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29" r:id="rId1"/>
  </p:sldMasterIdLst>
  <p:notesMasterIdLst>
    <p:notesMasterId r:id="rId27"/>
  </p:notesMasterIdLst>
  <p:sldIdLst>
    <p:sldId id="283" r:id="rId2"/>
    <p:sldId id="269" r:id="rId3"/>
    <p:sldId id="284" r:id="rId4"/>
    <p:sldId id="286" r:id="rId5"/>
    <p:sldId id="311" r:id="rId6"/>
    <p:sldId id="312" r:id="rId7"/>
    <p:sldId id="313" r:id="rId8"/>
    <p:sldId id="287" r:id="rId9"/>
    <p:sldId id="289" r:id="rId10"/>
    <p:sldId id="290" r:id="rId11"/>
    <p:sldId id="309" r:id="rId12"/>
    <p:sldId id="294" r:id="rId13"/>
    <p:sldId id="314" r:id="rId14"/>
    <p:sldId id="315" r:id="rId15"/>
    <p:sldId id="320" r:id="rId16"/>
    <p:sldId id="316" r:id="rId17"/>
    <p:sldId id="317" r:id="rId18"/>
    <p:sldId id="318" r:id="rId19"/>
    <p:sldId id="319" r:id="rId20"/>
    <p:sldId id="310" r:id="rId21"/>
    <p:sldId id="308" r:id="rId22"/>
    <p:sldId id="303" r:id="rId23"/>
    <p:sldId id="307" r:id="rId24"/>
    <p:sldId id="272" r:id="rId25"/>
    <p:sldId id="268" r:id="rId26"/>
  </p:sldIdLst>
  <p:sldSz cx="13004800" cy="9753600"/>
  <p:notesSz cx="6858000" cy="9144000"/>
  <p:defaultTextStyle>
    <a:defPPr>
      <a:defRPr lang="en-US"/>
    </a:defPPr>
    <a:lvl1pPr algn="ctr" defTabSz="58417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882" indent="114294" algn="ctr" defTabSz="58417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765" indent="228589" algn="ctr" defTabSz="58417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647" indent="342882" algn="ctr" defTabSz="58417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530" indent="457176" algn="ctr" defTabSz="58417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5884" algn="l" defTabSz="457176"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060" algn="l" defTabSz="457176"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236" algn="l" defTabSz="457176"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413" algn="l" defTabSz="457176"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A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719" autoAdjust="0"/>
    <p:restoredTop sz="94660"/>
  </p:normalViewPr>
  <p:slideViewPr>
    <p:cSldViewPr>
      <p:cViewPr>
        <p:scale>
          <a:sx n="50" d="100"/>
          <a:sy n="50" d="100"/>
        </p:scale>
        <p:origin x="-136" y="-80"/>
      </p:cViewPr>
      <p:guideLst>
        <p:guide orient="horz" pos="481"/>
        <p:guide pos="731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9535E-0C52-5047-9CC0-9A6D51143912}" type="doc">
      <dgm:prSet loTypeId="urn:microsoft.com/office/officeart/2005/8/layout/radial3" loCatId="relationship" qsTypeId="urn:microsoft.com/office/officeart/2005/8/quickstyle/simple4" qsCatId="simple" csTypeId="urn:microsoft.com/office/officeart/2005/8/colors/colorful2" csCatId="colorful" phldr="1"/>
      <dgm:spPr/>
      <dgm:t>
        <a:bodyPr/>
        <a:lstStyle/>
        <a:p>
          <a:endParaRPr lang="en-US"/>
        </a:p>
      </dgm:t>
    </dgm:pt>
    <dgm:pt modelId="{76A7886E-FAF7-7B41-8795-3B87D519E40B}">
      <dgm:prSet phldrT="[Text]"/>
      <dgm:spPr/>
      <dgm:t>
        <a:bodyPr/>
        <a:lstStyle/>
        <a:p>
          <a:r>
            <a:rPr lang="en-US" dirty="0" smtClean="0"/>
            <a:t>ESIP Hub</a:t>
          </a:r>
          <a:endParaRPr lang="en-US" dirty="0"/>
        </a:p>
      </dgm:t>
    </dgm:pt>
    <dgm:pt modelId="{E31F830A-84FD-0E40-88A8-2533888CFD98}" type="parTrans" cxnId="{401B1160-7965-7244-AB62-FDD75EE1A31F}">
      <dgm:prSet/>
      <dgm:spPr/>
      <dgm:t>
        <a:bodyPr/>
        <a:lstStyle/>
        <a:p>
          <a:endParaRPr lang="en-US"/>
        </a:p>
      </dgm:t>
    </dgm:pt>
    <dgm:pt modelId="{0EFD14C3-3D42-FF4B-99A5-ACD3E2E45547}" type="sibTrans" cxnId="{401B1160-7965-7244-AB62-FDD75EE1A31F}">
      <dgm:prSet/>
      <dgm:spPr/>
      <dgm:t>
        <a:bodyPr/>
        <a:lstStyle/>
        <a:p>
          <a:endParaRPr lang="en-US"/>
        </a:p>
      </dgm:t>
    </dgm:pt>
    <dgm:pt modelId="{8089302F-CFE3-AF4F-974F-B496871823FE}">
      <dgm:prSet phldrT="[Text]"/>
      <dgm:spPr/>
      <dgm:t>
        <a:bodyPr/>
        <a:lstStyle/>
        <a:p>
          <a:r>
            <a:rPr lang="en-US" dirty="0" smtClean="0"/>
            <a:t>List-</a:t>
          </a:r>
          <a:r>
            <a:rPr lang="en-US" dirty="0" err="1" smtClean="0"/>
            <a:t>servs</a:t>
          </a:r>
          <a:endParaRPr lang="en-US" dirty="0"/>
        </a:p>
      </dgm:t>
    </dgm:pt>
    <dgm:pt modelId="{2BF6FD50-903C-2B45-9DDE-B9ED77FDF141}" type="parTrans" cxnId="{8A8E0640-F760-F947-A685-D6D033107FC4}">
      <dgm:prSet/>
      <dgm:spPr/>
      <dgm:t>
        <a:bodyPr/>
        <a:lstStyle/>
        <a:p>
          <a:endParaRPr lang="en-US"/>
        </a:p>
      </dgm:t>
    </dgm:pt>
    <dgm:pt modelId="{E9CD8DFD-AB72-7945-B4D5-EA51A0824842}" type="sibTrans" cxnId="{8A8E0640-F760-F947-A685-D6D033107FC4}">
      <dgm:prSet/>
      <dgm:spPr/>
      <dgm:t>
        <a:bodyPr/>
        <a:lstStyle/>
        <a:p>
          <a:endParaRPr lang="en-US"/>
        </a:p>
      </dgm:t>
    </dgm:pt>
    <dgm:pt modelId="{9D93130F-FE29-414A-B3C3-9EF3FB4E1D27}">
      <dgm:prSet phldrT="[Text]"/>
      <dgm:spPr/>
      <dgm:t>
        <a:bodyPr/>
        <a:lstStyle/>
        <a:p>
          <a:r>
            <a:rPr lang="en-US" dirty="0" smtClean="0"/>
            <a:t>Wiki</a:t>
          </a:r>
          <a:endParaRPr lang="en-US" dirty="0"/>
        </a:p>
      </dgm:t>
    </dgm:pt>
    <dgm:pt modelId="{D75F90C0-F212-3F48-8C5B-6FD2527EDFB4}" type="parTrans" cxnId="{B4EF2755-457A-FE4A-BF42-64DBF45D1E97}">
      <dgm:prSet/>
      <dgm:spPr/>
      <dgm:t>
        <a:bodyPr/>
        <a:lstStyle/>
        <a:p>
          <a:endParaRPr lang="en-US"/>
        </a:p>
      </dgm:t>
    </dgm:pt>
    <dgm:pt modelId="{2ACB1A81-978A-B748-8147-FFA541543B00}" type="sibTrans" cxnId="{B4EF2755-457A-FE4A-BF42-64DBF45D1E97}">
      <dgm:prSet/>
      <dgm:spPr/>
      <dgm:t>
        <a:bodyPr/>
        <a:lstStyle/>
        <a:p>
          <a:endParaRPr lang="en-US"/>
        </a:p>
      </dgm:t>
    </dgm:pt>
    <dgm:pt modelId="{C82633D2-40D3-6945-B284-DFF290057F36}">
      <dgm:prSet phldrT="[Text]"/>
      <dgm:spPr/>
      <dgm:t>
        <a:bodyPr/>
        <a:lstStyle/>
        <a:p>
          <a:r>
            <a:rPr lang="en-US" dirty="0" smtClean="0"/>
            <a:t>Web Conference</a:t>
          </a:r>
          <a:endParaRPr lang="en-US" dirty="0"/>
        </a:p>
      </dgm:t>
    </dgm:pt>
    <dgm:pt modelId="{F694B6D9-2A54-DE47-8848-44D59860D000}" type="parTrans" cxnId="{9C72D52B-ACA6-274F-89D6-D6E4E08BDA5E}">
      <dgm:prSet/>
      <dgm:spPr/>
      <dgm:t>
        <a:bodyPr/>
        <a:lstStyle/>
        <a:p>
          <a:endParaRPr lang="en-US"/>
        </a:p>
      </dgm:t>
    </dgm:pt>
    <dgm:pt modelId="{8226E378-2028-D048-BBA2-1F4EC3CA9D54}" type="sibTrans" cxnId="{9C72D52B-ACA6-274F-89D6-D6E4E08BDA5E}">
      <dgm:prSet/>
      <dgm:spPr/>
      <dgm:t>
        <a:bodyPr/>
        <a:lstStyle/>
        <a:p>
          <a:endParaRPr lang="en-US"/>
        </a:p>
      </dgm:t>
    </dgm:pt>
    <dgm:pt modelId="{86DCAC49-073E-4D41-9A89-667A78934B8F}">
      <dgm:prSet phldrT="[Text]"/>
      <dgm:spPr/>
      <dgm:t>
        <a:bodyPr/>
        <a:lstStyle/>
        <a:p>
          <a:r>
            <a:rPr lang="en-US" dirty="0" smtClean="0"/>
            <a:t>Meetings</a:t>
          </a:r>
          <a:endParaRPr lang="en-US" dirty="0"/>
        </a:p>
      </dgm:t>
    </dgm:pt>
    <dgm:pt modelId="{100968D9-006E-AD42-902F-CF5AC900F016}" type="parTrans" cxnId="{23B52748-7CD4-B442-A979-6CC12E25347E}">
      <dgm:prSet/>
      <dgm:spPr/>
      <dgm:t>
        <a:bodyPr/>
        <a:lstStyle/>
        <a:p>
          <a:endParaRPr lang="en-US"/>
        </a:p>
      </dgm:t>
    </dgm:pt>
    <dgm:pt modelId="{BA829C1E-0751-3A4A-A437-85BB7B498A70}" type="sibTrans" cxnId="{23B52748-7CD4-B442-A979-6CC12E25347E}">
      <dgm:prSet/>
      <dgm:spPr/>
      <dgm:t>
        <a:bodyPr/>
        <a:lstStyle/>
        <a:p>
          <a:endParaRPr lang="en-US"/>
        </a:p>
      </dgm:t>
    </dgm:pt>
    <dgm:pt modelId="{5D6EC505-6338-7547-AD1E-0F608070A558}" type="pres">
      <dgm:prSet presAssocID="{EEC9535E-0C52-5047-9CC0-9A6D51143912}" presName="composite" presStyleCnt="0">
        <dgm:presLayoutVars>
          <dgm:chMax val="1"/>
          <dgm:dir/>
          <dgm:resizeHandles val="exact"/>
        </dgm:presLayoutVars>
      </dgm:prSet>
      <dgm:spPr/>
      <dgm:t>
        <a:bodyPr/>
        <a:lstStyle/>
        <a:p>
          <a:endParaRPr lang="en-US"/>
        </a:p>
      </dgm:t>
    </dgm:pt>
    <dgm:pt modelId="{50CF6825-F558-4349-8924-6243CC79F303}" type="pres">
      <dgm:prSet presAssocID="{EEC9535E-0C52-5047-9CC0-9A6D51143912}" presName="radial" presStyleCnt="0">
        <dgm:presLayoutVars>
          <dgm:animLvl val="ctr"/>
        </dgm:presLayoutVars>
      </dgm:prSet>
      <dgm:spPr/>
    </dgm:pt>
    <dgm:pt modelId="{C8DD31FC-67C0-6048-9FA1-3C836852B3D6}" type="pres">
      <dgm:prSet presAssocID="{76A7886E-FAF7-7B41-8795-3B87D519E40B}" presName="centerShape" presStyleLbl="vennNode1" presStyleIdx="0" presStyleCnt="5"/>
      <dgm:spPr/>
      <dgm:t>
        <a:bodyPr/>
        <a:lstStyle/>
        <a:p>
          <a:endParaRPr lang="en-US"/>
        </a:p>
      </dgm:t>
    </dgm:pt>
    <dgm:pt modelId="{33A99A83-A97C-3F4B-89EB-67D577740124}" type="pres">
      <dgm:prSet presAssocID="{8089302F-CFE3-AF4F-974F-B496871823FE}" presName="node" presStyleLbl="vennNode1" presStyleIdx="1" presStyleCnt="5">
        <dgm:presLayoutVars>
          <dgm:bulletEnabled val="1"/>
        </dgm:presLayoutVars>
      </dgm:prSet>
      <dgm:spPr/>
      <dgm:t>
        <a:bodyPr/>
        <a:lstStyle/>
        <a:p>
          <a:endParaRPr lang="en-US"/>
        </a:p>
      </dgm:t>
    </dgm:pt>
    <dgm:pt modelId="{1F87E3ED-1005-014F-ABC7-85BB53E80C63}" type="pres">
      <dgm:prSet presAssocID="{9D93130F-FE29-414A-B3C3-9EF3FB4E1D27}" presName="node" presStyleLbl="vennNode1" presStyleIdx="2" presStyleCnt="5">
        <dgm:presLayoutVars>
          <dgm:bulletEnabled val="1"/>
        </dgm:presLayoutVars>
      </dgm:prSet>
      <dgm:spPr/>
      <dgm:t>
        <a:bodyPr/>
        <a:lstStyle/>
        <a:p>
          <a:endParaRPr lang="en-US"/>
        </a:p>
      </dgm:t>
    </dgm:pt>
    <dgm:pt modelId="{6079ABE5-72A1-DB49-80AF-0B39E37A9880}" type="pres">
      <dgm:prSet presAssocID="{86DCAC49-073E-4D41-9A89-667A78934B8F}" presName="node" presStyleLbl="vennNode1" presStyleIdx="3" presStyleCnt="5">
        <dgm:presLayoutVars>
          <dgm:bulletEnabled val="1"/>
        </dgm:presLayoutVars>
      </dgm:prSet>
      <dgm:spPr/>
      <dgm:t>
        <a:bodyPr/>
        <a:lstStyle/>
        <a:p>
          <a:endParaRPr lang="en-US"/>
        </a:p>
      </dgm:t>
    </dgm:pt>
    <dgm:pt modelId="{B949B86B-3604-0B47-86F7-F3E42B5C7A50}" type="pres">
      <dgm:prSet presAssocID="{C82633D2-40D3-6945-B284-DFF290057F36}" presName="node" presStyleLbl="vennNode1" presStyleIdx="4" presStyleCnt="5">
        <dgm:presLayoutVars>
          <dgm:bulletEnabled val="1"/>
        </dgm:presLayoutVars>
      </dgm:prSet>
      <dgm:spPr/>
      <dgm:t>
        <a:bodyPr/>
        <a:lstStyle/>
        <a:p>
          <a:endParaRPr lang="en-US"/>
        </a:p>
      </dgm:t>
    </dgm:pt>
  </dgm:ptLst>
  <dgm:cxnLst>
    <dgm:cxn modelId="{8FFF34E6-6150-2546-B2EB-CA24D1871D11}" type="presOf" srcId="{8089302F-CFE3-AF4F-974F-B496871823FE}" destId="{33A99A83-A97C-3F4B-89EB-67D577740124}" srcOrd="0" destOrd="0" presId="urn:microsoft.com/office/officeart/2005/8/layout/radial3"/>
    <dgm:cxn modelId="{401B1160-7965-7244-AB62-FDD75EE1A31F}" srcId="{EEC9535E-0C52-5047-9CC0-9A6D51143912}" destId="{76A7886E-FAF7-7B41-8795-3B87D519E40B}" srcOrd="0" destOrd="0" parTransId="{E31F830A-84FD-0E40-88A8-2533888CFD98}" sibTransId="{0EFD14C3-3D42-FF4B-99A5-ACD3E2E45547}"/>
    <dgm:cxn modelId="{8A472B5F-BA32-8643-B527-382FC124760E}" type="presOf" srcId="{C82633D2-40D3-6945-B284-DFF290057F36}" destId="{B949B86B-3604-0B47-86F7-F3E42B5C7A50}" srcOrd="0" destOrd="0" presId="urn:microsoft.com/office/officeart/2005/8/layout/radial3"/>
    <dgm:cxn modelId="{23B52748-7CD4-B442-A979-6CC12E25347E}" srcId="{76A7886E-FAF7-7B41-8795-3B87D519E40B}" destId="{86DCAC49-073E-4D41-9A89-667A78934B8F}" srcOrd="2" destOrd="0" parTransId="{100968D9-006E-AD42-902F-CF5AC900F016}" sibTransId="{BA829C1E-0751-3A4A-A437-85BB7B498A70}"/>
    <dgm:cxn modelId="{8E40FFC5-301F-7248-A4DF-F007BC33ACF2}" type="presOf" srcId="{9D93130F-FE29-414A-B3C3-9EF3FB4E1D27}" destId="{1F87E3ED-1005-014F-ABC7-85BB53E80C63}" srcOrd="0" destOrd="0" presId="urn:microsoft.com/office/officeart/2005/8/layout/radial3"/>
    <dgm:cxn modelId="{BD5159D9-5F73-B641-9BE1-D54260D4B5BF}" type="presOf" srcId="{86DCAC49-073E-4D41-9A89-667A78934B8F}" destId="{6079ABE5-72A1-DB49-80AF-0B39E37A9880}" srcOrd="0" destOrd="0" presId="urn:microsoft.com/office/officeart/2005/8/layout/radial3"/>
    <dgm:cxn modelId="{26C2A913-08B1-B147-A9CB-E916B3C7FBBD}" type="presOf" srcId="{76A7886E-FAF7-7B41-8795-3B87D519E40B}" destId="{C8DD31FC-67C0-6048-9FA1-3C836852B3D6}" srcOrd="0" destOrd="0" presId="urn:microsoft.com/office/officeart/2005/8/layout/radial3"/>
    <dgm:cxn modelId="{9C72D52B-ACA6-274F-89D6-D6E4E08BDA5E}" srcId="{76A7886E-FAF7-7B41-8795-3B87D519E40B}" destId="{C82633D2-40D3-6945-B284-DFF290057F36}" srcOrd="3" destOrd="0" parTransId="{F694B6D9-2A54-DE47-8848-44D59860D000}" sibTransId="{8226E378-2028-D048-BBA2-1F4EC3CA9D54}"/>
    <dgm:cxn modelId="{8A8E0640-F760-F947-A685-D6D033107FC4}" srcId="{76A7886E-FAF7-7B41-8795-3B87D519E40B}" destId="{8089302F-CFE3-AF4F-974F-B496871823FE}" srcOrd="0" destOrd="0" parTransId="{2BF6FD50-903C-2B45-9DDE-B9ED77FDF141}" sibTransId="{E9CD8DFD-AB72-7945-B4D5-EA51A0824842}"/>
    <dgm:cxn modelId="{B4EF2755-457A-FE4A-BF42-64DBF45D1E97}" srcId="{76A7886E-FAF7-7B41-8795-3B87D519E40B}" destId="{9D93130F-FE29-414A-B3C3-9EF3FB4E1D27}" srcOrd="1" destOrd="0" parTransId="{D75F90C0-F212-3F48-8C5B-6FD2527EDFB4}" sibTransId="{2ACB1A81-978A-B748-8147-FFA541543B00}"/>
    <dgm:cxn modelId="{5D9B452C-1E02-5C49-8ADF-A2BABB9606E1}" type="presOf" srcId="{EEC9535E-0C52-5047-9CC0-9A6D51143912}" destId="{5D6EC505-6338-7547-AD1E-0F608070A558}" srcOrd="0" destOrd="0" presId="urn:microsoft.com/office/officeart/2005/8/layout/radial3"/>
    <dgm:cxn modelId="{0A19D35C-C17F-9743-A129-9DD523ECF23F}" type="presParOf" srcId="{5D6EC505-6338-7547-AD1E-0F608070A558}" destId="{50CF6825-F558-4349-8924-6243CC79F303}" srcOrd="0" destOrd="0" presId="urn:microsoft.com/office/officeart/2005/8/layout/radial3"/>
    <dgm:cxn modelId="{1015F3EE-9483-4B4D-BF48-709E37329231}" type="presParOf" srcId="{50CF6825-F558-4349-8924-6243CC79F303}" destId="{C8DD31FC-67C0-6048-9FA1-3C836852B3D6}" srcOrd="0" destOrd="0" presId="urn:microsoft.com/office/officeart/2005/8/layout/radial3"/>
    <dgm:cxn modelId="{3992AFFF-B865-E947-86E5-593901F12A4F}" type="presParOf" srcId="{50CF6825-F558-4349-8924-6243CC79F303}" destId="{33A99A83-A97C-3F4B-89EB-67D577740124}" srcOrd="1" destOrd="0" presId="urn:microsoft.com/office/officeart/2005/8/layout/radial3"/>
    <dgm:cxn modelId="{76856AB4-9481-B74B-8AA2-D13D78258AEF}" type="presParOf" srcId="{50CF6825-F558-4349-8924-6243CC79F303}" destId="{1F87E3ED-1005-014F-ABC7-85BB53E80C63}" srcOrd="2" destOrd="0" presId="urn:microsoft.com/office/officeart/2005/8/layout/radial3"/>
    <dgm:cxn modelId="{0D34CB26-FE6F-F04B-BBFB-033EB031A996}" type="presParOf" srcId="{50CF6825-F558-4349-8924-6243CC79F303}" destId="{6079ABE5-72A1-DB49-80AF-0B39E37A9880}" srcOrd="3" destOrd="0" presId="urn:microsoft.com/office/officeart/2005/8/layout/radial3"/>
    <dgm:cxn modelId="{F02F5E67-147B-D049-80BC-1E686E9738E1}" type="presParOf" srcId="{50CF6825-F558-4349-8924-6243CC79F303}" destId="{B949B86B-3604-0B47-86F7-F3E42B5C7A5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9535E-0C52-5047-9CC0-9A6D51143912}" type="doc">
      <dgm:prSet loTypeId="urn:microsoft.com/office/officeart/2005/8/layout/radial3" loCatId="relationship" qsTypeId="urn:microsoft.com/office/officeart/2005/8/quickstyle/simple4" qsCatId="simple" csTypeId="urn:microsoft.com/office/officeart/2005/8/colors/colorful2" csCatId="colorful" phldr="1"/>
      <dgm:spPr/>
      <dgm:t>
        <a:bodyPr/>
        <a:lstStyle/>
        <a:p>
          <a:endParaRPr lang="en-US"/>
        </a:p>
      </dgm:t>
    </dgm:pt>
    <dgm:pt modelId="{76A7886E-FAF7-7B41-8795-3B87D519E40B}">
      <dgm:prSet phldrT="[Text]"/>
      <dgm:spPr/>
      <dgm:t>
        <a:bodyPr/>
        <a:lstStyle/>
        <a:p>
          <a:r>
            <a:rPr lang="en-US" dirty="0" smtClean="0"/>
            <a:t>ESIP Hub</a:t>
          </a:r>
          <a:endParaRPr lang="en-US" dirty="0"/>
        </a:p>
      </dgm:t>
    </dgm:pt>
    <dgm:pt modelId="{E31F830A-84FD-0E40-88A8-2533888CFD98}" type="parTrans" cxnId="{401B1160-7965-7244-AB62-FDD75EE1A31F}">
      <dgm:prSet/>
      <dgm:spPr/>
      <dgm:t>
        <a:bodyPr/>
        <a:lstStyle/>
        <a:p>
          <a:endParaRPr lang="en-US"/>
        </a:p>
      </dgm:t>
    </dgm:pt>
    <dgm:pt modelId="{0EFD14C3-3D42-FF4B-99A5-ACD3E2E45547}" type="sibTrans" cxnId="{401B1160-7965-7244-AB62-FDD75EE1A31F}">
      <dgm:prSet/>
      <dgm:spPr/>
      <dgm:t>
        <a:bodyPr/>
        <a:lstStyle/>
        <a:p>
          <a:endParaRPr lang="en-US"/>
        </a:p>
      </dgm:t>
    </dgm:pt>
    <dgm:pt modelId="{8089302F-CFE3-AF4F-974F-B496871823FE}">
      <dgm:prSet phldrT="[Text]"/>
      <dgm:spPr/>
      <dgm:t>
        <a:bodyPr/>
        <a:lstStyle/>
        <a:p>
          <a:r>
            <a:rPr lang="en-US" dirty="0" smtClean="0"/>
            <a:t>List-</a:t>
          </a:r>
          <a:r>
            <a:rPr lang="en-US" dirty="0" err="1" smtClean="0"/>
            <a:t>servs</a:t>
          </a:r>
          <a:endParaRPr lang="en-US" dirty="0"/>
        </a:p>
      </dgm:t>
    </dgm:pt>
    <dgm:pt modelId="{2BF6FD50-903C-2B45-9DDE-B9ED77FDF141}" type="parTrans" cxnId="{8A8E0640-F760-F947-A685-D6D033107FC4}">
      <dgm:prSet/>
      <dgm:spPr/>
      <dgm:t>
        <a:bodyPr/>
        <a:lstStyle/>
        <a:p>
          <a:endParaRPr lang="en-US"/>
        </a:p>
      </dgm:t>
    </dgm:pt>
    <dgm:pt modelId="{E9CD8DFD-AB72-7945-B4D5-EA51A0824842}" type="sibTrans" cxnId="{8A8E0640-F760-F947-A685-D6D033107FC4}">
      <dgm:prSet/>
      <dgm:spPr/>
      <dgm:t>
        <a:bodyPr/>
        <a:lstStyle/>
        <a:p>
          <a:endParaRPr lang="en-US"/>
        </a:p>
      </dgm:t>
    </dgm:pt>
    <dgm:pt modelId="{2267B245-23C6-E643-B0B2-7CD0CAA5CBBF}">
      <dgm:prSet phldrT="[Text]"/>
      <dgm:spPr>
        <a:solidFill>
          <a:srgbClr val="CCFFCC">
            <a:alpha val="50000"/>
          </a:srgbClr>
        </a:solidFill>
      </dgm:spPr>
      <dgm:t>
        <a:bodyPr/>
        <a:lstStyle/>
        <a:p>
          <a:r>
            <a:rPr lang="en-US" dirty="0" smtClean="0"/>
            <a:t>ESIP Commons</a:t>
          </a:r>
          <a:endParaRPr lang="en-US" dirty="0"/>
        </a:p>
      </dgm:t>
    </dgm:pt>
    <dgm:pt modelId="{C0B3FA6E-A3D6-8940-8684-ACEE13E2ACDC}" type="parTrans" cxnId="{6A3D5F9F-1E0F-0E46-B370-3868B126A87F}">
      <dgm:prSet/>
      <dgm:spPr/>
      <dgm:t>
        <a:bodyPr/>
        <a:lstStyle/>
        <a:p>
          <a:endParaRPr lang="en-US"/>
        </a:p>
      </dgm:t>
    </dgm:pt>
    <dgm:pt modelId="{66A80075-20AE-C644-B6A3-EFC10B48F0E0}" type="sibTrans" cxnId="{6A3D5F9F-1E0F-0E46-B370-3868B126A87F}">
      <dgm:prSet/>
      <dgm:spPr/>
      <dgm:t>
        <a:bodyPr/>
        <a:lstStyle/>
        <a:p>
          <a:endParaRPr lang="en-US"/>
        </a:p>
      </dgm:t>
    </dgm:pt>
    <dgm:pt modelId="{9D93130F-FE29-414A-B3C3-9EF3FB4E1D27}">
      <dgm:prSet phldrT="[Text]"/>
      <dgm:spPr/>
      <dgm:t>
        <a:bodyPr/>
        <a:lstStyle/>
        <a:p>
          <a:r>
            <a:rPr lang="en-US" dirty="0" smtClean="0"/>
            <a:t>Wiki</a:t>
          </a:r>
          <a:endParaRPr lang="en-US" dirty="0"/>
        </a:p>
      </dgm:t>
    </dgm:pt>
    <dgm:pt modelId="{D75F90C0-F212-3F48-8C5B-6FD2527EDFB4}" type="parTrans" cxnId="{B4EF2755-457A-FE4A-BF42-64DBF45D1E97}">
      <dgm:prSet/>
      <dgm:spPr/>
      <dgm:t>
        <a:bodyPr/>
        <a:lstStyle/>
        <a:p>
          <a:endParaRPr lang="en-US"/>
        </a:p>
      </dgm:t>
    </dgm:pt>
    <dgm:pt modelId="{2ACB1A81-978A-B748-8147-FFA541543B00}" type="sibTrans" cxnId="{B4EF2755-457A-FE4A-BF42-64DBF45D1E97}">
      <dgm:prSet/>
      <dgm:spPr/>
      <dgm:t>
        <a:bodyPr/>
        <a:lstStyle/>
        <a:p>
          <a:endParaRPr lang="en-US"/>
        </a:p>
      </dgm:t>
    </dgm:pt>
    <dgm:pt modelId="{C82633D2-40D3-6945-B284-DFF290057F36}">
      <dgm:prSet phldrT="[Text]"/>
      <dgm:spPr/>
      <dgm:t>
        <a:bodyPr/>
        <a:lstStyle/>
        <a:p>
          <a:r>
            <a:rPr lang="en-US" dirty="0" smtClean="0"/>
            <a:t>Web Conference</a:t>
          </a:r>
          <a:endParaRPr lang="en-US" dirty="0"/>
        </a:p>
      </dgm:t>
    </dgm:pt>
    <dgm:pt modelId="{F694B6D9-2A54-DE47-8848-44D59860D000}" type="parTrans" cxnId="{9C72D52B-ACA6-274F-89D6-D6E4E08BDA5E}">
      <dgm:prSet/>
      <dgm:spPr/>
      <dgm:t>
        <a:bodyPr/>
        <a:lstStyle/>
        <a:p>
          <a:endParaRPr lang="en-US"/>
        </a:p>
      </dgm:t>
    </dgm:pt>
    <dgm:pt modelId="{8226E378-2028-D048-BBA2-1F4EC3CA9D54}" type="sibTrans" cxnId="{9C72D52B-ACA6-274F-89D6-D6E4E08BDA5E}">
      <dgm:prSet/>
      <dgm:spPr/>
      <dgm:t>
        <a:bodyPr/>
        <a:lstStyle/>
        <a:p>
          <a:endParaRPr lang="en-US"/>
        </a:p>
      </dgm:t>
    </dgm:pt>
    <dgm:pt modelId="{4B571D8E-57F9-8348-BC5A-55DA1CB90229}">
      <dgm:prSet phldrT="[Text]"/>
      <dgm:spPr/>
      <dgm:t>
        <a:bodyPr/>
        <a:lstStyle/>
        <a:p>
          <a:r>
            <a:rPr lang="en-US" dirty="0" smtClean="0"/>
            <a:t>Social Media</a:t>
          </a:r>
          <a:endParaRPr lang="en-US" dirty="0"/>
        </a:p>
      </dgm:t>
    </dgm:pt>
    <dgm:pt modelId="{0C39F4D8-47EB-FA4C-9528-EA8913CF3916}" type="parTrans" cxnId="{CF2842BB-9E41-EA4A-A109-D09E1DE76114}">
      <dgm:prSet/>
      <dgm:spPr/>
      <dgm:t>
        <a:bodyPr/>
        <a:lstStyle/>
        <a:p>
          <a:endParaRPr lang="en-US"/>
        </a:p>
      </dgm:t>
    </dgm:pt>
    <dgm:pt modelId="{46C57D3D-0D06-9F4A-B551-48634494F44A}" type="sibTrans" cxnId="{CF2842BB-9E41-EA4A-A109-D09E1DE76114}">
      <dgm:prSet/>
      <dgm:spPr/>
      <dgm:t>
        <a:bodyPr/>
        <a:lstStyle/>
        <a:p>
          <a:endParaRPr lang="en-US"/>
        </a:p>
      </dgm:t>
    </dgm:pt>
    <dgm:pt modelId="{C004A437-C4D1-4749-B18A-C9D9EC8CE28B}">
      <dgm:prSet phldrT="[Text]"/>
      <dgm:spPr>
        <a:solidFill>
          <a:srgbClr val="CCFFCC">
            <a:alpha val="50000"/>
          </a:srgbClr>
        </a:solidFill>
      </dgm:spPr>
      <dgm:t>
        <a:bodyPr/>
        <a:lstStyle/>
        <a:p>
          <a:r>
            <a:rPr lang="en-US" dirty="0" smtClean="0"/>
            <a:t>Email Marketing</a:t>
          </a:r>
          <a:endParaRPr lang="en-US" dirty="0"/>
        </a:p>
      </dgm:t>
    </dgm:pt>
    <dgm:pt modelId="{40C5725B-B0AC-0D46-9435-C124A1E7D64D}" type="parTrans" cxnId="{94C6896D-A86A-1F41-9302-6722C0672E1C}">
      <dgm:prSet/>
      <dgm:spPr/>
      <dgm:t>
        <a:bodyPr/>
        <a:lstStyle/>
        <a:p>
          <a:endParaRPr lang="en-US"/>
        </a:p>
      </dgm:t>
    </dgm:pt>
    <dgm:pt modelId="{B58A02FF-D491-354A-B663-AE4D07F67FB3}" type="sibTrans" cxnId="{94C6896D-A86A-1F41-9302-6722C0672E1C}">
      <dgm:prSet/>
      <dgm:spPr/>
      <dgm:t>
        <a:bodyPr/>
        <a:lstStyle/>
        <a:p>
          <a:endParaRPr lang="en-US"/>
        </a:p>
      </dgm:t>
    </dgm:pt>
    <dgm:pt modelId="{86DCAC49-073E-4D41-9A89-667A78934B8F}">
      <dgm:prSet phldrT="[Text]"/>
      <dgm:spPr/>
      <dgm:t>
        <a:bodyPr/>
        <a:lstStyle/>
        <a:p>
          <a:r>
            <a:rPr lang="en-US" dirty="0" smtClean="0"/>
            <a:t>Meetings</a:t>
          </a:r>
          <a:endParaRPr lang="en-US" dirty="0"/>
        </a:p>
      </dgm:t>
    </dgm:pt>
    <dgm:pt modelId="{100968D9-006E-AD42-902F-CF5AC900F016}" type="parTrans" cxnId="{23B52748-7CD4-B442-A979-6CC12E25347E}">
      <dgm:prSet/>
      <dgm:spPr/>
      <dgm:t>
        <a:bodyPr/>
        <a:lstStyle/>
        <a:p>
          <a:endParaRPr lang="en-US"/>
        </a:p>
      </dgm:t>
    </dgm:pt>
    <dgm:pt modelId="{BA829C1E-0751-3A4A-A437-85BB7B498A70}" type="sibTrans" cxnId="{23B52748-7CD4-B442-A979-6CC12E25347E}">
      <dgm:prSet/>
      <dgm:spPr/>
      <dgm:t>
        <a:bodyPr/>
        <a:lstStyle/>
        <a:p>
          <a:endParaRPr lang="en-US"/>
        </a:p>
      </dgm:t>
    </dgm:pt>
    <dgm:pt modelId="{5D6EC505-6338-7547-AD1E-0F608070A558}" type="pres">
      <dgm:prSet presAssocID="{EEC9535E-0C52-5047-9CC0-9A6D51143912}" presName="composite" presStyleCnt="0">
        <dgm:presLayoutVars>
          <dgm:chMax val="1"/>
          <dgm:dir/>
          <dgm:resizeHandles val="exact"/>
        </dgm:presLayoutVars>
      </dgm:prSet>
      <dgm:spPr/>
      <dgm:t>
        <a:bodyPr/>
        <a:lstStyle/>
        <a:p>
          <a:endParaRPr lang="en-US"/>
        </a:p>
      </dgm:t>
    </dgm:pt>
    <dgm:pt modelId="{50CF6825-F558-4349-8924-6243CC79F303}" type="pres">
      <dgm:prSet presAssocID="{EEC9535E-0C52-5047-9CC0-9A6D51143912}" presName="radial" presStyleCnt="0">
        <dgm:presLayoutVars>
          <dgm:animLvl val="ctr"/>
        </dgm:presLayoutVars>
      </dgm:prSet>
      <dgm:spPr/>
    </dgm:pt>
    <dgm:pt modelId="{C8DD31FC-67C0-6048-9FA1-3C836852B3D6}" type="pres">
      <dgm:prSet presAssocID="{76A7886E-FAF7-7B41-8795-3B87D519E40B}" presName="centerShape" presStyleLbl="vennNode1" presStyleIdx="0" presStyleCnt="8"/>
      <dgm:spPr/>
      <dgm:t>
        <a:bodyPr/>
        <a:lstStyle/>
        <a:p>
          <a:endParaRPr lang="en-US"/>
        </a:p>
      </dgm:t>
    </dgm:pt>
    <dgm:pt modelId="{33A99A83-A97C-3F4B-89EB-67D577740124}" type="pres">
      <dgm:prSet presAssocID="{8089302F-CFE3-AF4F-974F-B496871823FE}" presName="node" presStyleLbl="vennNode1" presStyleIdx="1" presStyleCnt="8">
        <dgm:presLayoutVars>
          <dgm:bulletEnabled val="1"/>
        </dgm:presLayoutVars>
      </dgm:prSet>
      <dgm:spPr/>
      <dgm:t>
        <a:bodyPr/>
        <a:lstStyle/>
        <a:p>
          <a:endParaRPr lang="en-US"/>
        </a:p>
      </dgm:t>
    </dgm:pt>
    <dgm:pt modelId="{1F87E3ED-1005-014F-ABC7-85BB53E80C63}" type="pres">
      <dgm:prSet presAssocID="{9D93130F-FE29-414A-B3C3-9EF3FB4E1D27}" presName="node" presStyleLbl="vennNode1" presStyleIdx="2" presStyleCnt="8">
        <dgm:presLayoutVars>
          <dgm:bulletEnabled val="1"/>
        </dgm:presLayoutVars>
      </dgm:prSet>
      <dgm:spPr/>
      <dgm:t>
        <a:bodyPr/>
        <a:lstStyle/>
        <a:p>
          <a:endParaRPr lang="en-US"/>
        </a:p>
      </dgm:t>
    </dgm:pt>
    <dgm:pt modelId="{6079ABE5-72A1-DB49-80AF-0B39E37A9880}" type="pres">
      <dgm:prSet presAssocID="{86DCAC49-073E-4D41-9A89-667A78934B8F}" presName="node" presStyleLbl="vennNode1" presStyleIdx="3" presStyleCnt="8">
        <dgm:presLayoutVars>
          <dgm:bulletEnabled val="1"/>
        </dgm:presLayoutVars>
      </dgm:prSet>
      <dgm:spPr/>
      <dgm:t>
        <a:bodyPr/>
        <a:lstStyle/>
        <a:p>
          <a:endParaRPr lang="en-US"/>
        </a:p>
      </dgm:t>
    </dgm:pt>
    <dgm:pt modelId="{B949B86B-3604-0B47-86F7-F3E42B5C7A50}" type="pres">
      <dgm:prSet presAssocID="{C82633D2-40D3-6945-B284-DFF290057F36}" presName="node" presStyleLbl="vennNode1" presStyleIdx="4" presStyleCnt="8">
        <dgm:presLayoutVars>
          <dgm:bulletEnabled val="1"/>
        </dgm:presLayoutVars>
      </dgm:prSet>
      <dgm:spPr/>
      <dgm:t>
        <a:bodyPr/>
        <a:lstStyle/>
        <a:p>
          <a:endParaRPr lang="en-US"/>
        </a:p>
      </dgm:t>
    </dgm:pt>
    <dgm:pt modelId="{0F2BA292-6951-F841-866A-B34A24FF5990}" type="pres">
      <dgm:prSet presAssocID="{4B571D8E-57F9-8348-BC5A-55DA1CB90229}" presName="node" presStyleLbl="vennNode1" presStyleIdx="5" presStyleCnt="8" custRadScaleRad="138416" custRadScaleInc="0">
        <dgm:presLayoutVars>
          <dgm:bulletEnabled val="1"/>
        </dgm:presLayoutVars>
      </dgm:prSet>
      <dgm:spPr/>
      <dgm:t>
        <a:bodyPr/>
        <a:lstStyle/>
        <a:p>
          <a:endParaRPr lang="en-US"/>
        </a:p>
      </dgm:t>
    </dgm:pt>
    <dgm:pt modelId="{8BFC2F06-68BC-3C4C-8466-C064F7E2BC98}" type="pres">
      <dgm:prSet presAssocID="{2267B245-23C6-E643-B0B2-7CD0CAA5CBBF}" presName="node" presStyleLbl="vennNode1" presStyleIdx="6" presStyleCnt="8">
        <dgm:presLayoutVars>
          <dgm:bulletEnabled val="1"/>
        </dgm:presLayoutVars>
      </dgm:prSet>
      <dgm:spPr/>
      <dgm:t>
        <a:bodyPr/>
        <a:lstStyle/>
        <a:p>
          <a:endParaRPr lang="en-US"/>
        </a:p>
      </dgm:t>
    </dgm:pt>
    <dgm:pt modelId="{413AFFC7-2DB5-CA4A-B03A-574498AC71B9}" type="pres">
      <dgm:prSet presAssocID="{C004A437-C4D1-4749-B18A-C9D9EC8CE28B}" presName="node" presStyleLbl="vennNode1" presStyleIdx="7" presStyleCnt="8" custRadScaleRad="92685" custRadScaleInc="38513">
        <dgm:presLayoutVars>
          <dgm:bulletEnabled val="1"/>
        </dgm:presLayoutVars>
      </dgm:prSet>
      <dgm:spPr/>
      <dgm:t>
        <a:bodyPr/>
        <a:lstStyle/>
        <a:p>
          <a:endParaRPr lang="en-US"/>
        </a:p>
      </dgm:t>
    </dgm:pt>
  </dgm:ptLst>
  <dgm:cxnLst>
    <dgm:cxn modelId="{F4B85913-4D94-2C48-849D-B9E5A5AA1B64}" type="presOf" srcId="{8089302F-CFE3-AF4F-974F-B496871823FE}" destId="{33A99A83-A97C-3F4B-89EB-67D577740124}" srcOrd="0" destOrd="0" presId="urn:microsoft.com/office/officeart/2005/8/layout/radial3"/>
    <dgm:cxn modelId="{401B1160-7965-7244-AB62-FDD75EE1A31F}" srcId="{EEC9535E-0C52-5047-9CC0-9A6D51143912}" destId="{76A7886E-FAF7-7B41-8795-3B87D519E40B}" srcOrd="0" destOrd="0" parTransId="{E31F830A-84FD-0E40-88A8-2533888CFD98}" sibTransId="{0EFD14C3-3D42-FF4B-99A5-ACD3E2E45547}"/>
    <dgm:cxn modelId="{94C6896D-A86A-1F41-9302-6722C0672E1C}" srcId="{76A7886E-FAF7-7B41-8795-3B87D519E40B}" destId="{C004A437-C4D1-4749-B18A-C9D9EC8CE28B}" srcOrd="6" destOrd="0" parTransId="{40C5725B-B0AC-0D46-9435-C124A1E7D64D}" sibTransId="{B58A02FF-D491-354A-B663-AE4D07F67FB3}"/>
    <dgm:cxn modelId="{4CC50E45-8907-0B4E-86CB-CF577042330E}" type="presOf" srcId="{2267B245-23C6-E643-B0B2-7CD0CAA5CBBF}" destId="{8BFC2F06-68BC-3C4C-8466-C064F7E2BC98}" srcOrd="0" destOrd="0" presId="urn:microsoft.com/office/officeart/2005/8/layout/radial3"/>
    <dgm:cxn modelId="{23B52748-7CD4-B442-A979-6CC12E25347E}" srcId="{76A7886E-FAF7-7B41-8795-3B87D519E40B}" destId="{86DCAC49-073E-4D41-9A89-667A78934B8F}" srcOrd="2" destOrd="0" parTransId="{100968D9-006E-AD42-902F-CF5AC900F016}" sibTransId="{BA829C1E-0751-3A4A-A437-85BB7B498A70}"/>
    <dgm:cxn modelId="{6A3D5F9F-1E0F-0E46-B370-3868B126A87F}" srcId="{76A7886E-FAF7-7B41-8795-3B87D519E40B}" destId="{2267B245-23C6-E643-B0B2-7CD0CAA5CBBF}" srcOrd="5" destOrd="0" parTransId="{C0B3FA6E-A3D6-8940-8684-ACEE13E2ACDC}" sibTransId="{66A80075-20AE-C644-B6A3-EFC10B48F0E0}"/>
    <dgm:cxn modelId="{89BEE722-3D51-2B4A-8563-53933EBB2150}" type="presOf" srcId="{4B571D8E-57F9-8348-BC5A-55DA1CB90229}" destId="{0F2BA292-6951-F841-866A-B34A24FF5990}" srcOrd="0" destOrd="0" presId="urn:microsoft.com/office/officeart/2005/8/layout/radial3"/>
    <dgm:cxn modelId="{4DA781AE-3A91-5644-8DBC-7D448D7F1DB5}" type="presOf" srcId="{76A7886E-FAF7-7B41-8795-3B87D519E40B}" destId="{C8DD31FC-67C0-6048-9FA1-3C836852B3D6}" srcOrd="0" destOrd="0" presId="urn:microsoft.com/office/officeart/2005/8/layout/radial3"/>
    <dgm:cxn modelId="{1E2BF3DF-00A2-684E-9D2C-7A9760A4D1FF}" type="presOf" srcId="{EEC9535E-0C52-5047-9CC0-9A6D51143912}" destId="{5D6EC505-6338-7547-AD1E-0F608070A558}" srcOrd="0" destOrd="0" presId="urn:microsoft.com/office/officeart/2005/8/layout/radial3"/>
    <dgm:cxn modelId="{8167AEA7-B027-2141-83B3-EFE292F9CB25}" type="presOf" srcId="{C004A437-C4D1-4749-B18A-C9D9EC8CE28B}" destId="{413AFFC7-2DB5-CA4A-B03A-574498AC71B9}" srcOrd="0" destOrd="0" presId="urn:microsoft.com/office/officeart/2005/8/layout/radial3"/>
    <dgm:cxn modelId="{CF2842BB-9E41-EA4A-A109-D09E1DE76114}" srcId="{76A7886E-FAF7-7B41-8795-3B87D519E40B}" destId="{4B571D8E-57F9-8348-BC5A-55DA1CB90229}" srcOrd="4" destOrd="0" parTransId="{0C39F4D8-47EB-FA4C-9528-EA8913CF3916}" sibTransId="{46C57D3D-0D06-9F4A-B551-48634494F44A}"/>
    <dgm:cxn modelId="{9C72D52B-ACA6-274F-89D6-D6E4E08BDA5E}" srcId="{76A7886E-FAF7-7B41-8795-3B87D519E40B}" destId="{C82633D2-40D3-6945-B284-DFF290057F36}" srcOrd="3" destOrd="0" parTransId="{F694B6D9-2A54-DE47-8848-44D59860D000}" sibTransId="{8226E378-2028-D048-BBA2-1F4EC3CA9D54}"/>
    <dgm:cxn modelId="{84C691C6-1FA5-D745-A040-A4B6CBB631FC}" type="presOf" srcId="{C82633D2-40D3-6945-B284-DFF290057F36}" destId="{B949B86B-3604-0B47-86F7-F3E42B5C7A50}" srcOrd="0" destOrd="0" presId="urn:microsoft.com/office/officeart/2005/8/layout/radial3"/>
    <dgm:cxn modelId="{8A8E0640-F760-F947-A685-D6D033107FC4}" srcId="{76A7886E-FAF7-7B41-8795-3B87D519E40B}" destId="{8089302F-CFE3-AF4F-974F-B496871823FE}" srcOrd="0" destOrd="0" parTransId="{2BF6FD50-903C-2B45-9DDE-B9ED77FDF141}" sibTransId="{E9CD8DFD-AB72-7945-B4D5-EA51A0824842}"/>
    <dgm:cxn modelId="{3DDDC5A0-AD95-3E48-BF87-21018E0E3041}" type="presOf" srcId="{86DCAC49-073E-4D41-9A89-667A78934B8F}" destId="{6079ABE5-72A1-DB49-80AF-0B39E37A9880}" srcOrd="0" destOrd="0" presId="urn:microsoft.com/office/officeart/2005/8/layout/radial3"/>
    <dgm:cxn modelId="{B4EF2755-457A-FE4A-BF42-64DBF45D1E97}" srcId="{76A7886E-FAF7-7B41-8795-3B87D519E40B}" destId="{9D93130F-FE29-414A-B3C3-9EF3FB4E1D27}" srcOrd="1" destOrd="0" parTransId="{D75F90C0-F212-3F48-8C5B-6FD2527EDFB4}" sibTransId="{2ACB1A81-978A-B748-8147-FFA541543B00}"/>
    <dgm:cxn modelId="{151DF671-8AD5-234A-A9BA-070DE3D7EE46}" type="presOf" srcId="{9D93130F-FE29-414A-B3C3-9EF3FB4E1D27}" destId="{1F87E3ED-1005-014F-ABC7-85BB53E80C63}" srcOrd="0" destOrd="0" presId="urn:microsoft.com/office/officeart/2005/8/layout/radial3"/>
    <dgm:cxn modelId="{C1417C0D-AE5F-464F-926C-E64D23331962}" type="presParOf" srcId="{5D6EC505-6338-7547-AD1E-0F608070A558}" destId="{50CF6825-F558-4349-8924-6243CC79F303}" srcOrd="0" destOrd="0" presId="urn:microsoft.com/office/officeart/2005/8/layout/radial3"/>
    <dgm:cxn modelId="{1953FB1A-4CD0-5D42-825B-751525170581}" type="presParOf" srcId="{50CF6825-F558-4349-8924-6243CC79F303}" destId="{C8DD31FC-67C0-6048-9FA1-3C836852B3D6}" srcOrd="0" destOrd="0" presId="urn:microsoft.com/office/officeart/2005/8/layout/radial3"/>
    <dgm:cxn modelId="{9FBC0B14-1D7B-8747-8C11-9104DE3835AE}" type="presParOf" srcId="{50CF6825-F558-4349-8924-6243CC79F303}" destId="{33A99A83-A97C-3F4B-89EB-67D577740124}" srcOrd="1" destOrd="0" presId="urn:microsoft.com/office/officeart/2005/8/layout/radial3"/>
    <dgm:cxn modelId="{884DED35-9BAB-FE44-98F0-9078511A8506}" type="presParOf" srcId="{50CF6825-F558-4349-8924-6243CC79F303}" destId="{1F87E3ED-1005-014F-ABC7-85BB53E80C63}" srcOrd="2" destOrd="0" presId="urn:microsoft.com/office/officeart/2005/8/layout/radial3"/>
    <dgm:cxn modelId="{98ABFD37-5FF3-504F-87DB-86CCCA488EB5}" type="presParOf" srcId="{50CF6825-F558-4349-8924-6243CC79F303}" destId="{6079ABE5-72A1-DB49-80AF-0B39E37A9880}" srcOrd="3" destOrd="0" presId="urn:microsoft.com/office/officeart/2005/8/layout/radial3"/>
    <dgm:cxn modelId="{A201CC40-062B-1447-9D15-702F557DAA02}" type="presParOf" srcId="{50CF6825-F558-4349-8924-6243CC79F303}" destId="{B949B86B-3604-0B47-86F7-F3E42B5C7A50}" srcOrd="4" destOrd="0" presId="urn:microsoft.com/office/officeart/2005/8/layout/radial3"/>
    <dgm:cxn modelId="{584F1778-6424-C747-A1B8-820B833814D2}" type="presParOf" srcId="{50CF6825-F558-4349-8924-6243CC79F303}" destId="{0F2BA292-6951-F841-866A-B34A24FF5990}" srcOrd="5" destOrd="0" presId="urn:microsoft.com/office/officeart/2005/8/layout/radial3"/>
    <dgm:cxn modelId="{0507E15F-BC36-F64B-84F6-CC59D525C8E1}" type="presParOf" srcId="{50CF6825-F558-4349-8924-6243CC79F303}" destId="{8BFC2F06-68BC-3C4C-8466-C064F7E2BC98}" srcOrd="6" destOrd="0" presId="urn:microsoft.com/office/officeart/2005/8/layout/radial3"/>
    <dgm:cxn modelId="{D5FB0A4C-B710-B54E-9C59-853650AB7733}" type="presParOf" srcId="{50CF6825-F558-4349-8924-6243CC79F303}" destId="{413AFFC7-2DB5-CA4A-B03A-574498AC71B9}"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31FC-67C0-6048-9FA1-3C836852B3D6}">
      <dsp:nvSpPr>
        <dsp:cNvPr id="0" name=""/>
        <dsp:cNvSpPr/>
      </dsp:nvSpPr>
      <dsp:spPr>
        <a:xfrm>
          <a:off x="2961896" y="1496351"/>
          <a:ext cx="3727752" cy="3727752"/>
        </a:xfrm>
        <a:prstGeom prst="ellipse">
          <a:avLst/>
        </a:prstGeom>
        <a:gradFill rotWithShape="0">
          <a:gsLst>
            <a:gs pos="0">
              <a:schemeClr val="accent2">
                <a:alpha val="50000"/>
                <a:hueOff val="0"/>
                <a:satOff val="0"/>
                <a:lumOff val="0"/>
                <a:alphaOff val="0"/>
                <a:shade val="100000"/>
                <a:satMod val="120000"/>
              </a:schemeClr>
            </a:gs>
            <a:gs pos="69000">
              <a:schemeClr val="accent2">
                <a:alpha val="50000"/>
                <a:hueOff val="0"/>
                <a:satOff val="0"/>
                <a:lumOff val="0"/>
                <a:alphaOff val="0"/>
                <a:tint val="80000"/>
                <a:shade val="100000"/>
                <a:satMod val="150000"/>
              </a:schemeClr>
            </a:gs>
            <a:gs pos="100000">
              <a:schemeClr val="accent2">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ESIP Hub</a:t>
          </a:r>
          <a:endParaRPr lang="en-US" sz="6500" kern="1200" dirty="0"/>
        </a:p>
      </dsp:txBody>
      <dsp:txXfrm>
        <a:off x="3507813" y="2042268"/>
        <a:ext cx="2635918" cy="2635918"/>
      </dsp:txXfrm>
    </dsp:sp>
    <dsp:sp modelId="{33A99A83-A97C-3F4B-89EB-67D577740124}">
      <dsp:nvSpPr>
        <dsp:cNvPr id="0" name=""/>
        <dsp:cNvSpPr/>
      </dsp:nvSpPr>
      <dsp:spPr>
        <a:xfrm>
          <a:off x="3893834" y="665"/>
          <a:ext cx="1863876" cy="1863876"/>
        </a:xfrm>
        <a:prstGeom prst="ellipse">
          <a:avLst/>
        </a:prstGeom>
        <a:gradFill rotWithShape="0">
          <a:gsLst>
            <a:gs pos="0">
              <a:schemeClr val="accent2">
                <a:alpha val="50000"/>
                <a:hueOff val="-2540273"/>
                <a:satOff val="8829"/>
                <a:lumOff val="6422"/>
                <a:alphaOff val="0"/>
                <a:shade val="100000"/>
                <a:satMod val="120000"/>
              </a:schemeClr>
            </a:gs>
            <a:gs pos="69000">
              <a:schemeClr val="accent2">
                <a:alpha val="50000"/>
                <a:hueOff val="-2540273"/>
                <a:satOff val="8829"/>
                <a:lumOff val="6422"/>
                <a:alphaOff val="0"/>
                <a:tint val="80000"/>
                <a:shade val="100000"/>
                <a:satMod val="150000"/>
              </a:schemeClr>
            </a:gs>
            <a:gs pos="100000">
              <a:schemeClr val="accent2">
                <a:alpha val="50000"/>
                <a:hueOff val="-2540273"/>
                <a:satOff val="8829"/>
                <a:lumOff val="6422"/>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List-</a:t>
          </a:r>
          <a:r>
            <a:rPr lang="en-US" sz="1800" kern="1200" dirty="0" err="1" smtClean="0"/>
            <a:t>servs</a:t>
          </a:r>
          <a:endParaRPr lang="en-US" sz="1800" kern="1200" dirty="0"/>
        </a:p>
      </dsp:txBody>
      <dsp:txXfrm>
        <a:off x="4166792" y="273623"/>
        <a:ext cx="1317960" cy="1317960"/>
      </dsp:txXfrm>
    </dsp:sp>
    <dsp:sp modelId="{1F87E3ED-1005-014F-ABC7-85BB53E80C63}">
      <dsp:nvSpPr>
        <dsp:cNvPr id="0" name=""/>
        <dsp:cNvSpPr/>
      </dsp:nvSpPr>
      <dsp:spPr>
        <a:xfrm>
          <a:off x="6321458" y="2428289"/>
          <a:ext cx="1863876" cy="1863876"/>
        </a:xfrm>
        <a:prstGeom prst="ellipse">
          <a:avLst/>
        </a:prstGeom>
        <a:gradFill rotWithShape="0">
          <a:gsLst>
            <a:gs pos="0">
              <a:schemeClr val="accent2">
                <a:alpha val="50000"/>
                <a:hueOff val="-5080547"/>
                <a:satOff val="17657"/>
                <a:lumOff val="12844"/>
                <a:alphaOff val="0"/>
                <a:shade val="100000"/>
                <a:satMod val="120000"/>
              </a:schemeClr>
            </a:gs>
            <a:gs pos="69000">
              <a:schemeClr val="accent2">
                <a:alpha val="50000"/>
                <a:hueOff val="-5080547"/>
                <a:satOff val="17657"/>
                <a:lumOff val="12844"/>
                <a:alphaOff val="0"/>
                <a:tint val="80000"/>
                <a:shade val="100000"/>
                <a:satMod val="150000"/>
              </a:schemeClr>
            </a:gs>
            <a:gs pos="100000">
              <a:schemeClr val="accent2">
                <a:alpha val="50000"/>
                <a:hueOff val="-5080547"/>
                <a:satOff val="17657"/>
                <a:lumOff val="12844"/>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Wiki</a:t>
          </a:r>
          <a:endParaRPr lang="en-US" sz="1800" kern="1200" dirty="0"/>
        </a:p>
      </dsp:txBody>
      <dsp:txXfrm>
        <a:off x="6594416" y="2701247"/>
        <a:ext cx="1317960" cy="1317960"/>
      </dsp:txXfrm>
    </dsp:sp>
    <dsp:sp modelId="{6079ABE5-72A1-DB49-80AF-0B39E37A9880}">
      <dsp:nvSpPr>
        <dsp:cNvPr id="0" name=""/>
        <dsp:cNvSpPr/>
      </dsp:nvSpPr>
      <dsp:spPr>
        <a:xfrm>
          <a:off x="3893834" y="4855913"/>
          <a:ext cx="1863876" cy="1863876"/>
        </a:xfrm>
        <a:prstGeom prst="ellipse">
          <a:avLst/>
        </a:prstGeom>
        <a:gradFill rotWithShape="0">
          <a:gsLst>
            <a:gs pos="0">
              <a:schemeClr val="accent2">
                <a:alpha val="50000"/>
                <a:hueOff val="-7620820"/>
                <a:satOff val="26486"/>
                <a:lumOff val="19266"/>
                <a:alphaOff val="0"/>
                <a:shade val="100000"/>
                <a:satMod val="120000"/>
              </a:schemeClr>
            </a:gs>
            <a:gs pos="69000">
              <a:schemeClr val="accent2">
                <a:alpha val="50000"/>
                <a:hueOff val="-7620820"/>
                <a:satOff val="26486"/>
                <a:lumOff val="19266"/>
                <a:alphaOff val="0"/>
                <a:tint val="80000"/>
                <a:shade val="100000"/>
                <a:satMod val="150000"/>
              </a:schemeClr>
            </a:gs>
            <a:gs pos="100000">
              <a:schemeClr val="accent2">
                <a:alpha val="50000"/>
                <a:hueOff val="-7620820"/>
                <a:satOff val="26486"/>
                <a:lumOff val="19266"/>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Meetings</a:t>
          </a:r>
          <a:endParaRPr lang="en-US" sz="1800" kern="1200" dirty="0"/>
        </a:p>
      </dsp:txBody>
      <dsp:txXfrm>
        <a:off x="4166792" y="5128871"/>
        <a:ext cx="1317960" cy="1317960"/>
      </dsp:txXfrm>
    </dsp:sp>
    <dsp:sp modelId="{B949B86B-3604-0B47-86F7-F3E42B5C7A50}">
      <dsp:nvSpPr>
        <dsp:cNvPr id="0" name=""/>
        <dsp:cNvSpPr/>
      </dsp:nvSpPr>
      <dsp:spPr>
        <a:xfrm>
          <a:off x="1466210" y="2428289"/>
          <a:ext cx="1863876" cy="1863876"/>
        </a:xfrm>
        <a:prstGeom prst="ellipse">
          <a:avLst/>
        </a:prstGeom>
        <a:gradFill rotWithShape="0">
          <a:gsLst>
            <a:gs pos="0">
              <a:schemeClr val="accent2">
                <a:alpha val="50000"/>
                <a:hueOff val="-10161094"/>
                <a:satOff val="35315"/>
                <a:lumOff val="25688"/>
                <a:alphaOff val="0"/>
                <a:shade val="100000"/>
                <a:satMod val="120000"/>
              </a:schemeClr>
            </a:gs>
            <a:gs pos="69000">
              <a:schemeClr val="accent2">
                <a:alpha val="50000"/>
                <a:hueOff val="-10161094"/>
                <a:satOff val="35315"/>
                <a:lumOff val="25688"/>
                <a:alphaOff val="0"/>
                <a:tint val="80000"/>
                <a:shade val="100000"/>
                <a:satMod val="150000"/>
              </a:schemeClr>
            </a:gs>
            <a:gs pos="100000">
              <a:schemeClr val="accent2">
                <a:alpha val="50000"/>
                <a:hueOff val="-10161094"/>
                <a:satOff val="35315"/>
                <a:lumOff val="25688"/>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Web Conference</a:t>
          </a:r>
          <a:endParaRPr lang="en-US" sz="1800" kern="1200" dirty="0"/>
        </a:p>
      </dsp:txBody>
      <dsp:txXfrm>
        <a:off x="1739168" y="2701247"/>
        <a:ext cx="1317960" cy="1317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31FC-67C0-6048-9FA1-3C836852B3D6}">
      <dsp:nvSpPr>
        <dsp:cNvPr id="0" name=""/>
        <dsp:cNvSpPr/>
      </dsp:nvSpPr>
      <dsp:spPr>
        <a:xfrm>
          <a:off x="2929082" y="1585927"/>
          <a:ext cx="3793381" cy="3793381"/>
        </a:xfrm>
        <a:prstGeom prst="ellipse">
          <a:avLst/>
        </a:prstGeom>
        <a:gradFill rotWithShape="0">
          <a:gsLst>
            <a:gs pos="0">
              <a:schemeClr val="accent2">
                <a:alpha val="50000"/>
                <a:hueOff val="0"/>
                <a:satOff val="0"/>
                <a:lumOff val="0"/>
                <a:alphaOff val="0"/>
                <a:shade val="100000"/>
                <a:satMod val="120000"/>
              </a:schemeClr>
            </a:gs>
            <a:gs pos="69000">
              <a:schemeClr val="accent2">
                <a:alpha val="50000"/>
                <a:hueOff val="0"/>
                <a:satOff val="0"/>
                <a:lumOff val="0"/>
                <a:alphaOff val="0"/>
                <a:tint val="80000"/>
                <a:shade val="100000"/>
                <a:satMod val="150000"/>
              </a:schemeClr>
            </a:gs>
            <a:gs pos="100000">
              <a:schemeClr val="accent2">
                <a:alpha val="50000"/>
                <a:hueOff val="0"/>
                <a:satOff val="0"/>
                <a:lumOff val="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ESIP Hub</a:t>
          </a:r>
          <a:endParaRPr lang="en-US" sz="6500" kern="1200" dirty="0"/>
        </a:p>
      </dsp:txBody>
      <dsp:txXfrm>
        <a:off x="3484610" y="2141455"/>
        <a:ext cx="2682325" cy="2682325"/>
      </dsp:txXfrm>
    </dsp:sp>
    <dsp:sp modelId="{33A99A83-A97C-3F4B-89EB-67D577740124}">
      <dsp:nvSpPr>
        <dsp:cNvPr id="0" name=""/>
        <dsp:cNvSpPr/>
      </dsp:nvSpPr>
      <dsp:spPr>
        <a:xfrm>
          <a:off x="3877427" y="62514"/>
          <a:ext cx="1896690" cy="1896690"/>
        </a:xfrm>
        <a:prstGeom prst="ellipse">
          <a:avLst/>
        </a:prstGeom>
        <a:gradFill rotWithShape="0">
          <a:gsLst>
            <a:gs pos="0">
              <a:schemeClr val="accent2">
                <a:alpha val="50000"/>
                <a:hueOff val="-1451585"/>
                <a:satOff val="5045"/>
                <a:lumOff val="3670"/>
                <a:alphaOff val="0"/>
                <a:shade val="100000"/>
                <a:satMod val="120000"/>
              </a:schemeClr>
            </a:gs>
            <a:gs pos="69000">
              <a:schemeClr val="accent2">
                <a:alpha val="50000"/>
                <a:hueOff val="-1451585"/>
                <a:satOff val="5045"/>
                <a:lumOff val="3670"/>
                <a:alphaOff val="0"/>
                <a:tint val="80000"/>
                <a:shade val="100000"/>
                <a:satMod val="150000"/>
              </a:schemeClr>
            </a:gs>
            <a:gs pos="100000">
              <a:schemeClr val="accent2">
                <a:alpha val="50000"/>
                <a:hueOff val="-1451585"/>
                <a:satOff val="5045"/>
                <a:lumOff val="3670"/>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List-</a:t>
          </a:r>
          <a:r>
            <a:rPr lang="en-US" sz="1900" kern="1200" dirty="0" err="1" smtClean="0"/>
            <a:t>servs</a:t>
          </a:r>
          <a:endParaRPr lang="en-US" sz="1900" kern="1200" dirty="0"/>
        </a:p>
      </dsp:txBody>
      <dsp:txXfrm>
        <a:off x="4155191" y="340278"/>
        <a:ext cx="1341162" cy="1341162"/>
      </dsp:txXfrm>
    </dsp:sp>
    <dsp:sp modelId="{1F87E3ED-1005-014F-ABC7-85BB53E80C63}">
      <dsp:nvSpPr>
        <dsp:cNvPr id="0" name=""/>
        <dsp:cNvSpPr/>
      </dsp:nvSpPr>
      <dsp:spPr>
        <a:xfrm>
          <a:off x="5809925" y="993156"/>
          <a:ext cx="1896690" cy="1896690"/>
        </a:xfrm>
        <a:prstGeom prst="ellipse">
          <a:avLst/>
        </a:prstGeom>
        <a:gradFill rotWithShape="0">
          <a:gsLst>
            <a:gs pos="0">
              <a:schemeClr val="accent2">
                <a:alpha val="50000"/>
                <a:hueOff val="-2903170"/>
                <a:satOff val="10090"/>
                <a:lumOff val="7339"/>
                <a:alphaOff val="0"/>
                <a:shade val="100000"/>
                <a:satMod val="120000"/>
              </a:schemeClr>
            </a:gs>
            <a:gs pos="69000">
              <a:schemeClr val="accent2">
                <a:alpha val="50000"/>
                <a:hueOff val="-2903170"/>
                <a:satOff val="10090"/>
                <a:lumOff val="7339"/>
                <a:alphaOff val="0"/>
                <a:tint val="80000"/>
                <a:shade val="100000"/>
                <a:satMod val="150000"/>
              </a:schemeClr>
            </a:gs>
            <a:gs pos="100000">
              <a:schemeClr val="accent2">
                <a:alpha val="50000"/>
                <a:hueOff val="-2903170"/>
                <a:satOff val="10090"/>
                <a:lumOff val="7339"/>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Wiki</a:t>
          </a:r>
          <a:endParaRPr lang="en-US" sz="1900" kern="1200" dirty="0"/>
        </a:p>
      </dsp:txBody>
      <dsp:txXfrm>
        <a:off x="6087689" y="1270920"/>
        <a:ext cx="1341162" cy="1341162"/>
      </dsp:txXfrm>
    </dsp:sp>
    <dsp:sp modelId="{6079ABE5-72A1-DB49-80AF-0B39E37A9880}">
      <dsp:nvSpPr>
        <dsp:cNvPr id="0" name=""/>
        <dsp:cNvSpPr/>
      </dsp:nvSpPr>
      <dsp:spPr>
        <a:xfrm>
          <a:off x="6287213" y="3084290"/>
          <a:ext cx="1896690" cy="1896690"/>
        </a:xfrm>
        <a:prstGeom prst="ellipse">
          <a:avLst/>
        </a:prstGeom>
        <a:gradFill rotWithShape="0">
          <a:gsLst>
            <a:gs pos="0">
              <a:schemeClr val="accent2">
                <a:alpha val="50000"/>
                <a:hueOff val="-4354754"/>
                <a:satOff val="15135"/>
                <a:lumOff val="11009"/>
                <a:alphaOff val="0"/>
                <a:shade val="100000"/>
                <a:satMod val="120000"/>
              </a:schemeClr>
            </a:gs>
            <a:gs pos="69000">
              <a:schemeClr val="accent2">
                <a:alpha val="50000"/>
                <a:hueOff val="-4354754"/>
                <a:satOff val="15135"/>
                <a:lumOff val="11009"/>
                <a:alphaOff val="0"/>
                <a:tint val="80000"/>
                <a:shade val="100000"/>
                <a:satMod val="150000"/>
              </a:schemeClr>
            </a:gs>
            <a:gs pos="100000">
              <a:schemeClr val="accent2">
                <a:alpha val="50000"/>
                <a:hueOff val="-4354754"/>
                <a:satOff val="15135"/>
                <a:lumOff val="11009"/>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Meetings</a:t>
          </a:r>
          <a:endParaRPr lang="en-US" sz="1900" kern="1200" dirty="0"/>
        </a:p>
      </dsp:txBody>
      <dsp:txXfrm>
        <a:off x="6564977" y="3362054"/>
        <a:ext cx="1341162" cy="1341162"/>
      </dsp:txXfrm>
    </dsp:sp>
    <dsp:sp modelId="{B949B86B-3604-0B47-86F7-F3E42B5C7A50}">
      <dsp:nvSpPr>
        <dsp:cNvPr id="0" name=""/>
        <dsp:cNvSpPr/>
      </dsp:nvSpPr>
      <dsp:spPr>
        <a:xfrm>
          <a:off x="4949883" y="4761249"/>
          <a:ext cx="1896690" cy="1896690"/>
        </a:xfrm>
        <a:prstGeom prst="ellipse">
          <a:avLst/>
        </a:prstGeom>
        <a:gradFill rotWithShape="0">
          <a:gsLst>
            <a:gs pos="0">
              <a:schemeClr val="accent2">
                <a:alpha val="50000"/>
                <a:hueOff val="-5806339"/>
                <a:satOff val="20180"/>
                <a:lumOff val="14679"/>
                <a:alphaOff val="0"/>
                <a:shade val="100000"/>
                <a:satMod val="120000"/>
              </a:schemeClr>
            </a:gs>
            <a:gs pos="69000">
              <a:schemeClr val="accent2">
                <a:alpha val="50000"/>
                <a:hueOff val="-5806339"/>
                <a:satOff val="20180"/>
                <a:lumOff val="14679"/>
                <a:alphaOff val="0"/>
                <a:tint val="80000"/>
                <a:shade val="100000"/>
                <a:satMod val="150000"/>
              </a:schemeClr>
            </a:gs>
            <a:gs pos="100000">
              <a:schemeClr val="accent2">
                <a:alpha val="50000"/>
                <a:hueOff val="-5806339"/>
                <a:satOff val="20180"/>
                <a:lumOff val="14679"/>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Web Conference</a:t>
          </a:r>
          <a:endParaRPr lang="en-US" sz="1900" kern="1200" dirty="0"/>
        </a:p>
      </dsp:txBody>
      <dsp:txXfrm>
        <a:off x="5227647" y="5039013"/>
        <a:ext cx="1341162" cy="1341162"/>
      </dsp:txXfrm>
    </dsp:sp>
    <dsp:sp modelId="{0F2BA292-6951-F841-866A-B34A24FF5990}">
      <dsp:nvSpPr>
        <dsp:cNvPr id="0" name=""/>
        <dsp:cNvSpPr/>
      </dsp:nvSpPr>
      <dsp:spPr>
        <a:xfrm>
          <a:off x="2392977" y="4823764"/>
          <a:ext cx="1896690" cy="1896690"/>
        </a:xfrm>
        <a:prstGeom prst="ellipse">
          <a:avLst/>
        </a:prstGeom>
        <a:gradFill rotWithShape="0">
          <a:gsLst>
            <a:gs pos="0">
              <a:schemeClr val="accent2">
                <a:alpha val="50000"/>
                <a:hueOff val="-7257924"/>
                <a:satOff val="25225"/>
                <a:lumOff val="18349"/>
                <a:alphaOff val="0"/>
                <a:shade val="100000"/>
                <a:satMod val="120000"/>
              </a:schemeClr>
            </a:gs>
            <a:gs pos="69000">
              <a:schemeClr val="accent2">
                <a:alpha val="50000"/>
                <a:hueOff val="-7257924"/>
                <a:satOff val="25225"/>
                <a:lumOff val="18349"/>
                <a:alphaOff val="0"/>
                <a:tint val="80000"/>
                <a:shade val="100000"/>
                <a:satMod val="150000"/>
              </a:schemeClr>
            </a:gs>
            <a:gs pos="100000">
              <a:schemeClr val="accent2">
                <a:alpha val="50000"/>
                <a:hueOff val="-7257924"/>
                <a:satOff val="25225"/>
                <a:lumOff val="18349"/>
                <a:alphaOff val="0"/>
                <a:tint val="50000"/>
                <a:shade val="100000"/>
                <a:satMod val="15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Social Media</a:t>
          </a:r>
          <a:endParaRPr lang="en-US" sz="1900" kern="1200" dirty="0"/>
        </a:p>
      </dsp:txBody>
      <dsp:txXfrm>
        <a:off x="2670741" y="5101528"/>
        <a:ext cx="1341162" cy="1341162"/>
      </dsp:txXfrm>
    </dsp:sp>
    <dsp:sp modelId="{8BFC2F06-68BC-3C4C-8466-C064F7E2BC98}">
      <dsp:nvSpPr>
        <dsp:cNvPr id="0" name=""/>
        <dsp:cNvSpPr/>
      </dsp:nvSpPr>
      <dsp:spPr>
        <a:xfrm>
          <a:off x="1467641" y="3084290"/>
          <a:ext cx="1896690" cy="1896690"/>
        </a:xfrm>
        <a:prstGeom prst="ellipse">
          <a:avLst/>
        </a:prstGeom>
        <a:solidFill>
          <a:srgbClr val="CCFFCC">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ESIP Commons</a:t>
          </a:r>
          <a:endParaRPr lang="en-US" sz="1900" kern="1200" dirty="0"/>
        </a:p>
      </dsp:txBody>
      <dsp:txXfrm>
        <a:off x="1745405" y="3362054"/>
        <a:ext cx="1341162" cy="1341162"/>
      </dsp:txXfrm>
    </dsp:sp>
    <dsp:sp modelId="{413AFFC7-2DB5-CA4A-B03A-574498AC71B9}">
      <dsp:nvSpPr>
        <dsp:cNvPr id="0" name=""/>
        <dsp:cNvSpPr/>
      </dsp:nvSpPr>
      <dsp:spPr>
        <a:xfrm>
          <a:off x="2676257" y="583468"/>
          <a:ext cx="1896690" cy="1896690"/>
        </a:xfrm>
        <a:prstGeom prst="ellipse">
          <a:avLst/>
        </a:prstGeom>
        <a:solidFill>
          <a:srgbClr val="CCFFCC">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Email Marketing</a:t>
          </a:r>
          <a:endParaRPr lang="en-US" sz="1900" kern="1200" dirty="0"/>
        </a:p>
      </dsp:txBody>
      <dsp:txXfrm>
        <a:off x="2954021" y="861232"/>
        <a:ext cx="1341162" cy="1341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extLst>
      <p:ext uri="{BB962C8B-B14F-4D97-AF65-F5344CB8AC3E}">
        <p14:creationId xmlns:p14="http://schemas.microsoft.com/office/powerpoint/2010/main" val="1244756299"/>
      </p:ext>
    </p:extLst>
  </p:cSld>
  <p:clrMap bg1="lt1" tx1="dk1" bg2="lt2" tx2="dk2" accent1="accent1" accent2="accent2" accent3="accent3" accent4="accent4" accent5="accent5" accent6="accent6" hlink="hlink" folHlink="folHlink"/>
  <p:notesStyle>
    <a:lvl1pPr algn="l" defTabSz="457176"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882" algn="l" defTabSz="457176"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765" algn="l" defTabSz="457176"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647" algn="l" defTabSz="457176"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530" algn="l" defTabSz="457176"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5884" algn="l" defTabSz="457176" rtl="0" eaLnBrk="1" latinLnBrk="0" hangingPunct="1">
      <a:defRPr sz="1100" kern="1200">
        <a:solidFill>
          <a:schemeClr val="tx1"/>
        </a:solidFill>
        <a:latin typeface="+mn-lt"/>
        <a:ea typeface="+mn-ea"/>
        <a:cs typeface="+mn-cs"/>
      </a:defRPr>
    </a:lvl6pPr>
    <a:lvl7pPr marL="2743060" algn="l" defTabSz="457176" rtl="0" eaLnBrk="1" latinLnBrk="0" hangingPunct="1">
      <a:defRPr sz="1100" kern="1200">
        <a:solidFill>
          <a:schemeClr val="tx1"/>
        </a:solidFill>
        <a:latin typeface="+mn-lt"/>
        <a:ea typeface="+mn-ea"/>
        <a:cs typeface="+mn-cs"/>
      </a:defRPr>
    </a:lvl7pPr>
    <a:lvl8pPr marL="3200236" algn="l" defTabSz="457176" rtl="0" eaLnBrk="1" latinLnBrk="0" hangingPunct="1">
      <a:defRPr sz="1100" kern="1200">
        <a:solidFill>
          <a:schemeClr val="tx1"/>
        </a:solidFill>
        <a:latin typeface="+mn-lt"/>
        <a:ea typeface="+mn-ea"/>
        <a:cs typeface="+mn-cs"/>
      </a:defRPr>
    </a:lvl8pPr>
    <a:lvl9pPr marL="3657413" algn="l" defTabSz="4571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p:sp>
      <p:sp>
        <p:nvSpPr>
          <p:cNvPr id="19459" name="Rectangle 2"/>
          <p:cNvSpPr>
            <a:spLocks noGrp="1" noChangeArrowheads="1"/>
          </p:cNvSpPr>
          <p:nvPr>
            <p:ph type="body" idx="1"/>
          </p:nvPr>
        </p:nvSpPr>
        <p:spPr>
          <a:noFill/>
          <a:ln w="9525"/>
        </p:spPr>
        <p:txBody>
          <a:bodyPr/>
          <a:lstStyle/>
          <a:p>
            <a:pPr eaLnBrk="1"/>
            <a:r>
              <a:rPr lang="en-US" smtClean="0"/>
              <a:t>Benefits of Engaging with Community:</a:t>
            </a:r>
          </a:p>
          <a:p>
            <a:pPr eaLnBrk="1"/>
            <a:endParaRPr lang="en-US" smtClean="0"/>
          </a:p>
          <a:p>
            <a:pPr eaLnBrk="1"/>
            <a:r>
              <a:rPr lang="en-US" smtClean="0"/>
              <a:t>Enhance staff knowledge through peer knowledge exchange</a:t>
            </a:r>
          </a:p>
          <a:p>
            <a:pPr eaLnBrk="1"/>
            <a:r>
              <a:rPr lang="en-US" smtClean="0"/>
              <a:t>Take away new technologies</a:t>
            </a:r>
          </a:p>
          <a:p>
            <a:pPr eaLnBrk="1"/>
            <a:r>
              <a:rPr lang="en-US" smtClean="0"/>
              <a:t>Identify new collaborations</a:t>
            </a:r>
          </a:p>
          <a:p>
            <a:pPr eaLnBrk="1"/>
            <a:r>
              <a:rPr lang="en-US" smtClean="0"/>
              <a:t>Leverage scarce resources through reuse, repurpose</a:t>
            </a:r>
          </a:p>
          <a:p>
            <a:pPr eaLnBrk="1"/>
            <a:r>
              <a:rPr lang="en-US" smtClean="0"/>
              <a:t>Help define community best practices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p:sp>
      <p:sp>
        <p:nvSpPr>
          <p:cNvPr id="17411" name="Notes Placeholder 2"/>
          <p:cNvSpPr>
            <a:spLocks noGrp="1"/>
          </p:cNvSpPr>
          <p:nvPr>
            <p:ph type="body" idx="1"/>
          </p:nvPr>
        </p:nvSpPr>
        <p:spPr>
          <a:noFill/>
          <a:ln w="9525"/>
        </p:spPr>
        <p:txBody>
          <a:bodyPr/>
          <a:lstStyle/>
          <a:p>
            <a:r>
              <a:rPr lang="en-US" smtClean="0"/>
              <a:t>ESIP works cross agencies, cross sectors, and cross science domains.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r>
              <a:rPr lang="en-US" smtClean="0">
                <a:ea typeface="ＭＳ Ｐゴシック" charset="-128"/>
                <a:cs typeface="ＭＳ Ｐゴシック" charset="-128"/>
              </a:rPr>
              <a:t>Testbed activities:</a:t>
            </a:r>
          </a:p>
          <a:p>
            <a:pPr>
              <a:buFont typeface="Wingdings" charset="2"/>
              <a:buChar char="§"/>
            </a:pPr>
            <a:r>
              <a:rPr lang="en-US" smtClean="0">
                <a:ea typeface="ＭＳ Ｐゴシック" charset="-128"/>
                <a:cs typeface="ＭＳ Ｐゴシック" charset="-128"/>
              </a:rPr>
              <a:t>Digital Identifiers Evaluation</a:t>
            </a:r>
          </a:p>
          <a:p>
            <a:pPr>
              <a:buFont typeface="Wingdings" charset="2"/>
              <a:buChar char="§"/>
            </a:pPr>
            <a:r>
              <a:rPr lang="en-US" smtClean="0">
                <a:ea typeface="ＭＳ Ｐゴシック" charset="-128"/>
                <a:cs typeface="ＭＳ Ｐゴシック" charset="-128"/>
              </a:rPr>
              <a:t>Deploy a Testbed Portal</a:t>
            </a:r>
          </a:p>
          <a:p>
            <a:pPr>
              <a:buFont typeface="Wingdings" charset="2"/>
              <a:buChar char="§"/>
            </a:pPr>
            <a:r>
              <a:rPr lang="en-US" smtClean="0">
                <a:ea typeface="ＭＳ Ｐゴシック" charset="-128"/>
                <a:cs typeface="ＭＳ Ｐゴシック" charset="-128"/>
              </a:rPr>
              <a:t>Esri Geoportal Server: Discovery Services and Clients: Interoperability Testing, Advertisement, and Assessment of Data to Service Broker</a:t>
            </a:r>
          </a:p>
          <a:p>
            <a:pPr>
              <a:buFont typeface="Wingdings" charset="2"/>
              <a:buChar char="§"/>
            </a:pPr>
            <a:r>
              <a:rPr lang="en-US" smtClean="0">
                <a:ea typeface="ＭＳ Ｐゴシック" charset="-128"/>
                <a:cs typeface="ＭＳ Ｐゴシック" charset="-128"/>
              </a:rPr>
              <a:t>A Classification and Annotation Scheme for Data and Service Quality</a:t>
            </a:r>
          </a:p>
          <a:p>
            <a:pPr>
              <a:buFont typeface="Wingdings" charset="2"/>
              <a:buChar char="§"/>
            </a:pPr>
            <a:r>
              <a:rPr lang="en-US" smtClean="0">
                <a:ea typeface="ＭＳ Ｐゴシック" charset="-128"/>
                <a:cs typeface="ＭＳ Ｐゴシック" charset="-128"/>
              </a:rPr>
              <a:t>Drupal Metadata Editing Tool Suite</a:t>
            </a:r>
          </a:p>
          <a:p>
            <a:pPr>
              <a:buFont typeface="Wingdings" charset="2"/>
              <a:buChar char="§"/>
            </a:pPr>
            <a:r>
              <a:rPr lang="en-US" smtClean="0">
                <a:ea typeface="ＭＳ Ｐゴシック" charset="-128"/>
                <a:cs typeface="ＭＳ Ｐゴシック" charset="-128"/>
              </a:rPr>
              <a:t>Data Stewardship: Metadata and Identifier Mapping</a:t>
            </a:r>
          </a:p>
          <a:p>
            <a:pPr>
              <a:buFont typeface="Wingdings" charset="2"/>
              <a:buChar char="§"/>
            </a:pPr>
            <a:r>
              <a:rPr lang="en-US" smtClean="0">
                <a:ea typeface="ＭＳ Ｐゴシック" charset="-128"/>
                <a:cs typeface="ＭＳ Ｐゴシック" charset="-128"/>
              </a:rPr>
              <a:t>ESIP Ontologies in the Cloud: Semantic Web Focus</a:t>
            </a:r>
          </a:p>
          <a:p>
            <a:pPr>
              <a:buFont typeface="Wingdings" charset="2"/>
              <a:buChar char="§"/>
            </a:pPr>
            <a:r>
              <a:rPr lang="en-US" smtClean="0">
                <a:ea typeface="ＭＳ Ｐゴシック" charset="-128"/>
                <a:cs typeface="ＭＳ Ｐゴシック" charset="-128"/>
              </a:rPr>
              <a:t>ESIP DOES not build infrastructure – it enables other to leverage the work across the community to build better infrastructure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398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36"/>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hape 13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spcBef>
                <a:spcPct val="0"/>
              </a:spcBef>
              <a:buSzPct val="25000"/>
            </a:pPr>
            <a:r>
              <a:rPr lang="en-US" sz="1800"/>
              <a:t>ESIP provides:</a:t>
            </a:r>
          </a:p>
          <a:p>
            <a:endParaRPr lang="en-US" sz="1800"/>
          </a:p>
          <a:p>
            <a:pPr>
              <a:spcBef>
                <a:spcPct val="0"/>
              </a:spcBef>
              <a:buClr>
                <a:srgbClr val="000000"/>
              </a:buClr>
              <a:buSzPct val="25000"/>
            </a:pPr>
            <a:r>
              <a:rPr lang="en-US" sz="1800"/>
              <a:t>Forum for open, science data-centric community collaboration</a:t>
            </a:r>
          </a:p>
          <a:p>
            <a:pPr>
              <a:spcBef>
                <a:spcPct val="0"/>
              </a:spcBef>
              <a:buClr>
                <a:srgbClr val="000000"/>
              </a:buClr>
              <a:buSzPct val="25000"/>
            </a:pPr>
            <a:r>
              <a:rPr lang="en-US" sz="1800"/>
              <a:t>Voluntary participation</a:t>
            </a:r>
          </a:p>
          <a:p>
            <a:pPr>
              <a:spcBef>
                <a:spcPct val="0"/>
              </a:spcBef>
              <a:buClr>
                <a:srgbClr val="000000"/>
              </a:buClr>
              <a:buSzPct val="25000"/>
            </a:pPr>
            <a:r>
              <a:rPr lang="en-US" sz="1800"/>
              <a:t>Community of Practice – practitioners share expertise &amp; technologies</a:t>
            </a:r>
          </a:p>
          <a:p>
            <a:pPr>
              <a:spcBef>
                <a:spcPct val="0"/>
              </a:spcBef>
              <a:buClr>
                <a:srgbClr val="000000"/>
              </a:buClr>
              <a:buSzPct val="25000"/>
            </a:pPr>
            <a:r>
              <a:rPr lang="en-US" sz="1800"/>
              <a:t>Trusted authority, built by the community</a:t>
            </a:r>
          </a:p>
          <a:p>
            <a:pPr>
              <a:spcBef>
                <a:spcPct val="0"/>
              </a:spcBef>
              <a:buClr>
                <a:srgbClr val="000000"/>
              </a:buClr>
              <a:buSzPct val="25000"/>
            </a:pPr>
            <a:r>
              <a:rPr lang="en-US" sz="1800"/>
              <a:t>Infrastructure for community collaboration</a:t>
            </a:r>
          </a:p>
          <a:p>
            <a:pPr>
              <a:spcBef>
                <a:spcPct val="0"/>
              </a:spcBef>
              <a:buClr>
                <a:srgbClr val="000000"/>
              </a:buClr>
              <a:buSzPct val="25000"/>
            </a:pPr>
            <a:r>
              <a:rPr lang="en-US" sz="1800"/>
              <a:t>Collaborative workspace on web (Drupal, wiki, listservs)</a:t>
            </a:r>
          </a:p>
          <a:p>
            <a:pPr>
              <a:spcBef>
                <a:spcPct val="0"/>
              </a:spcBef>
              <a:buClr>
                <a:srgbClr val="000000"/>
              </a:buClr>
              <a:buSzPct val="25000"/>
            </a:pPr>
            <a:r>
              <a:rPr lang="en-US" sz="1800"/>
              <a:t>Communications (coordinated, ad hoc, open)</a:t>
            </a:r>
          </a:p>
          <a:p>
            <a:pPr>
              <a:spcBef>
                <a:spcPct val="0"/>
              </a:spcBef>
              <a:buClr>
                <a:srgbClr val="000000"/>
              </a:buClr>
              <a:buSzPct val="25000"/>
            </a:pPr>
            <a:r>
              <a:rPr lang="en-US" sz="1800"/>
              <a:t>Governance</a:t>
            </a:r>
          </a:p>
          <a:p>
            <a:pPr>
              <a:spcBef>
                <a:spcPct val="0"/>
              </a:spcBef>
              <a:buClr>
                <a:srgbClr val="000000"/>
              </a:buClr>
              <a:buSzPct val="25000"/>
            </a:pPr>
            <a:r>
              <a:rPr lang="en-US" sz="1800"/>
              <a:t>Formal (constitution, bylaws, strategic plan)</a:t>
            </a:r>
          </a:p>
          <a:p>
            <a:pPr>
              <a:spcBef>
                <a:spcPct val="0"/>
              </a:spcBef>
              <a:buClr>
                <a:srgbClr val="000000"/>
              </a:buClr>
              <a:buSzPct val="25000"/>
            </a:pPr>
            <a:r>
              <a:rPr lang="en-US" sz="1800"/>
              <a:t>Informal (cluster-based governance for consensus building)</a:t>
            </a:r>
          </a:p>
        </p:txBody>
      </p:sp>
      <p:sp>
        <p:nvSpPr>
          <p:cNvPr id="50179" name="Shape 13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SzPct val="25000"/>
              <a:buFont typeface="Arial" charset="0"/>
              <a:buNone/>
            </a:pPr>
            <a:r>
              <a:rPr lang="en-US" sz="1200"/>
              <a:t>*</a:t>
            </a:r>
          </a:p>
        </p:txBody>
      </p:sp>
      <p:sp>
        <p:nvSpPr>
          <p:cNvPr id="50180" name="Shape 139"/>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20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Evolves over time, All of these pieces also evolve </a:t>
            </a:r>
          </a:p>
          <a:p>
            <a:r>
              <a:rPr lang="en-US">
                <a:latin typeface="Calibri" charset="0"/>
                <a:ea typeface="ＭＳ Ｐゴシック" charset="0"/>
                <a:cs typeface="ＭＳ Ｐゴシック" charset="0"/>
              </a:rPr>
              <a:t>Using mostly out of the box tools with minimal development</a:t>
            </a:r>
          </a:p>
          <a:p>
            <a:endParaRPr lang="en-US">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Evolves over time, All of these pieces also evolve </a:t>
            </a:r>
          </a:p>
          <a:p>
            <a:r>
              <a:rPr lang="en-US">
                <a:latin typeface="Calibri" charset="0"/>
                <a:ea typeface="ＭＳ Ｐゴシック" charset="0"/>
                <a:cs typeface="ＭＳ Ｐゴシック" charset="0"/>
              </a:rPr>
              <a:t>Using mostly out of the box tools with minimal development</a:t>
            </a:r>
          </a:p>
          <a:p>
            <a:endParaRPr lang="en-US">
              <a:latin typeface="Calibri" charset="0"/>
              <a:ea typeface="ＭＳ Ｐゴシック" charset="0"/>
              <a:cs typeface="ＭＳ Ｐゴシック" charset="0"/>
            </a:endParaRPr>
          </a:p>
        </p:txBody>
      </p:sp>
      <p:sp>
        <p:nvSpPr>
          <p:cNvPr id="5222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EC748EB2-1D03-8043-8D76-74F3686906E9}" type="slidenum">
              <a:rPr lang="en-US" sz="1200"/>
              <a:pPr eaLnBrk="1" hangingPunct="1"/>
              <a:t>18</a:t>
            </a:fld>
            <a:endParaRPr lang="en-US" sz="1200"/>
          </a:p>
        </p:txBody>
      </p:sp>
      <p:sp>
        <p:nvSpPr>
          <p:cNvPr id="296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purpose of my talk is to describe the application of virtual workspaces to data, activities and tools being used by the air quality community to enable better collaborations. The prototypical workspace has 4 main parts: </a:t>
            </a:r>
          </a:p>
          <a:p>
            <a:pPr>
              <a:buFontTx/>
              <a:buChar char="-"/>
            </a:pPr>
            <a:r>
              <a:rPr lang="en-US">
                <a:latin typeface="Calibri" charset="0"/>
                <a:ea typeface="ＭＳ Ｐゴシック" charset="0"/>
                <a:cs typeface="ＭＳ Ｐゴシック" charset="0"/>
              </a:rPr>
              <a:t>All workspaces are characterized by their purpose such as adding additional metadata, coordinating and event or describing a tool</a:t>
            </a:r>
          </a:p>
          <a:p>
            <a:pPr>
              <a:buFontTx/>
              <a:buChar char="-"/>
            </a:pPr>
            <a:r>
              <a:rPr lang="en-US">
                <a:latin typeface="Calibri" charset="0"/>
                <a:ea typeface="ＭＳ Ｐゴシック" charset="0"/>
                <a:cs typeface="ＭＳ Ｐゴシック" charset="0"/>
              </a:rPr>
              <a:t>The resources gathered by the group provide relevant background and context for the space – resources can include pictures, links, papers, videos or datasets</a:t>
            </a:r>
          </a:p>
          <a:p>
            <a:pPr>
              <a:buFontTx/>
              <a:buChar char="-"/>
            </a:pPr>
            <a:r>
              <a:rPr lang="en-US">
                <a:latin typeface="Calibri" charset="0"/>
                <a:ea typeface="ＭＳ Ｐゴシック" charset="0"/>
                <a:cs typeface="ＭＳ Ｐゴシック" charset="0"/>
              </a:rPr>
              <a:t>Each workspace is equipped with a discussion page. Discussion ranges from functionality of the workspace to specifics of the purpose</a:t>
            </a:r>
          </a:p>
          <a:p>
            <a:pPr>
              <a:buFontTx/>
              <a:buChar char="-"/>
            </a:pPr>
            <a:r>
              <a:rPr lang="en-US">
                <a:latin typeface="Calibri" charset="0"/>
                <a:ea typeface="ＭＳ Ｐゴシック" charset="0"/>
                <a:cs typeface="ＭＳ Ｐゴシック" charset="0"/>
              </a:rPr>
              <a:t>Finally, there is a focus of the workspace which is the product or outcome. </a:t>
            </a:r>
          </a:p>
          <a:p>
            <a:pPr>
              <a:buFontTx/>
              <a:buChar char="-"/>
            </a:pPr>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modularity of the pieces allows for some degree of reuse between workspaces.  Furthermore the wiki platform is conducive to aggregate distributed web material through RSS feeds and embed tags common to blog posts, flickr and youtube.  </a:t>
            </a:r>
          </a:p>
          <a:p>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9233811B-DD36-1C4D-8924-61626FA3E9E4}" type="slidenum">
              <a:rPr lang="en-US" sz="1200"/>
              <a:pPr eaLnBrk="1" hangingPunct="1"/>
              <a:t>19</a:t>
            </a:fld>
            <a:endParaRPr lang="en-US" sz="1200"/>
          </a:p>
        </p:txBody>
      </p:sp>
      <p:sp>
        <p:nvSpPr>
          <p:cNvPr id="317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wiki platform is conducive for this because it allows material distributed all over the web to be virtually 'mashed' together in one place through RSS feeds or iframe tags and elaborated on with relevant context and discussion.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magic </a:t>
            </a:r>
            <a:r>
              <a:rPr lang="ja-JP" altLang="en-US">
                <a:latin typeface="Arial" charset="0"/>
                <a:ea typeface="ＭＳ Ｐゴシック" charset="0"/>
                <a:cs typeface="ＭＳ Ｐゴシック" charset="0"/>
              </a:rPr>
              <a:t>‘</a:t>
            </a:r>
            <a:r>
              <a:rPr lang="en-US" altLang="ja-JP">
                <a:latin typeface="Calibri" charset="0"/>
                <a:ea typeface="ＭＳ Ｐゴシック" charset="0"/>
                <a:cs typeface="ＭＳ Ｐゴシック" charset="0"/>
              </a:rPr>
              <a:t>edit</a:t>
            </a:r>
            <a:r>
              <a:rPr lang="ja-JP" altLang="en-US">
                <a:latin typeface="Arial" charset="0"/>
                <a:ea typeface="ＭＳ Ｐゴシック" charset="0"/>
                <a:cs typeface="ＭＳ Ｐゴシック" charset="0"/>
              </a:rPr>
              <a:t>’</a:t>
            </a:r>
            <a:r>
              <a:rPr lang="en-US" altLang="ja-JP">
                <a:latin typeface="Calibri" charset="0"/>
                <a:ea typeface="ＭＳ Ｐゴシック" charset="0"/>
                <a:cs typeface="ＭＳ Ｐゴシック" charset="0"/>
              </a:rPr>
              <a:t> button allows user to easily change space as needs change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88947" y="1842347"/>
            <a:ext cx="9226906" cy="4484106"/>
          </a:xfrm>
          <a:prstGeom prst="rect">
            <a:avLst/>
          </a:prstGeom>
          <a:ln w="3175">
            <a:solidFill>
              <a:schemeClr val="bg1"/>
            </a:solidFill>
          </a:ln>
          <a:effectLst>
            <a:outerShdw blurRad="63500" sx="100500" sy="100500" algn="ctr" rotWithShape="0">
              <a:prstClr val="black">
                <a:alpha val="50000"/>
              </a:prstClr>
            </a:outerShdw>
          </a:effectLst>
        </p:spPr>
        <p:txBody>
          <a:bodyPr vert="horz" lIns="130046" tIns="65023" rIns="130046" bIns="65023" rtlCol="0">
            <a:normAutofit/>
          </a:bodyPr>
          <a:lstStyle/>
          <a:p>
            <a:pPr marL="0" indent="0" algn="l" defTabSz="1300460" rtl="0" eaLnBrk="1" latinLnBrk="0" hangingPunct="1">
              <a:spcBef>
                <a:spcPts val="2844"/>
              </a:spcBef>
              <a:buClr>
                <a:schemeClr val="accent1">
                  <a:lumMod val="60000"/>
                  <a:lumOff val="40000"/>
                </a:schemeClr>
              </a:buClr>
              <a:buSzPct val="110000"/>
              <a:buFont typeface="Wingdings 2" pitchFamily="18" charset="2"/>
              <a:buNone/>
            </a:pPr>
            <a:endParaRPr sz="46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881488" y="2167466"/>
            <a:ext cx="9241825" cy="2453144"/>
          </a:xfrm>
        </p:spPr>
        <p:txBody>
          <a:bodyPr vert="horz" lIns="130046" tIns="65023" rIns="130046" bIns="65023" rtlCol="0" anchor="b" anchorCtr="0">
            <a:noAutofit/>
          </a:bodyPr>
          <a:lstStyle>
            <a:lvl1pPr marL="0" indent="0" algn="ctr" defTabSz="1300460" rtl="0" eaLnBrk="1" latinLnBrk="0" hangingPunct="1">
              <a:spcBef>
                <a:spcPct val="0"/>
              </a:spcBef>
              <a:buClr>
                <a:schemeClr val="accent1">
                  <a:lumMod val="60000"/>
                  <a:lumOff val="40000"/>
                </a:schemeClr>
              </a:buClr>
              <a:buSzPct val="110000"/>
              <a:buFont typeface="Wingdings 2" pitchFamily="18" charset="2"/>
              <a:buNone/>
              <a:defRPr sz="65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881488" y="4691929"/>
            <a:ext cx="9241826" cy="1303667"/>
          </a:xfrm>
        </p:spPr>
        <p:txBody>
          <a:bodyPr vert="horz" lIns="130046" tIns="65023" rIns="130046" bIns="65023" rtlCol="0">
            <a:normAutofit/>
          </a:bodyPr>
          <a:lstStyle>
            <a:lvl1pPr marL="0" indent="0" algn="ctr" defTabSz="1300460" rtl="0" eaLnBrk="1" latinLnBrk="0" hangingPunct="1">
              <a:spcBef>
                <a:spcPts val="427"/>
              </a:spcBef>
              <a:buClr>
                <a:schemeClr val="accent1">
                  <a:lumMod val="60000"/>
                  <a:lumOff val="40000"/>
                </a:schemeClr>
              </a:buClr>
              <a:buSzPct val="110000"/>
              <a:buFont typeface="Wingdings 2" pitchFamily="18" charset="2"/>
              <a:buNone/>
              <a:defRPr sz="2600" kern="1200">
                <a:solidFill>
                  <a:schemeClr val="tx1">
                    <a:tint val="75000"/>
                  </a:schemeClr>
                </a:solidFill>
                <a:latin typeface="+mn-lt"/>
                <a:ea typeface="+mn-ea"/>
                <a:cs typeface="+mn-cs"/>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611" y="870218"/>
            <a:ext cx="5802020" cy="1652693"/>
          </a:xfrm>
        </p:spPr>
        <p:txBody>
          <a:bodyPr anchor="b"/>
          <a:lstStyle>
            <a:lvl1pPr algn="ctr">
              <a:defRPr sz="5100" b="0"/>
            </a:lvl1pPr>
          </a:lstStyle>
          <a:p>
            <a:r>
              <a:rPr lang="en-US" smtClean="0"/>
              <a:t>Click to edit Master title style</a:t>
            </a:r>
            <a:endParaRPr/>
          </a:p>
        </p:txBody>
      </p:sp>
      <p:sp>
        <p:nvSpPr>
          <p:cNvPr id="4" name="Text Placeholder 3"/>
          <p:cNvSpPr>
            <a:spLocks noGrp="1"/>
          </p:cNvSpPr>
          <p:nvPr>
            <p:ph type="body" sz="half" idx="2"/>
          </p:nvPr>
        </p:nvSpPr>
        <p:spPr>
          <a:xfrm>
            <a:off x="758611" y="2542728"/>
            <a:ext cx="5802020" cy="5290883"/>
          </a:xfrm>
        </p:spPr>
        <p:txBody>
          <a:bodyPr>
            <a:normAutofit/>
          </a:bodyPr>
          <a:lstStyle>
            <a:lvl1pPr marL="0" indent="0" algn="ctr">
              <a:spcBef>
                <a:spcPts val="853"/>
              </a:spcBef>
              <a:buNone/>
              <a:defRPr sz="26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C9FBC-9F2F-4D4D-A240-FE7C7594A276}"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E44AD-DA5E-2449-B640-9FDF180F8F2B}" type="slidenum">
              <a:rPr lang="en-US" smtClean="0"/>
              <a:t>‹#›</a:t>
            </a:fld>
            <a:endParaRPr lang="en-US"/>
          </a:p>
        </p:txBody>
      </p:sp>
      <p:sp>
        <p:nvSpPr>
          <p:cNvPr id="8" name="Picture Placeholder 2"/>
          <p:cNvSpPr>
            <a:spLocks noGrp="1"/>
          </p:cNvSpPr>
          <p:nvPr>
            <p:ph type="pic" idx="1"/>
          </p:nvPr>
        </p:nvSpPr>
        <p:spPr>
          <a:xfrm>
            <a:off x="7239989" y="511136"/>
            <a:ext cx="5201920" cy="7563487"/>
          </a:xfrm>
          <a:ln w="3175">
            <a:solidFill>
              <a:schemeClr val="bg1"/>
            </a:solidFill>
          </a:ln>
          <a:effectLst>
            <a:outerShdw blurRad="63500" sx="100500" sy="100500" algn="ctr" rotWithShape="0">
              <a:prstClr val="black">
                <a:alpha val="50000"/>
              </a:prstClr>
            </a:outerShdw>
          </a:effectLst>
        </p:spPr>
        <p:txBody>
          <a:bodyPr vert="horz" lIns="130046" tIns="65023" rIns="130046" bIns="65023" rtlCol="0">
            <a:normAutofit/>
          </a:bodyPr>
          <a:lstStyle>
            <a:lvl1pPr marL="0" indent="0" algn="l" defTabSz="1300460" rtl="0" eaLnBrk="1" latinLnBrk="0" hangingPunct="1">
              <a:spcBef>
                <a:spcPts val="2844"/>
              </a:spcBef>
              <a:buClr>
                <a:schemeClr val="accent1">
                  <a:lumMod val="60000"/>
                  <a:lumOff val="40000"/>
                </a:schemeClr>
              </a:buClr>
              <a:buSzPct val="110000"/>
              <a:buFont typeface="Wingdings 2" pitchFamily="18" charset="2"/>
              <a:buNone/>
              <a:defRPr sz="4600" kern="1200">
                <a:solidFill>
                  <a:schemeClr val="tx1">
                    <a:lumMod val="65000"/>
                    <a:lumOff val="35000"/>
                  </a:schemeClr>
                </a:solidFill>
                <a:latin typeface="+mn-lt"/>
                <a:ea typeface="+mn-ea"/>
                <a:cs typeface="+mn-cs"/>
              </a:defRPr>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81482" y="523806"/>
            <a:ext cx="2167467" cy="792931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81190" y="523806"/>
            <a:ext cx="9514277" cy="792931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228600"/>
            <a:ext cx="11437904" cy="1220788"/>
          </a:xfrm>
        </p:spPr>
        <p:txBody>
          <a:bodyPr anchor="ctr"/>
          <a:lstStyle>
            <a:lvl1pPr algn="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230785"/>
            <a:ext cx="11437904" cy="1218603"/>
          </a:xfrm>
        </p:spPr>
        <p:txBody>
          <a:bodyPr anchor="ctr"/>
          <a:lstStyle>
            <a:lvl1pPr algn="l">
              <a:defRPr/>
            </a:lvl1pPr>
          </a:lstStyle>
          <a:p>
            <a:r>
              <a:rPr lang="en-US" dirty="0" smtClean="0"/>
              <a:t>Click to edit Master title style</a:t>
            </a:r>
            <a:endParaRPr dirty="0"/>
          </a:p>
        </p:txBody>
      </p:sp>
      <p:sp>
        <p:nvSpPr>
          <p:cNvPr id="3" name="Content Placeholder 2"/>
          <p:cNvSpPr>
            <a:spLocks noGrp="1"/>
          </p:cNvSpPr>
          <p:nvPr>
            <p:ph sz="half" idx="1"/>
          </p:nvPr>
        </p:nvSpPr>
        <p:spPr>
          <a:xfrm>
            <a:off x="781191" y="1752600"/>
            <a:ext cx="5462016" cy="6700521"/>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757079" y="1752600"/>
            <a:ext cx="5462016" cy="6700521"/>
          </a:xfrm>
        </p:spPr>
        <p:txBody>
          <a:bodyPr>
            <a:normAutofit/>
          </a:bodyPr>
          <a:lstStyle>
            <a:lvl1pPr>
              <a:spcBef>
                <a:spcPts val="2276"/>
              </a:spcBef>
              <a:defRPr sz="2800"/>
            </a:lvl1pPr>
            <a:lvl2pPr>
              <a:defRPr sz="26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865C9FBC-9F2F-4D4D-A240-FE7C7594A276}"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517032" y="4768429"/>
            <a:ext cx="11970738" cy="2090702"/>
          </a:xfrm>
        </p:spPr>
        <p:txBody>
          <a:bodyPr/>
          <a:lstStyle/>
          <a:p>
            <a:r>
              <a:rPr lang="en-US" smtClean="0"/>
              <a:t>Click to edit Master title style</a:t>
            </a:r>
            <a:endParaRPr dirty="0"/>
          </a:p>
        </p:txBody>
      </p:sp>
      <p:sp>
        <p:nvSpPr>
          <p:cNvPr id="3" name="Subtitle 2"/>
          <p:cNvSpPr>
            <a:spLocks noGrp="1"/>
          </p:cNvSpPr>
          <p:nvPr>
            <p:ph type="subTitle" idx="1"/>
          </p:nvPr>
        </p:nvSpPr>
        <p:spPr>
          <a:xfrm>
            <a:off x="517032" y="6785464"/>
            <a:ext cx="11970738" cy="1383354"/>
          </a:xfrm>
        </p:spPr>
        <p:txBody>
          <a:bodyPr>
            <a:normAutofit/>
          </a:bodyPr>
          <a:lstStyle>
            <a:lvl1pPr marL="0" indent="0" algn="ctr">
              <a:spcBef>
                <a:spcPts val="427"/>
              </a:spcBef>
              <a:buNone/>
              <a:defRPr sz="2600">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44AD-DA5E-2449-B640-9FDF180F8F2B}" type="slidenum">
              <a:rPr lang="en-US" smtClean="0"/>
              <a:t>‹#›</a:t>
            </a:fld>
            <a:endParaRPr lang="en-US"/>
          </a:p>
        </p:txBody>
      </p:sp>
      <p:sp>
        <p:nvSpPr>
          <p:cNvPr id="9" name="Picture Placeholder 2"/>
          <p:cNvSpPr>
            <a:spLocks noGrp="1"/>
          </p:cNvSpPr>
          <p:nvPr>
            <p:ph type="pic" idx="13"/>
          </p:nvPr>
        </p:nvSpPr>
        <p:spPr>
          <a:xfrm>
            <a:off x="527616" y="517032"/>
            <a:ext cx="11949568" cy="4034648"/>
          </a:xfrm>
          <a:ln w="3175">
            <a:solidFill>
              <a:schemeClr val="bg1"/>
            </a:solidFill>
          </a:ln>
          <a:effectLst>
            <a:outerShdw blurRad="63500" sx="100500" sy="100500" algn="ctr" rotWithShape="0">
              <a:prstClr val="black">
                <a:alpha val="50000"/>
              </a:prstClr>
            </a:outerShdw>
          </a:effectLst>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1192" y="3417806"/>
            <a:ext cx="11458223" cy="1937173"/>
          </a:xfrm>
        </p:spPr>
        <p:txBody>
          <a:bodyPr anchor="b" anchorCtr="0"/>
          <a:lstStyle>
            <a:lvl1pPr algn="ctr">
              <a:defRPr sz="6500" b="0" cap="none" baseline="0"/>
            </a:lvl1pPr>
          </a:lstStyle>
          <a:p>
            <a:r>
              <a:rPr lang="en-US" smtClean="0"/>
              <a:t>Click to edit Master title style</a:t>
            </a:r>
            <a:endParaRPr/>
          </a:p>
        </p:txBody>
      </p:sp>
      <p:sp>
        <p:nvSpPr>
          <p:cNvPr id="3" name="Text Placeholder 2"/>
          <p:cNvSpPr>
            <a:spLocks noGrp="1"/>
          </p:cNvSpPr>
          <p:nvPr>
            <p:ph type="body" idx="1"/>
          </p:nvPr>
        </p:nvSpPr>
        <p:spPr>
          <a:xfrm>
            <a:off x="781192" y="5313430"/>
            <a:ext cx="11458223" cy="2133599"/>
          </a:xfrm>
        </p:spPr>
        <p:txBody>
          <a:bodyPr anchor="t" anchorCtr="0">
            <a:normAutofit/>
          </a:bodyPr>
          <a:lstStyle>
            <a:lvl1pPr marL="0" indent="0" algn="ctr">
              <a:spcBef>
                <a:spcPts val="427"/>
              </a:spcBef>
              <a:buNone/>
              <a:defRPr sz="26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C9FBC-9F2F-4D4D-A240-FE7C7594A276}"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1190" y="152997"/>
            <a:ext cx="11437904" cy="190144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81190"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81190" y="3338547"/>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757077" y="2066808"/>
            <a:ext cx="5462016" cy="1067928"/>
          </a:xfrm>
        </p:spPr>
        <p:txBody>
          <a:bodyPr anchor="b">
            <a:noAutofit/>
          </a:bodyPr>
          <a:lstStyle>
            <a:lvl1pPr marL="0" indent="0" algn="ctr">
              <a:spcBef>
                <a:spcPts val="0"/>
              </a:spcBef>
              <a:buNone/>
              <a:defRPr sz="3400" b="0">
                <a:solidFill>
                  <a:schemeClr val="accent1">
                    <a:lumMod val="60000"/>
                    <a:lumOff val="40000"/>
                  </a:schemeClr>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757077" y="3338547"/>
            <a:ext cx="5462016" cy="5114574"/>
          </a:xfrm>
        </p:spPr>
        <p:txBody>
          <a:bodyPr>
            <a:normAutofit/>
          </a:bodyPr>
          <a:lstStyle>
            <a:lvl1pPr>
              <a:spcBef>
                <a:spcPts val="2276"/>
              </a:spcBef>
              <a:defRPr sz="2800"/>
            </a:lvl1pPr>
            <a:lvl2pPr>
              <a:defRPr sz="2600"/>
            </a:lvl2pPr>
            <a:lvl3pPr>
              <a:defRPr sz="2600"/>
            </a:lvl3pPr>
            <a:lvl4pPr>
              <a:defRPr sz="2600"/>
            </a:lvl4pPr>
            <a:lvl5pPr>
              <a:defRPr sz="26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65C9FBC-9F2F-4D4D-A240-FE7C7594A276}" type="datetimeFigureOut">
              <a:rPr lang="en-US" smtClean="0"/>
              <a:t>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65C9FBC-9F2F-4D4D-A240-FE7C7594A276}" type="datetimeFigureOut">
              <a:rPr lang="en-US" smtClean="0"/>
              <a:t>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C9FBC-9F2F-4D4D-A240-FE7C7594A276}" type="datetimeFigureOut">
              <a:rPr lang="en-US" smtClean="0"/>
              <a:t>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E44AD-DA5E-2449-B640-9FDF180F8F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612" y="870218"/>
            <a:ext cx="5462016" cy="1652693"/>
          </a:xfrm>
        </p:spPr>
        <p:txBody>
          <a:bodyPr anchor="b"/>
          <a:lstStyle>
            <a:lvl1pPr algn="ctr">
              <a:defRPr sz="5100" b="0"/>
            </a:lvl1pPr>
          </a:lstStyle>
          <a:p>
            <a:r>
              <a:rPr lang="en-US" smtClean="0"/>
              <a:t>Click to edit Master title style</a:t>
            </a:r>
            <a:endParaRPr/>
          </a:p>
        </p:txBody>
      </p:sp>
      <p:sp>
        <p:nvSpPr>
          <p:cNvPr id="3" name="Content Placeholder 2"/>
          <p:cNvSpPr>
            <a:spLocks noGrp="1"/>
          </p:cNvSpPr>
          <p:nvPr>
            <p:ph idx="1"/>
          </p:nvPr>
        </p:nvSpPr>
        <p:spPr>
          <a:xfrm>
            <a:off x="6745350" y="523804"/>
            <a:ext cx="5462016" cy="7929316"/>
          </a:xfrm>
        </p:spPr>
        <p:txBody>
          <a:bodyPr>
            <a:normAutofit/>
          </a:bodyPr>
          <a:lstStyle>
            <a:lvl1pPr>
              <a:spcBef>
                <a:spcPts val="2844"/>
              </a:spcBef>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8612" y="2542728"/>
            <a:ext cx="5462016" cy="5290883"/>
          </a:xfrm>
        </p:spPr>
        <p:txBody>
          <a:bodyPr>
            <a:normAutofit/>
          </a:bodyPr>
          <a:lstStyle>
            <a:lvl1pPr marL="0" indent="0" algn="ctr">
              <a:spcBef>
                <a:spcPts val="853"/>
              </a:spcBef>
              <a:buNone/>
              <a:defRPr sz="26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C9FBC-9F2F-4D4D-A240-FE7C7594A276}"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7400" y="228600"/>
            <a:ext cx="11437904" cy="990003"/>
          </a:xfrm>
          <a:prstGeom prst="rect">
            <a:avLst/>
          </a:prstGeom>
        </p:spPr>
        <p:txBody>
          <a:bodyPr vert="horz" lIns="130046" tIns="65023" rIns="130046" bIns="65023"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781191" y="1905000"/>
            <a:ext cx="11437904" cy="6548121"/>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06877" y="8925395"/>
            <a:ext cx="3034453" cy="519289"/>
          </a:xfrm>
          <a:prstGeom prst="rect">
            <a:avLst/>
          </a:prstGeom>
        </p:spPr>
        <p:txBody>
          <a:bodyPr vert="horz" lIns="130046" tIns="65023" rIns="130046" bIns="65023" rtlCol="0" anchor="ctr"/>
          <a:lstStyle>
            <a:lvl1pPr algn="r">
              <a:defRPr sz="1700">
                <a:solidFill>
                  <a:schemeClr val="bg1"/>
                </a:solidFill>
              </a:defRPr>
            </a:lvl1pPr>
          </a:lstStyle>
          <a:p>
            <a:fld id="{865C9FBC-9F2F-4D4D-A240-FE7C7594A276}" type="datetimeFigureOut">
              <a:rPr lang="en-US" smtClean="0"/>
              <a:t>2/2/15</a:t>
            </a:fld>
            <a:endParaRPr lang="en-US"/>
          </a:p>
        </p:txBody>
      </p:sp>
      <p:sp>
        <p:nvSpPr>
          <p:cNvPr id="5" name="Footer Placeholder 4"/>
          <p:cNvSpPr>
            <a:spLocks noGrp="1"/>
          </p:cNvSpPr>
          <p:nvPr>
            <p:ph type="ftr" sz="quarter" idx="3"/>
          </p:nvPr>
        </p:nvSpPr>
        <p:spPr>
          <a:xfrm>
            <a:off x="376119" y="8925395"/>
            <a:ext cx="6884894" cy="519289"/>
          </a:xfrm>
          <a:prstGeom prst="rect">
            <a:avLst/>
          </a:prstGeom>
        </p:spPr>
        <p:txBody>
          <a:bodyPr vert="horz" lIns="130046" tIns="65023" rIns="130046" bIns="65023" rtlCol="0" anchor="ctr"/>
          <a:lstStyle>
            <a:lvl1pPr algn="l">
              <a:defRPr sz="1700">
                <a:solidFill>
                  <a:schemeClr val="bg1"/>
                </a:solidFill>
              </a:defRPr>
            </a:lvl1pPr>
          </a:lstStyle>
          <a:p>
            <a:endParaRPr lang="en-US"/>
          </a:p>
        </p:txBody>
      </p:sp>
      <p:sp>
        <p:nvSpPr>
          <p:cNvPr id="6" name="Slide Number Placeholder 5"/>
          <p:cNvSpPr>
            <a:spLocks noGrp="1"/>
          </p:cNvSpPr>
          <p:nvPr>
            <p:ph type="sldNum" sz="quarter" idx="4"/>
          </p:nvPr>
        </p:nvSpPr>
        <p:spPr>
          <a:xfrm>
            <a:off x="11232578" y="8925395"/>
            <a:ext cx="1408853" cy="519289"/>
          </a:xfrm>
          <a:prstGeom prst="rect">
            <a:avLst/>
          </a:prstGeom>
        </p:spPr>
        <p:txBody>
          <a:bodyPr vert="horz" lIns="130046" tIns="65023" rIns="130046" bIns="65023" rtlCol="0" anchor="ctr"/>
          <a:lstStyle>
            <a:lvl1pPr algn="r">
              <a:defRPr sz="5100">
                <a:solidFill>
                  <a:schemeClr val="bg1"/>
                </a:solidFill>
              </a:defRPr>
            </a:lvl1pPr>
          </a:lstStyle>
          <a:p>
            <a:fld id="{EB2E44AD-DA5E-2449-B640-9FDF180F8F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4" r:id="rId3"/>
    <p:sldLayoutId id="2147483732" r:id="rId4"/>
    <p:sldLayoutId id="2147483733"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1300460" rtl="0" eaLnBrk="1" latinLnBrk="0" hangingPunct="1">
        <a:spcBef>
          <a:spcPct val="0"/>
        </a:spcBef>
        <a:buNone/>
        <a:defRPr sz="6000" kern="1200">
          <a:solidFill>
            <a:schemeClr val="accent1"/>
          </a:solidFill>
          <a:latin typeface="+mj-lt"/>
          <a:ea typeface="+mj-ea"/>
          <a:cs typeface="+mj-cs"/>
        </a:defRPr>
      </a:lvl1pPr>
    </p:titleStyle>
    <p:bodyStyle>
      <a:lvl1pPr marL="496703" indent="-496703" algn="l" defTabSz="1300460" rtl="0" eaLnBrk="1" latinLnBrk="0" hangingPunct="1">
        <a:spcBef>
          <a:spcPts val="2844"/>
        </a:spcBef>
        <a:buClr>
          <a:schemeClr val="accent1">
            <a:lumMod val="60000"/>
            <a:lumOff val="40000"/>
          </a:schemeClr>
        </a:buClr>
        <a:buSzPct val="110000"/>
        <a:buFont typeface="Wingdings 2" pitchFamily="18" charset="2"/>
        <a:buChar char=""/>
        <a:defRPr sz="3400" kern="1200">
          <a:solidFill>
            <a:schemeClr val="tx1">
              <a:lumMod val="65000"/>
              <a:lumOff val="35000"/>
            </a:schemeClr>
          </a:solidFill>
          <a:latin typeface="+mn-lt"/>
          <a:ea typeface="+mn-ea"/>
          <a:cs typeface="+mn-cs"/>
        </a:defRPr>
      </a:lvl1pPr>
      <a:lvl2pPr marL="975345" indent="-478641" algn="l" defTabSz="1300460" rtl="0" eaLnBrk="1" latinLnBrk="0" hangingPunct="1">
        <a:spcBef>
          <a:spcPts val="853"/>
        </a:spcBef>
        <a:buClr>
          <a:schemeClr val="accent1">
            <a:lumMod val="75000"/>
          </a:schemeClr>
        </a:buClr>
        <a:buSzPct val="110000"/>
        <a:buFont typeface="Wingdings 2" pitchFamily="18" charset="2"/>
        <a:buChar char=""/>
        <a:defRPr sz="3100" kern="1200">
          <a:solidFill>
            <a:schemeClr val="tx1">
              <a:lumMod val="65000"/>
              <a:lumOff val="35000"/>
            </a:schemeClr>
          </a:solidFill>
          <a:latin typeface="+mn-lt"/>
          <a:ea typeface="+mn-ea"/>
          <a:cs typeface="+mn-cs"/>
        </a:defRPr>
      </a:lvl2pPr>
      <a:lvl3pPr marL="1377223" indent="-401878" algn="l" defTabSz="1300460" rtl="0" eaLnBrk="1" latinLnBrk="0" hangingPunct="1">
        <a:spcBef>
          <a:spcPts val="853"/>
        </a:spcBef>
        <a:buClr>
          <a:schemeClr val="accent1">
            <a:lumMod val="60000"/>
            <a:lumOff val="40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3pPr>
      <a:lvl4pPr marL="1797163" indent="-419940" algn="l" defTabSz="1300460" rtl="0" eaLnBrk="1" latinLnBrk="0" hangingPunct="1">
        <a:spcBef>
          <a:spcPts val="853"/>
        </a:spcBef>
        <a:buClr>
          <a:schemeClr val="accent1">
            <a:lumMod val="75000"/>
          </a:schemeClr>
        </a:buClr>
        <a:buSzPct val="110000"/>
        <a:buFont typeface="Wingdings 2" pitchFamily="18" charset="2"/>
        <a:buChar char=""/>
        <a:defRPr sz="2600" kern="1200">
          <a:solidFill>
            <a:schemeClr val="tx1">
              <a:lumMod val="65000"/>
              <a:lumOff val="35000"/>
            </a:schemeClr>
          </a:solidFill>
          <a:latin typeface="+mn-lt"/>
          <a:ea typeface="+mn-ea"/>
          <a:cs typeface="+mn-cs"/>
        </a:defRPr>
      </a:lvl4pPr>
      <a:lvl5pPr marL="2199041" indent="-401878" algn="l" defTabSz="1300460" rtl="0" eaLnBrk="1" latinLnBrk="0" hangingPunct="1">
        <a:spcBef>
          <a:spcPts val="853"/>
        </a:spcBef>
        <a:buClr>
          <a:schemeClr val="accent1">
            <a:lumMod val="60000"/>
            <a:lumOff val="40000"/>
          </a:schemeClr>
        </a:buClr>
        <a:buSzPct val="110000"/>
        <a:buFont typeface="Wingdings 2" pitchFamily="18" charset="2"/>
        <a:buChar char=""/>
        <a:defRPr sz="2600" kern="1200">
          <a:solidFill>
            <a:schemeClr val="tx1">
              <a:lumMod val="65000"/>
              <a:lumOff val="35000"/>
            </a:schemeClr>
          </a:solidFill>
          <a:latin typeface="+mn-lt"/>
          <a:ea typeface="+mn-ea"/>
          <a:cs typeface="+mn-cs"/>
        </a:defRPr>
      </a:lvl5pPr>
      <a:lvl6pPr marL="2600919" indent="-401878" algn="l" defTabSz="1300460"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6pPr>
      <a:lvl7pPr marL="3011828" indent="-401878" algn="l" defTabSz="1300460" rtl="0" eaLnBrk="1" latinLnBrk="0" hangingPunct="1">
        <a:spcBef>
          <a:spcPct val="20000"/>
        </a:spcBef>
        <a:buClr>
          <a:schemeClr val="accent1">
            <a:lumMod val="60000"/>
            <a:lumOff val="40000"/>
          </a:schemeClr>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7pPr>
      <a:lvl8pPr marL="3411450" indent="-401878" algn="l" defTabSz="1300460" rtl="0" eaLnBrk="1" latinLnBrk="0" hangingPunct="1">
        <a:spcBef>
          <a:spcPct val="20000"/>
        </a:spcBef>
        <a:buClr>
          <a:schemeClr val="accent2"/>
        </a:buClr>
        <a:buSzPct val="110000"/>
        <a:buFont typeface="Wingdings 2" pitchFamily="18" charset="2"/>
        <a:buChar char=""/>
        <a:defRPr lang="en-US" sz="2600" kern="1200" dirty="0" smtClean="0">
          <a:solidFill>
            <a:schemeClr val="tx1">
              <a:lumMod val="65000"/>
              <a:lumOff val="35000"/>
            </a:schemeClr>
          </a:solidFill>
          <a:latin typeface="+mn-lt"/>
          <a:ea typeface="+mn-ea"/>
          <a:cs typeface="+mn-cs"/>
        </a:defRPr>
      </a:lvl8pPr>
      <a:lvl9pPr marL="3824616" indent="-401878" algn="l" defTabSz="1300460" rtl="0" eaLnBrk="1" latinLnBrk="0" hangingPunct="1">
        <a:spcBef>
          <a:spcPct val="20000"/>
        </a:spcBef>
        <a:buClr>
          <a:schemeClr val="accent1">
            <a:lumMod val="60000"/>
            <a:lumOff val="40000"/>
          </a:schemeClr>
        </a:buClr>
        <a:buSzPct val="110000"/>
        <a:buFont typeface="Wingdings 2" pitchFamily="18" charset="2"/>
        <a:buChar char=""/>
        <a:defRPr lang="en-US" sz="2600" kern="1200" dirty="0">
          <a:solidFill>
            <a:schemeClr val="tx1">
              <a:lumMod val="65000"/>
              <a:lumOff val="35000"/>
            </a:schemeClr>
          </a:solidFill>
          <a:latin typeface="+mn-lt"/>
          <a:ea typeface="+mn-ea"/>
          <a:cs typeface="+mn-cs"/>
        </a:defRPr>
      </a:lvl9pPr>
    </p:bodyStyle>
    <p:otherStyle>
      <a:defPPr>
        <a:defRP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sipfed.org" TargetMode="Externa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6f8heiZX3KoLCPfxMKTbROiG-es6y2I7m9zkuXP-964/edit%23gid=0" TargetMode="External"/><Relationship Id="rId4" Type="http://schemas.openxmlformats.org/officeDocument/2006/relationships/hyperlink" Target="mailto:Emily.Law@jpl.nasa.gov" TargetMode="External"/><Relationship Id="rId1" Type="http://schemas.openxmlformats.org/officeDocument/2006/relationships/slideLayout" Target="../slideLayouts/slideLayout2.xml"/><Relationship Id="rId2" Type="http://schemas.openxmlformats.org/officeDocument/2006/relationships/hyperlink" Target="http://wiki.esipfed.org/index.php/2009-2013_Strategic_Accomplishme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hyperlink" Target="http://testbed.esipfed.org/" TargetMode="External"/><Relationship Id="rId4" Type="http://schemas.openxmlformats.org/officeDocument/2006/relationships/hyperlink" Target="http://wiki.esipfed.org/index.php/Products_and_Services" TargetMode="External"/><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12.png"/><Relationship Id="rId13" Type="http://schemas.openxmlformats.org/officeDocument/2006/relationships/image" Target="../media/image8.png"/><Relationship Id="rId1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pport.webex.com/support/documentation/help/index.htm%2321879.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1" Type="http://schemas.openxmlformats.org/officeDocument/2006/relationships/image" Target="../media/image25.jpg"/><Relationship Id="rId12" Type="http://schemas.openxmlformats.org/officeDocument/2006/relationships/image" Target="../media/image26.JPG"/><Relationship Id="rId13" Type="http://schemas.openxmlformats.org/officeDocument/2006/relationships/image" Target="../media/image27.JPG"/><Relationship Id="rId1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jpg"/><Relationship Id="rId10"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sipfed.org" TargetMode="External"/><Relationship Id="rId4" Type="http://schemas.openxmlformats.org/officeDocument/2006/relationships/hyperlink" Target="http://wiki.esipfed.org" TargetMode="External"/><Relationship Id="rId5" Type="http://schemas.openxmlformats.org/officeDocument/2006/relationships/hyperlink" Target="http://commons.esipfed.org" TargetMode="External"/><Relationship Id="rId6" Type="http://schemas.openxmlformats.org/officeDocument/2006/relationships/hyperlink" Target="http://tinyurl.com/esip-facebook"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hyperlink" Target="mailto:erinrobinson@esipfed.org" TargetMode="External"/><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hyperlink" Target="mailto:president@esipfe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esipfed.org/collaboration-area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6"/>
          <p:cNvSpPr>
            <a:spLocks noGrp="1" noChangeArrowheads="1"/>
          </p:cNvSpPr>
          <p:nvPr>
            <p:ph type="ctrTitle"/>
          </p:nvPr>
        </p:nvSpPr>
        <p:spPr/>
        <p:txBody>
          <a:bodyPr lIns="126435" tIns="126435" rIns="126435" bIns="126435" anchor="b"/>
          <a:lstStyle/>
          <a:p>
            <a:pPr marL="304800" defTabSz="1300163" eaLnBrk="1"/>
            <a:r>
              <a:rPr lang="en-US" dirty="0" smtClean="0">
                <a:sym typeface="Trebuchet MS" charset="0"/>
              </a:rPr>
              <a:t>ESIP 202</a:t>
            </a:r>
            <a:endParaRPr lang="en-US" dirty="0"/>
          </a:p>
        </p:txBody>
      </p:sp>
      <p:sp>
        <p:nvSpPr>
          <p:cNvPr id="2" name="Content Placeholder 1"/>
          <p:cNvSpPr>
            <a:spLocks noGrp="1"/>
          </p:cNvSpPr>
          <p:nvPr>
            <p:ph type="subTitle" idx="1"/>
          </p:nvPr>
        </p:nvSpPr>
        <p:spPr/>
        <p:txBody>
          <a:bodyPr/>
          <a:lstStyle/>
          <a:p>
            <a:pPr marL="0" indent="0" algn="ctr">
              <a:buNone/>
            </a:pPr>
            <a:r>
              <a:rPr lang="en-US" dirty="0" smtClean="0"/>
              <a:t>Erin Robinson, @</a:t>
            </a:r>
            <a:r>
              <a:rPr lang="en-US" dirty="0" err="1" smtClean="0"/>
              <a:t>esip</a:t>
            </a:r>
            <a:r>
              <a:rPr lang="en-US" dirty="0" err="1" smtClean="0"/>
              <a:t>fed</a:t>
            </a:r>
            <a:endParaRPr lang="en-US" dirty="0" smtClean="0"/>
          </a:p>
          <a:p>
            <a:pPr marL="0" indent="0" algn="ctr">
              <a:buNone/>
            </a:pPr>
            <a:r>
              <a:rPr lang="en-US" dirty="0" smtClean="0"/>
              <a:t>February 2, </a:t>
            </a:r>
            <a:r>
              <a:rPr lang="en-US" dirty="0" smtClean="0"/>
              <a:t>2015</a:t>
            </a:r>
            <a:endParaRPr lang="en-US" dirty="0"/>
          </a:p>
        </p:txBody>
      </p:sp>
      <p:sp>
        <p:nvSpPr>
          <p:cNvPr id="11" name="Rectangle 7"/>
          <p:cNvSpPr txBox="1">
            <a:spLocks noChangeArrowheads="1"/>
          </p:cNvSpPr>
          <p:nvPr/>
        </p:nvSpPr>
        <p:spPr bwMode="auto">
          <a:xfrm>
            <a:off x="2971800" y="8001000"/>
            <a:ext cx="10007600" cy="1316038"/>
          </a:xfrm>
          <a:prstGeom prst="rect">
            <a:avLst/>
          </a:prstGeom>
          <a:noFill/>
          <a:ln w="12700">
            <a:noFill/>
            <a:miter lim="0"/>
            <a:headEnd/>
            <a:tailEnd/>
          </a:ln>
        </p:spPr>
        <p:txBody>
          <a:bodyPr vert="horz" wrap="square" lIns="126435" tIns="126435" rIns="126435" bIns="126435" numCol="1" anchor="t" anchorCtr="0" compatLnSpc="1">
            <a:prstTxWarp prst="textNoShape">
              <a:avLst/>
            </a:prstTxWarp>
          </a:bodyPr>
          <a:lstStyle/>
          <a:p>
            <a:pPr marL="152400" marR="0" lvl="0" indent="0" algn="r" defTabSz="1300163" rtl="0" eaLnBrk="1" fontAlgn="base" latinLnBrk="0" hangingPunct="0">
              <a:lnSpc>
                <a:spcPct val="100000"/>
              </a:lnSpc>
              <a:spcBef>
                <a:spcPct val="0"/>
              </a:spcBef>
              <a:spcAft>
                <a:spcPct val="0"/>
              </a:spcAft>
              <a:buClrTx/>
              <a:buSzTx/>
              <a:buFontTx/>
              <a:buNone/>
              <a:tabLst/>
              <a:defRPr/>
            </a:pPr>
            <a:r>
              <a:rPr lang="en-US" sz="2800" dirty="0">
                <a:sym typeface="Trebuchet MS" charset="0"/>
                <a:hlinkClick r:id="rId2"/>
              </a:rPr>
              <a:t>http://</a:t>
            </a:r>
            <a:r>
              <a:rPr lang="en-US" sz="2800" dirty="0" smtClean="0">
                <a:sym typeface="Trebuchet MS" charset="0"/>
                <a:hlinkClick r:id="rId2"/>
              </a:rPr>
              <a:t>esipfed.org</a:t>
            </a:r>
            <a:endParaRPr lang="en-US" sz="2800" dirty="0">
              <a:sym typeface="Trebuchet MS" charset="0"/>
            </a:endParaRPr>
          </a:p>
        </p:txBody>
      </p:sp>
      <p:pic>
        <p:nvPicPr>
          <p:cNvPr id="6" name="Picture 5" descr="ESIP-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800" y="6705600"/>
            <a:ext cx="4159960" cy="2389910"/>
          </a:xfrm>
          <a:prstGeom prst="rect">
            <a:avLst/>
          </a:prstGeom>
        </p:spPr>
      </p:pic>
    </p:spTree>
    <p:extLst>
      <p:ext uri="{BB962C8B-B14F-4D97-AF65-F5344CB8AC3E}">
        <p14:creationId xmlns:p14="http://schemas.microsoft.com/office/powerpoint/2010/main" val="32171389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type="title"/>
          </p:nvPr>
        </p:nvSpPr>
        <p:spPr/>
        <p:txBody>
          <a:bodyPr lIns="126435" tIns="126435" rIns="126435" bIns="126435" anchor="b"/>
          <a:lstStyle/>
          <a:p>
            <a:pPr algn="l" defTabSz="1300163" eaLnBrk="1"/>
            <a:r>
              <a:rPr lang="en-US" dirty="0"/>
              <a:t>Strategic Plan</a:t>
            </a:r>
          </a:p>
        </p:txBody>
      </p:sp>
      <p:sp>
        <p:nvSpPr>
          <p:cNvPr id="21510" name="Rectangle 5"/>
          <p:cNvSpPr>
            <a:spLocks noGrp="1" noChangeArrowheads="1"/>
          </p:cNvSpPr>
          <p:nvPr>
            <p:ph idx="1"/>
          </p:nvPr>
        </p:nvSpPr>
        <p:spPr>
          <a:xfrm>
            <a:off x="781191" y="1676400"/>
            <a:ext cx="11437904" cy="7772400"/>
          </a:xfrm>
        </p:spPr>
        <p:txBody>
          <a:bodyPr lIns="126435" tIns="126435" rIns="126435" bIns="126435" anchor="t">
            <a:normAutofit fontScale="70000" lnSpcReduction="20000"/>
          </a:bodyPr>
          <a:lstStyle/>
          <a:p>
            <a:pPr>
              <a:lnSpc>
                <a:spcPct val="120000"/>
              </a:lnSpc>
              <a:spcBef>
                <a:spcPts val="0"/>
              </a:spcBef>
              <a:spcAft>
                <a:spcPts val="200"/>
              </a:spcAft>
            </a:pPr>
            <a:r>
              <a:rPr lang="en-US" dirty="0"/>
              <a:t>2014 </a:t>
            </a:r>
          </a:p>
          <a:p>
            <a:pPr lvl="1">
              <a:lnSpc>
                <a:spcPct val="120000"/>
              </a:lnSpc>
              <a:spcBef>
                <a:spcPts val="0"/>
              </a:spcBef>
              <a:spcAft>
                <a:spcPts val="200"/>
              </a:spcAft>
            </a:pPr>
            <a:r>
              <a:rPr lang="en-US" dirty="0"/>
              <a:t>Revisited 2009 strategic plan and goals, documented </a:t>
            </a:r>
            <a:r>
              <a:rPr lang="en-US" dirty="0" err="1"/>
              <a:t>accomplishments</a:t>
            </a:r>
            <a:r>
              <a:rPr lang="en-US" dirty="0" err="1">
                <a:sym typeface="Trebuchet MS" charset="0"/>
                <a:hlinkClick r:id="rId2"/>
              </a:rPr>
              <a:t>http</a:t>
            </a:r>
            <a:r>
              <a:rPr lang="en-US" dirty="0">
                <a:sym typeface="Trebuchet MS" charset="0"/>
                <a:hlinkClick r:id="rId2"/>
              </a:rPr>
              <a:t>://wiki.esipfed.org/index.php/2009-2013_Strategic_Accomplishments</a:t>
            </a:r>
            <a:r>
              <a:rPr lang="en-US" dirty="0">
                <a:sym typeface="Trebuchet MS" charset="0"/>
              </a:rPr>
              <a:t> </a:t>
            </a:r>
            <a:endParaRPr lang="en-US" dirty="0"/>
          </a:p>
          <a:p>
            <a:pPr lvl="1">
              <a:lnSpc>
                <a:spcPct val="120000"/>
              </a:lnSpc>
              <a:spcBef>
                <a:spcPts val="0"/>
              </a:spcBef>
              <a:spcAft>
                <a:spcPts val="200"/>
              </a:spcAft>
            </a:pPr>
            <a:r>
              <a:rPr lang="en-US" dirty="0"/>
              <a:t>Revised strategic goals based on community inputs</a:t>
            </a:r>
          </a:p>
          <a:p>
            <a:pPr lvl="1">
              <a:lnSpc>
                <a:spcPct val="120000"/>
              </a:lnSpc>
              <a:spcBef>
                <a:spcPts val="0"/>
              </a:spcBef>
              <a:spcAft>
                <a:spcPts val="200"/>
              </a:spcAft>
            </a:pPr>
            <a:r>
              <a:rPr lang="en-US" dirty="0"/>
              <a:t>Drafted action and performance oriented </a:t>
            </a:r>
            <a:r>
              <a:rPr lang="en-US" dirty="0" err="1"/>
              <a:t>roadmap</a:t>
            </a:r>
            <a:r>
              <a:rPr lang="en-US" dirty="0" err="1">
                <a:hlinkClick r:id="rId3"/>
              </a:rPr>
              <a:t>https</a:t>
            </a:r>
            <a:r>
              <a:rPr lang="en-US" dirty="0">
                <a:hlinkClick r:id="rId3"/>
              </a:rPr>
              <a:t>://docs.google.com/spreadsheets/d/16f8heiZX3KoLCPfxMKTbROiG-es6y2I7m9zkuXP-964/edit#gid=0</a:t>
            </a:r>
            <a:endParaRPr lang="en-US" dirty="0"/>
          </a:p>
          <a:p>
            <a:pPr lvl="1">
              <a:lnSpc>
                <a:spcPct val="120000"/>
              </a:lnSpc>
              <a:spcBef>
                <a:spcPts val="0"/>
              </a:spcBef>
              <a:spcAft>
                <a:spcPts val="200"/>
              </a:spcAft>
            </a:pPr>
            <a:endParaRPr lang="en-US" dirty="0"/>
          </a:p>
          <a:p>
            <a:pPr>
              <a:lnSpc>
                <a:spcPct val="120000"/>
              </a:lnSpc>
              <a:spcBef>
                <a:spcPts val="0"/>
              </a:spcBef>
              <a:spcAft>
                <a:spcPts val="200"/>
              </a:spcAft>
            </a:pPr>
            <a:r>
              <a:rPr lang="en-US" dirty="0"/>
              <a:t>2015 </a:t>
            </a:r>
          </a:p>
          <a:p>
            <a:pPr lvl="1">
              <a:lnSpc>
                <a:spcPct val="120000"/>
              </a:lnSpc>
              <a:spcBef>
                <a:spcPts val="0"/>
              </a:spcBef>
              <a:spcAft>
                <a:spcPts val="200"/>
              </a:spcAft>
            </a:pPr>
            <a:r>
              <a:rPr lang="en-US" dirty="0"/>
              <a:t>Finalize strategic roadmap</a:t>
            </a:r>
          </a:p>
          <a:p>
            <a:pPr lvl="2">
              <a:lnSpc>
                <a:spcPct val="120000"/>
              </a:lnSpc>
              <a:spcBef>
                <a:spcPts val="0"/>
              </a:spcBef>
              <a:spcAft>
                <a:spcPts val="200"/>
              </a:spcAft>
            </a:pPr>
            <a:r>
              <a:rPr lang="en-US" dirty="0"/>
              <a:t>Get involved - Your inputs are important, and very much welcome</a:t>
            </a:r>
          </a:p>
          <a:p>
            <a:pPr lvl="1">
              <a:lnSpc>
                <a:spcPct val="120000"/>
              </a:lnSpc>
              <a:spcBef>
                <a:spcPts val="0"/>
              </a:spcBef>
              <a:spcAft>
                <a:spcPts val="200"/>
              </a:spcAft>
            </a:pPr>
            <a:r>
              <a:rPr lang="en-US" dirty="0"/>
              <a:t>Work with Committee and Collaboration Area leaders to align work plans with roadmap (mapping of goals and tasks)</a:t>
            </a:r>
          </a:p>
          <a:p>
            <a:pPr lvl="1">
              <a:lnSpc>
                <a:spcPct val="120000"/>
              </a:lnSpc>
              <a:spcBef>
                <a:spcPts val="0"/>
              </a:spcBef>
              <a:spcAft>
                <a:spcPts val="200"/>
              </a:spcAft>
            </a:pPr>
            <a:r>
              <a:rPr lang="en-US" dirty="0"/>
              <a:t>Create wiki page to document background, status, lessons learned, and to manage execution of the plan </a:t>
            </a:r>
          </a:p>
          <a:p>
            <a:pPr lvl="1">
              <a:lnSpc>
                <a:spcPct val="120000"/>
              </a:lnSpc>
              <a:spcBef>
                <a:spcPts val="0"/>
              </a:spcBef>
              <a:spcAft>
                <a:spcPts val="200"/>
              </a:spcAft>
            </a:pPr>
            <a:endParaRPr lang="en-US" dirty="0"/>
          </a:p>
          <a:p>
            <a:pPr>
              <a:lnSpc>
                <a:spcPct val="120000"/>
              </a:lnSpc>
              <a:spcBef>
                <a:spcPts val="0"/>
              </a:spcBef>
              <a:spcAft>
                <a:spcPts val="200"/>
              </a:spcAft>
            </a:pPr>
            <a:r>
              <a:rPr lang="en-US" dirty="0"/>
              <a:t> Get Involved</a:t>
            </a:r>
          </a:p>
          <a:p>
            <a:pPr lvl="1">
              <a:lnSpc>
                <a:spcPct val="120000"/>
              </a:lnSpc>
              <a:spcBef>
                <a:spcPts val="0"/>
              </a:spcBef>
              <a:spcAft>
                <a:spcPts val="200"/>
              </a:spcAft>
            </a:pPr>
            <a:r>
              <a:rPr lang="en-US" dirty="0"/>
              <a:t>Contact Emily Law, </a:t>
            </a:r>
            <a:r>
              <a:rPr lang="en-US" dirty="0">
                <a:hlinkClick r:id="rId4"/>
              </a:rPr>
              <a:t>Emily.Law@jpl.nasa.gov</a:t>
            </a:r>
            <a:r>
              <a:rPr lang="en-US" dirty="0"/>
              <a:t> </a:t>
            </a:r>
          </a:p>
          <a:p>
            <a:pPr marL="381000" lvl="1" indent="0">
              <a:lnSpc>
                <a:spcPct val="120000"/>
              </a:lnSpc>
              <a:spcBef>
                <a:spcPts val="0"/>
              </a:spcBef>
              <a:spcAft>
                <a:spcPts val="200"/>
              </a:spcAft>
              <a:buNone/>
            </a:pPr>
            <a:endParaRPr lang="en-US" dirty="0"/>
          </a:p>
        </p:txBody>
      </p:sp>
    </p:spTree>
    <p:extLst>
      <p:ext uri="{BB962C8B-B14F-4D97-AF65-F5344CB8AC3E}">
        <p14:creationId xmlns:p14="http://schemas.microsoft.com/office/powerpoint/2010/main" val="206497081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5"/>
          <p:cNvSpPr>
            <a:spLocks noGrp="1" noChangeArrowheads="1"/>
          </p:cNvSpPr>
          <p:nvPr>
            <p:ph type="title"/>
          </p:nvPr>
        </p:nvSpPr>
        <p:spPr/>
        <p:txBody>
          <a:bodyPr lIns="126428" tIns="126428" rIns="126428" bIns="126428" anchor="b"/>
          <a:lstStyle/>
          <a:p>
            <a:pPr algn="l" defTabSz="1300097" eaLnBrk="1"/>
            <a:r>
              <a:rPr lang="en-US" dirty="0">
                <a:sym typeface="Trebuchet MS" charset="0"/>
              </a:rPr>
              <a:t>Things ESIP Does</a:t>
            </a:r>
            <a:endParaRPr lang="en-US" dirty="0"/>
          </a:p>
        </p:txBody>
      </p:sp>
      <p:sp>
        <p:nvSpPr>
          <p:cNvPr id="9220" name="Rectangle 4"/>
          <p:cNvSpPr>
            <a:spLocks noGrp="1" noChangeArrowheads="1"/>
          </p:cNvSpPr>
          <p:nvPr>
            <p:ph idx="1"/>
          </p:nvPr>
        </p:nvSpPr>
        <p:spPr>
          <a:xfrm>
            <a:off x="781191" y="1447800"/>
            <a:ext cx="11437904" cy="7696200"/>
          </a:xfrm>
        </p:spPr>
        <p:txBody>
          <a:bodyPr lIns="126428" tIns="126428" rIns="126428" bIns="126428" anchor="t">
            <a:normAutofit fontScale="85000" lnSpcReduction="10000"/>
          </a:bodyPr>
          <a:lstStyle/>
          <a:p>
            <a:pPr eaLnBrk="1" hangingPunct="1">
              <a:lnSpc>
                <a:spcPct val="120000"/>
              </a:lnSpc>
              <a:spcBef>
                <a:spcPct val="0"/>
              </a:spcBef>
              <a:buClr>
                <a:srgbClr val="000090"/>
              </a:buClr>
              <a:buFont typeface="Arial"/>
              <a:buChar char="•"/>
            </a:pPr>
            <a:r>
              <a:rPr lang="en-US" dirty="0"/>
              <a:t>Community-generated Best Practices (e.g. Citation)</a:t>
            </a:r>
          </a:p>
          <a:p>
            <a:pPr eaLnBrk="1" hangingPunct="1">
              <a:lnSpc>
                <a:spcPct val="120000"/>
              </a:lnSpc>
              <a:spcBef>
                <a:spcPct val="0"/>
              </a:spcBef>
              <a:buClr>
                <a:srgbClr val="000090"/>
              </a:buClr>
              <a:buFont typeface="Arial"/>
              <a:buChar char="•"/>
            </a:pPr>
            <a:r>
              <a:rPr lang="en-US" dirty="0" err="1"/>
              <a:t>Testbed</a:t>
            </a:r>
            <a:r>
              <a:rPr lang="en-US" dirty="0"/>
              <a:t> (e.g. Identifiers, Ontology)</a:t>
            </a:r>
          </a:p>
          <a:p>
            <a:pPr eaLnBrk="1" hangingPunct="1">
              <a:lnSpc>
                <a:spcPct val="120000"/>
              </a:lnSpc>
              <a:spcBef>
                <a:spcPct val="0"/>
              </a:spcBef>
              <a:buClr>
                <a:srgbClr val="000090"/>
              </a:buClr>
              <a:buFont typeface="Arial"/>
              <a:buChar char="•"/>
            </a:pPr>
            <a:r>
              <a:rPr lang="en-US" dirty="0"/>
              <a:t>Community Conventions (e.g. Discovery)</a:t>
            </a:r>
          </a:p>
          <a:p>
            <a:pPr eaLnBrk="1" hangingPunct="1">
              <a:lnSpc>
                <a:spcPct val="120000"/>
              </a:lnSpc>
              <a:spcBef>
                <a:spcPct val="0"/>
              </a:spcBef>
              <a:buClr>
                <a:srgbClr val="000090"/>
              </a:buClr>
              <a:buFont typeface="Arial"/>
              <a:buChar char="•"/>
            </a:pPr>
            <a:r>
              <a:rPr lang="en-US" dirty="0"/>
              <a:t>Professional Development</a:t>
            </a:r>
          </a:p>
          <a:p>
            <a:pPr lvl="1" eaLnBrk="1" hangingPunct="1">
              <a:lnSpc>
                <a:spcPct val="120000"/>
              </a:lnSpc>
              <a:spcBef>
                <a:spcPct val="0"/>
              </a:spcBef>
              <a:buClr>
                <a:srgbClr val="000090"/>
              </a:buClr>
              <a:buFont typeface="Arial"/>
              <a:buChar char="•"/>
            </a:pPr>
            <a:r>
              <a:rPr lang="en-US" dirty="0"/>
              <a:t>Technical Workshops</a:t>
            </a:r>
          </a:p>
          <a:p>
            <a:pPr lvl="1" eaLnBrk="1" hangingPunct="1">
              <a:lnSpc>
                <a:spcPct val="120000"/>
              </a:lnSpc>
              <a:spcBef>
                <a:spcPct val="0"/>
              </a:spcBef>
              <a:buClr>
                <a:srgbClr val="000090"/>
              </a:buClr>
              <a:buFont typeface="Arial"/>
              <a:buChar char="•"/>
            </a:pPr>
            <a:r>
              <a:rPr lang="en-US" dirty="0"/>
              <a:t>Non-technical Workshops (e.g. Evaluation, Communication)</a:t>
            </a:r>
          </a:p>
          <a:p>
            <a:pPr lvl="1" eaLnBrk="1" hangingPunct="1">
              <a:lnSpc>
                <a:spcPct val="120000"/>
              </a:lnSpc>
              <a:spcBef>
                <a:spcPct val="0"/>
              </a:spcBef>
              <a:buClr>
                <a:srgbClr val="000090"/>
              </a:buClr>
              <a:buFont typeface="Arial"/>
              <a:buChar char="•"/>
            </a:pPr>
            <a:r>
              <a:rPr lang="en-US" dirty="0"/>
              <a:t>Data Management Short Course/Workshops</a:t>
            </a:r>
          </a:p>
          <a:p>
            <a:pPr eaLnBrk="1" hangingPunct="1">
              <a:lnSpc>
                <a:spcPct val="120000"/>
              </a:lnSpc>
              <a:spcBef>
                <a:spcPct val="0"/>
              </a:spcBef>
              <a:buClr>
                <a:srgbClr val="000090"/>
              </a:buClr>
              <a:buFont typeface="Arial"/>
              <a:buChar char="•"/>
            </a:pPr>
            <a:r>
              <a:rPr lang="en-US" dirty="0"/>
              <a:t>Outreach</a:t>
            </a:r>
          </a:p>
          <a:p>
            <a:pPr lvl="1" eaLnBrk="1" hangingPunct="1">
              <a:lnSpc>
                <a:spcPct val="120000"/>
              </a:lnSpc>
              <a:spcBef>
                <a:spcPct val="0"/>
              </a:spcBef>
              <a:buClr>
                <a:srgbClr val="000090"/>
              </a:buClr>
              <a:buFont typeface="Arial"/>
              <a:buChar char="•"/>
            </a:pPr>
            <a:r>
              <a:rPr lang="en-US" dirty="0"/>
              <a:t>Education (e.g. annual teacher workshop on climate change)</a:t>
            </a:r>
          </a:p>
          <a:p>
            <a:pPr lvl="1" eaLnBrk="1" hangingPunct="1">
              <a:lnSpc>
                <a:spcPct val="120000"/>
              </a:lnSpc>
              <a:spcBef>
                <a:spcPct val="0"/>
              </a:spcBef>
              <a:buClr>
                <a:srgbClr val="000090"/>
              </a:buClr>
              <a:buFont typeface="Arial"/>
              <a:buChar char="•"/>
            </a:pPr>
            <a:r>
              <a:rPr lang="en-US" dirty="0"/>
              <a:t>Professional Societies (e.g. AGU, GSA)</a:t>
            </a:r>
          </a:p>
          <a:p>
            <a:pPr lvl="1" eaLnBrk="1" hangingPunct="1">
              <a:lnSpc>
                <a:spcPct val="120000"/>
              </a:lnSpc>
              <a:spcBef>
                <a:spcPct val="0"/>
              </a:spcBef>
              <a:buClr>
                <a:srgbClr val="000090"/>
              </a:buClr>
              <a:buFont typeface="Arial"/>
              <a:buChar char="•"/>
            </a:pPr>
            <a:r>
              <a:rPr lang="en-US" dirty="0"/>
              <a:t>International Efforts (e.g. GEO, ISRSE)</a:t>
            </a:r>
          </a:p>
          <a:p>
            <a:pPr eaLnBrk="1" hangingPunct="1">
              <a:lnSpc>
                <a:spcPct val="120000"/>
              </a:lnSpc>
              <a:spcBef>
                <a:spcPct val="0"/>
              </a:spcBef>
              <a:buClr>
                <a:srgbClr val="000090"/>
              </a:buClr>
              <a:buFont typeface="Arial"/>
              <a:buChar char="•"/>
            </a:pPr>
            <a:r>
              <a:rPr lang="en-US" dirty="0"/>
              <a:t>Provide Venue for Collaboration and Connections</a:t>
            </a:r>
          </a:p>
          <a:p>
            <a:pPr lvl="1" eaLnBrk="1" hangingPunct="1">
              <a:lnSpc>
                <a:spcPct val="120000"/>
              </a:lnSpc>
              <a:spcBef>
                <a:spcPct val="0"/>
              </a:spcBef>
              <a:buClr>
                <a:srgbClr val="000090"/>
              </a:buClr>
              <a:buFont typeface="Arial"/>
              <a:buChar char="•"/>
            </a:pPr>
            <a:r>
              <a:rPr lang="en-US" dirty="0"/>
              <a:t>Both virtual and in-person</a:t>
            </a:r>
          </a:p>
          <a:p>
            <a:pPr lvl="1" eaLnBrk="1" hangingPunct="1">
              <a:lnSpc>
                <a:spcPct val="120000"/>
              </a:lnSpc>
              <a:spcBef>
                <a:spcPct val="0"/>
              </a:spcBef>
              <a:buClr>
                <a:srgbClr val="000090"/>
              </a:buClr>
              <a:buFont typeface="Arial"/>
              <a:buChar char="•"/>
            </a:pPr>
            <a:r>
              <a:rPr lang="en-US" dirty="0"/>
              <a:t>Support with suite of collaboration tools</a:t>
            </a:r>
          </a:p>
          <a:p>
            <a:pPr eaLnBrk="1" hangingPunct="1">
              <a:lnSpc>
                <a:spcPct val="120000"/>
              </a:lnSpc>
              <a:spcBef>
                <a:spcPct val="0"/>
              </a:spcBef>
              <a:buClr>
                <a:srgbClr val="000090"/>
              </a:buClr>
              <a:buFont typeface="Arial"/>
              <a:buChar char="•"/>
            </a:pPr>
            <a:r>
              <a:rPr lang="en-US" dirty="0"/>
              <a:t>Provide mini-grants to make stuff happen</a:t>
            </a:r>
          </a:p>
        </p:txBody>
      </p:sp>
    </p:spTree>
    <p:extLst>
      <p:ext uri="{BB962C8B-B14F-4D97-AF65-F5344CB8AC3E}">
        <p14:creationId xmlns:p14="http://schemas.microsoft.com/office/powerpoint/2010/main" val="131748999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type="title"/>
          </p:nvPr>
        </p:nvSpPr>
        <p:spPr/>
        <p:txBody>
          <a:bodyPr lIns="126435" tIns="126435" rIns="126435" bIns="126435" anchor="b"/>
          <a:lstStyle/>
          <a:p>
            <a:pPr algn="l" defTabSz="1300163" eaLnBrk="1"/>
            <a:r>
              <a:rPr lang="en-US" sz="5400" dirty="0"/>
              <a:t>Products &amp; Services Committee </a:t>
            </a:r>
          </a:p>
        </p:txBody>
      </p:sp>
      <p:sp>
        <p:nvSpPr>
          <p:cNvPr id="21510" name="Rectangle 5"/>
          <p:cNvSpPr>
            <a:spLocks noGrp="1" noChangeArrowheads="1"/>
          </p:cNvSpPr>
          <p:nvPr>
            <p:ph idx="1"/>
          </p:nvPr>
        </p:nvSpPr>
        <p:spPr>
          <a:xfrm>
            <a:off x="781191" y="1905000"/>
            <a:ext cx="11437904" cy="7162800"/>
          </a:xfrm>
        </p:spPr>
        <p:txBody>
          <a:bodyPr lIns="126435" tIns="126435" rIns="126435" bIns="126435" anchor="t">
            <a:normAutofit fontScale="85000" lnSpcReduction="20000"/>
          </a:bodyPr>
          <a:lstStyle/>
          <a:p>
            <a:pPr>
              <a:spcBef>
                <a:spcPts val="0"/>
              </a:spcBef>
              <a:spcAft>
                <a:spcPts val="200"/>
              </a:spcAft>
            </a:pPr>
            <a:r>
              <a:rPr lang="en-US" dirty="0"/>
              <a:t>2014 (Chair: Christine White) </a:t>
            </a:r>
          </a:p>
          <a:p>
            <a:pPr lvl="5">
              <a:spcBef>
                <a:spcPts val="0"/>
              </a:spcBef>
              <a:spcAft>
                <a:spcPts val="200"/>
              </a:spcAft>
            </a:pPr>
            <a:r>
              <a:rPr lang="en-US" sz="3100" dirty="0"/>
              <a:t>Testbed - </a:t>
            </a:r>
            <a:r>
              <a:rPr lang="en-US" sz="3100" dirty="0">
                <a:hlinkClick r:id="rId3"/>
              </a:rPr>
              <a:t>http://testbed.esipfed.org</a:t>
            </a:r>
            <a:r>
              <a:rPr lang="en-US" sz="3100" dirty="0"/>
              <a:t> </a:t>
            </a:r>
          </a:p>
          <a:p>
            <a:pPr lvl="6">
              <a:spcBef>
                <a:spcPts val="0"/>
              </a:spcBef>
              <a:spcAft>
                <a:spcPts val="200"/>
              </a:spcAft>
            </a:pPr>
            <a:r>
              <a:rPr lang="en-US" sz="3100" dirty="0"/>
              <a:t>Website rebranded (thanks Erin!)</a:t>
            </a:r>
          </a:p>
          <a:p>
            <a:pPr lvl="6">
              <a:spcBef>
                <a:spcPts val="0"/>
              </a:spcBef>
              <a:spcAft>
                <a:spcPts val="200"/>
              </a:spcAft>
            </a:pPr>
            <a:r>
              <a:rPr lang="en-US" sz="3100" dirty="0"/>
              <a:t>Groups documenting their projects on the site</a:t>
            </a:r>
          </a:p>
          <a:p>
            <a:pPr lvl="6">
              <a:spcBef>
                <a:spcPts val="0"/>
              </a:spcBef>
              <a:spcAft>
                <a:spcPts val="200"/>
              </a:spcAft>
            </a:pPr>
            <a:r>
              <a:rPr lang="en-US" sz="3100" dirty="0"/>
              <a:t>2 projects coming to close, 4 newly funded</a:t>
            </a:r>
          </a:p>
          <a:p>
            <a:pPr lvl="5">
              <a:spcBef>
                <a:spcPts val="0"/>
              </a:spcBef>
              <a:spcAft>
                <a:spcPts val="200"/>
              </a:spcAft>
            </a:pPr>
            <a:r>
              <a:rPr lang="en-US" sz="3100" dirty="0"/>
              <a:t>6 </a:t>
            </a:r>
            <a:r>
              <a:rPr lang="en-US" sz="3100" dirty="0" err="1"/>
              <a:t>FUNding</a:t>
            </a:r>
            <a:r>
              <a:rPr lang="en-US" sz="3100" dirty="0"/>
              <a:t> Friday </a:t>
            </a:r>
            <a:r>
              <a:rPr lang="en-US" sz="3100" dirty="0" smtClean="0"/>
              <a:t>awards</a:t>
            </a:r>
            <a:br>
              <a:rPr lang="en-US" sz="3100" dirty="0" smtClean="0"/>
            </a:br>
            <a:r>
              <a:rPr lang="en-US" dirty="0" smtClean="0"/>
              <a:t/>
            </a:r>
            <a:br>
              <a:rPr lang="en-US" dirty="0" smtClean="0"/>
            </a:br>
            <a:endParaRPr lang="en-US" dirty="0"/>
          </a:p>
          <a:p>
            <a:pPr>
              <a:spcBef>
                <a:spcPts val="0"/>
              </a:spcBef>
              <a:spcAft>
                <a:spcPts val="200"/>
              </a:spcAft>
            </a:pPr>
            <a:r>
              <a:rPr lang="en-US" dirty="0"/>
              <a:t>2015 </a:t>
            </a:r>
          </a:p>
          <a:p>
            <a:pPr>
              <a:spcBef>
                <a:spcPts val="0"/>
              </a:spcBef>
              <a:spcAft>
                <a:spcPts val="200"/>
              </a:spcAft>
            </a:pPr>
            <a:endParaRPr lang="en-US" dirty="0"/>
          </a:p>
          <a:p>
            <a:pPr lvl="1">
              <a:spcBef>
                <a:spcPts val="0"/>
              </a:spcBef>
              <a:spcAft>
                <a:spcPts val="200"/>
              </a:spcAft>
            </a:pPr>
            <a:r>
              <a:rPr lang="en-US" dirty="0"/>
              <a:t>RFP for Testbed projects coming out in April, October</a:t>
            </a:r>
          </a:p>
          <a:p>
            <a:pPr lvl="1">
              <a:spcBef>
                <a:spcPts val="0"/>
              </a:spcBef>
              <a:spcAft>
                <a:spcPts val="200"/>
              </a:spcAft>
            </a:pPr>
            <a:r>
              <a:rPr lang="en-US" dirty="0"/>
              <a:t>Project hosting opportunities</a:t>
            </a:r>
          </a:p>
          <a:p>
            <a:pPr lvl="1">
              <a:spcBef>
                <a:spcPts val="0"/>
              </a:spcBef>
              <a:spcAft>
                <a:spcPts val="200"/>
              </a:spcAft>
            </a:pPr>
            <a:r>
              <a:rPr lang="en-US" dirty="0"/>
              <a:t>Strengthen connections between completed projects and ESIP member research/work</a:t>
            </a:r>
          </a:p>
          <a:p>
            <a:pPr lvl="1">
              <a:spcBef>
                <a:spcPts val="0"/>
              </a:spcBef>
              <a:spcAft>
                <a:spcPts val="200"/>
              </a:spcAft>
            </a:pPr>
            <a:r>
              <a:rPr lang="en-US" dirty="0"/>
              <a:t>Happy Hour </a:t>
            </a:r>
            <a:r>
              <a:rPr lang="en-US" dirty="0" err="1"/>
              <a:t>FUNding</a:t>
            </a:r>
            <a:r>
              <a:rPr lang="en-US" dirty="0"/>
              <a:t> Friday was a success, plan to repeat</a:t>
            </a:r>
          </a:p>
          <a:p>
            <a:pPr marL="381000" lvl="1" indent="0">
              <a:spcBef>
                <a:spcPts val="0"/>
              </a:spcBef>
              <a:spcAft>
                <a:spcPts val="200"/>
              </a:spcAft>
              <a:buNone/>
            </a:pPr>
            <a:endParaRPr lang="en-US" dirty="0"/>
          </a:p>
          <a:p>
            <a:pPr>
              <a:spcBef>
                <a:spcPts val="0"/>
              </a:spcBef>
              <a:spcAft>
                <a:spcPts val="200"/>
              </a:spcAft>
            </a:pPr>
            <a:r>
              <a:rPr lang="en-US" dirty="0"/>
              <a:t>Get involved </a:t>
            </a:r>
          </a:p>
          <a:p>
            <a:pPr lvl="1">
              <a:spcBef>
                <a:spcPts val="0"/>
              </a:spcBef>
              <a:spcAft>
                <a:spcPts val="200"/>
              </a:spcAft>
            </a:pPr>
            <a:r>
              <a:rPr lang="en-US" dirty="0"/>
              <a:t>Monthly </a:t>
            </a:r>
            <a:r>
              <a:rPr lang="en-US" dirty="0" err="1"/>
              <a:t>Telecon</a:t>
            </a:r>
            <a:r>
              <a:rPr lang="en-US" dirty="0"/>
              <a:t> - 3rd Tuesday at 2pm ET</a:t>
            </a:r>
          </a:p>
          <a:p>
            <a:pPr lvl="1">
              <a:spcBef>
                <a:spcPts val="0"/>
              </a:spcBef>
              <a:spcAft>
                <a:spcPts val="200"/>
              </a:spcAft>
            </a:pPr>
            <a:r>
              <a:rPr lang="en-US" dirty="0">
                <a:hlinkClick r:id="rId4"/>
              </a:rPr>
              <a:t>http://wiki.esipfed.org/index.php/Products_and_Services</a:t>
            </a:r>
            <a:r>
              <a:rPr lang="en-US" dirty="0"/>
              <a:t> </a:t>
            </a: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6400" y="2438400"/>
            <a:ext cx="2156860" cy="2133288"/>
          </a:xfrm>
          <a:prstGeom prst="rect">
            <a:avLst/>
          </a:prstGeom>
          <a:effectLst>
            <a:softEdge rad="190500"/>
          </a:effectLst>
        </p:spPr>
      </p:pic>
    </p:spTree>
    <p:extLst>
      <p:ext uri="{BB962C8B-B14F-4D97-AF65-F5344CB8AC3E}">
        <p14:creationId xmlns:p14="http://schemas.microsoft.com/office/powerpoint/2010/main" val="92077259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30"/>
          <p:cNvSpPr>
            <a:spLocks noGrp="1"/>
          </p:cNvSpPr>
          <p:nvPr>
            <p:ph type="title"/>
          </p:nvPr>
        </p:nvSpPr>
        <p:spPr/>
        <p:txBody>
          <a:bodyPr/>
          <a:lstStyle/>
          <a:p>
            <a:pPr>
              <a:buClr>
                <a:srgbClr val="000000"/>
              </a:buClr>
              <a:buSzPct val="25000"/>
              <a:buFont typeface="Helvetica Neue" charset="0"/>
              <a:buNone/>
            </a:pPr>
            <a:r>
              <a:rPr lang="en-US">
                <a:solidFill>
                  <a:srgbClr val="000000"/>
                </a:solidFill>
                <a:latin typeface="Helvetica Neue" charset="0"/>
                <a:ea typeface="ヒラギノ角ゴ ProN W3" charset="0"/>
                <a:cs typeface="Helvetica Neue" charset="0"/>
                <a:sym typeface="Helvetica Neue" charset="0"/>
              </a:rPr>
              <a:t>ESIP Transforms Earth Science </a:t>
            </a:r>
          </a:p>
        </p:txBody>
      </p:sp>
      <p:grpSp>
        <p:nvGrpSpPr>
          <p:cNvPr id="41986" name="Shape 131"/>
          <p:cNvGrpSpPr>
            <a:grpSpLocks/>
          </p:cNvGrpSpPr>
          <p:nvPr/>
        </p:nvGrpSpPr>
        <p:grpSpPr bwMode="auto">
          <a:xfrm>
            <a:off x="2540000" y="3352800"/>
            <a:ext cx="8128000" cy="6042025"/>
            <a:chOff x="0" y="0"/>
            <a:chExt cx="2147483647" cy="2147483647"/>
          </a:xfrm>
        </p:grpSpPr>
        <p:pic>
          <p:nvPicPr>
            <p:cNvPr id="41988" name="Shape 1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hape 133"/>
            <p:cNvSpPr txBox="1">
              <a:spLocks noChangeArrowheads="1"/>
            </p:cNvSpPr>
            <p:nvPr/>
          </p:nvSpPr>
          <p:spPr bwMode="auto">
            <a:xfrm>
              <a:off x="517697090" y="187236428"/>
              <a:ext cx="1112089844" cy="1377957753"/>
            </a:xfrm>
            <a:prstGeom prst="rect">
              <a:avLst/>
            </a:prstGeom>
            <a:solidFill>
              <a:srgbClr val="00FFFF">
                <a:alpha val="1254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endParaRPr lang="en-US"/>
            </a:p>
          </p:txBody>
        </p:sp>
      </p:grpSp>
      <p:sp>
        <p:nvSpPr>
          <p:cNvPr id="41987" name="Shape 134"/>
          <p:cNvSpPr txBox="1">
            <a:spLocks noChangeArrowheads="1"/>
          </p:cNvSpPr>
          <p:nvPr/>
        </p:nvSpPr>
        <p:spPr bwMode="auto">
          <a:xfrm>
            <a:off x="330200" y="2133600"/>
            <a:ext cx="123698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25" tIns="65000" rIns="130025" bIns="65000"/>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Clr>
                <a:srgbClr val="000000"/>
              </a:buClr>
              <a:buSzPct val="25000"/>
              <a:buFont typeface="Helvetica Neue" charset="0"/>
              <a:buNone/>
            </a:pPr>
            <a:r>
              <a:rPr lang="en-US" sz="3400">
                <a:latin typeface="Helvetica Neue" charset="0"/>
                <a:cs typeface="Helvetica Neue" charset="0"/>
                <a:sym typeface="Helvetica Neue" charset="0"/>
              </a:rPr>
              <a:t>ESIP </a:t>
            </a:r>
            <a:r>
              <a:rPr lang="en-US" sz="3400" b="1">
                <a:latin typeface="Helvetica Neue" charset="0"/>
                <a:cs typeface="Helvetica Neue" charset="0"/>
                <a:sym typeface="Helvetica Neue" charset="0"/>
              </a:rPr>
              <a:t>provides community coordination</a:t>
            </a:r>
            <a:r>
              <a:rPr lang="en-US" sz="3400">
                <a:latin typeface="Helvetica Neue" charset="0"/>
                <a:cs typeface="Helvetica Neue" charset="0"/>
                <a:sym typeface="Helvetica Neue" charset="0"/>
              </a:rPr>
              <a:t> to support interoperability</a:t>
            </a:r>
          </a:p>
        </p:txBody>
      </p:sp>
    </p:spTree>
    <p:extLst>
      <p:ext uri="{BB962C8B-B14F-4D97-AF65-F5344CB8AC3E}">
        <p14:creationId xmlns:p14="http://schemas.microsoft.com/office/powerpoint/2010/main" val="40988384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ESIP Planks</a:t>
            </a:r>
          </a:p>
        </p:txBody>
      </p:sp>
      <p:graphicFrame>
        <p:nvGraphicFramePr>
          <p:cNvPr id="4" name="Diagram 3"/>
          <p:cNvGraphicFramePr/>
          <p:nvPr/>
        </p:nvGraphicFramePr>
        <p:xfrm>
          <a:off x="1676627" y="2384141"/>
          <a:ext cx="9651546" cy="672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1"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6600" y="4868863"/>
            <a:ext cx="23987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74200" y="5410200"/>
            <a:ext cx="1123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986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ESIP Planks</a:t>
            </a:r>
          </a:p>
        </p:txBody>
      </p:sp>
      <p:graphicFrame>
        <p:nvGraphicFramePr>
          <p:cNvPr id="4" name="Diagram 3"/>
          <p:cNvGraphicFramePr/>
          <p:nvPr/>
        </p:nvGraphicFramePr>
        <p:xfrm>
          <a:off x="1676627" y="2384141"/>
          <a:ext cx="9651546" cy="672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1" name="Picture 4"/>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1013" y="7978775"/>
            <a:ext cx="1323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83000" y="8702675"/>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72573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12138" y="8382000"/>
            <a:ext cx="24003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33700" y="5627688"/>
            <a:ext cx="74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985250" y="3122613"/>
            <a:ext cx="1123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22788" y="9002713"/>
            <a:ext cx="5905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082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List-servs</a:t>
            </a:r>
          </a:p>
        </p:txBody>
      </p:sp>
      <p:sp>
        <p:nvSpPr>
          <p:cNvPr id="44034" name="Content Placeholder 2"/>
          <p:cNvSpPr>
            <a:spLocks noGrp="1"/>
          </p:cNvSpPr>
          <p:nvPr>
            <p:ph idx="1"/>
          </p:nvPr>
        </p:nvSpPr>
        <p:spPr/>
        <p:txBody>
          <a:bodyPr/>
          <a:lstStyle/>
          <a:p>
            <a:r>
              <a:rPr lang="en-US">
                <a:latin typeface="Helvetica Neue" charset="0"/>
                <a:ea typeface="ヒラギノ角ゴ ProN W3" charset="0"/>
                <a:cs typeface="ヒラギノ角ゴ ProN W3" charset="0"/>
              </a:rPr>
              <a:t>Add new users</a:t>
            </a:r>
          </a:p>
          <a:p>
            <a:r>
              <a:rPr lang="en-US">
                <a:latin typeface="Helvetica Neue" charset="0"/>
                <a:ea typeface="ヒラギノ角ゴ ProN W3" charset="0"/>
                <a:cs typeface="ヒラギノ角ゴ ProN W3" charset="0"/>
              </a:rPr>
              <a:t>Approve requests</a:t>
            </a:r>
          </a:p>
          <a:p>
            <a:r>
              <a:rPr lang="en-US">
                <a:latin typeface="Helvetica Neue" charset="0"/>
                <a:ea typeface="ヒラギノ角ゴ ProN W3" charset="0"/>
                <a:cs typeface="ヒラギノ角ゴ ProN W3" charset="0"/>
              </a:rPr>
              <a:t>Get confirmation that your note sent</a:t>
            </a:r>
          </a:p>
        </p:txBody>
      </p:sp>
    </p:spTree>
    <p:extLst>
      <p:ext uri="{BB962C8B-B14F-4D97-AF65-F5344CB8AC3E}">
        <p14:creationId xmlns:p14="http://schemas.microsoft.com/office/powerpoint/2010/main" val="3013989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WebEx </a:t>
            </a:r>
          </a:p>
        </p:txBody>
      </p:sp>
      <p:sp>
        <p:nvSpPr>
          <p:cNvPr id="45058" name="Content Placeholder 2"/>
          <p:cNvSpPr>
            <a:spLocks noGrp="1"/>
          </p:cNvSpPr>
          <p:nvPr>
            <p:ph idx="1"/>
          </p:nvPr>
        </p:nvSpPr>
        <p:spPr/>
        <p:txBody>
          <a:bodyPr/>
          <a:lstStyle/>
          <a:p>
            <a:r>
              <a:rPr lang="en-US">
                <a:latin typeface="Helvetica Neue" charset="0"/>
                <a:ea typeface="ヒラギノ角ゴ ProN W3" charset="0"/>
                <a:cs typeface="ヒラギノ角ゴ ProN W3" charset="0"/>
              </a:rPr>
              <a:t>Schedule a meeting</a:t>
            </a:r>
          </a:p>
          <a:p>
            <a:r>
              <a:rPr lang="en-US">
                <a:latin typeface="Helvetica Neue" charset="0"/>
                <a:ea typeface="ヒラギノ角ゴ ProN W3" charset="0"/>
                <a:cs typeface="ヒラギノ角ゴ ProN W3" charset="0"/>
              </a:rPr>
              <a:t>Find the recording</a:t>
            </a:r>
          </a:p>
          <a:p>
            <a:pPr lvl="1"/>
            <a:r>
              <a:rPr lang="en-US">
                <a:latin typeface="Helvetica Neue" charset="0"/>
                <a:ea typeface="ヒラギノ角ゴ ProN W3" charset="0"/>
                <a:cs typeface="ヒラギノ角ゴ ProN W3" charset="0"/>
                <a:hlinkClick r:id="rId2"/>
              </a:rPr>
              <a:t>Convert recording to WMV/MP4</a:t>
            </a:r>
            <a:endParaRPr lang="en-US">
              <a:latin typeface="Helvetica Neue" charset="0"/>
              <a:ea typeface="ヒラギノ角ゴ ProN W3" charset="0"/>
              <a:cs typeface="ヒラギノ角ゴ ProN W3" charset="0"/>
            </a:endParaRPr>
          </a:p>
          <a:p>
            <a:r>
              <a:rPr lang="en-US">
                <a:latin typeface="Helvetica Neue" charset="0"/>
                <a:ea typeface="ヒラギノ角ゴ ProN W3" charset="0"/>
                <a:cs typeface="ヒラギノ角ゴ ProN W3" charset="0"/>
              </a:rPr>
              <a:t>Process to get attendance </a:t>
            </a:r>
          </a:p>
          <a:p>
            <a:r>
              <a:rPr lang="en-US">
                <a:latin typeface="Helvetica Neue" charset="0"/>
                <a:ea typeface="ヒラギノ角ゴ ProN W3" charset="0"/>
                <a:cs typeface="ヒラギノ角ゴ ProN W3" charset="0"/>
              </a:rPr>
              <a:t>Presentation on WebEx in the Leadership Folder</a:t>
            </a:r>
          </a:p>
          <a:p>
            <a:pPr lvl="1"/>
            <a:endParaRPr lang="en-US">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val="2365653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atin typeface="Helvetica Neue Light" charset="0"/>
                <a:ea typeface="ヒラギノ角ゴ ProN W3" charset="0"/>
                <a:cs typeface="ヒラギノ角ゴ ProN W3" charset="0"/>
              </a:rPr>
              <a:t>Prototypical  Virtual Workspace</a:t>
            </a:r>
          </a:p>
        </p:txBody>
      </p:sp>
      <p:sp>
        <p:nvSpPr>
          <p:cNvPr id="1223685" name="Rectangle 5"/>
          <p:cNvSpPr>
            <a:spLocks noChangeArrowheads="1"/>
          </p:cNvSpPr>
          <p:nvPr/>
        </p:nvSpPr>
        <p:spPr bwMode="auto">
          <a:xfrm>
            <a:off x="1865313" y="2100263"/>
            <a:ext cx="9320212" cy="866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a:defRPr/>
            </a:pPr>
            <a:endParaRPr lang="en-US" b="1"/>
          </a:p>
        </p:txBody>
      </p:sp>
      <p:sp>
        <p:nvSpPr>
          <p:cNvPr id="28675" name="Rectangle 6"/>
          <p:cNvSpPr>
            <a:spLocks noChangeArrowheads="1"/>
          </p:cNvSpPr>
          <p:nvPr/>
        </p:nvSpPr>
        <p:spPr bwMode="auto">
          <a:xfrm>
            <a:off x="1865313" y="3292475"/>
            <a:ext cx="4335462" cy="2708275"/>
          </a:xfrm>
          <a:prstGeom prst="rect">
            <a:avLst/>
          </a:prstGeom>
          <a:solidFill>
            <a:srgbClr val="81EF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en-US" b="1"/>
          </a:p>
        </p:txBody>
      </p:sp>
      <p:sp>
        <p:nvSpPr>
          <p:cNvPr id="28676" name="Rectangle 7"/>
          <p:cNvSpPr>
            <a:spLocks noChangeArrowheads="1"/>
          </p:cNvSpPr>
          <p:nvPr/>
        </p:nvSpPr>
        <p:spPr bwMode="auto">
          <a:xfrm>
            <a:off x="1865313" y="6326188"/>
            <a:ext cx="4335462" cy="2817812"/>
          </a:xfrm>
          <a:prstGeom prst="rect">
            <a:avLst/>
          </a:prstGeom>
          <a:solidFill>
            <a:srgbClr val="FDB1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en-US" b="1"/>
          </a:p>
        </p:txBody>
      </p:sp>
      <p:sp>
        <p:nvSpPr>
          <p:cNvPr id="28677" name="Rectangle 8"/>
          <p:cNvSpPr>
            <a:spLocks noChangeArrowheads="1"/>
          </p:cNvSpPr>
          <p:nvPr/>
        </p:nvSpPr>
        <p:spPr bwMode="auto">
          <a:xfrm>
            <a:off x="6851650" y="3292475"/>
            <a:ext cx="4327525" cy="2708275"/>
          </a:xfrm>
          <a:prstGeom prst="rect">
            <a:avLst/>
          </a:prstGeom>
          <a:solidFill>
            <a:srgbClr val="9FD0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en-US" b="1"/>
          </a:p>
        </p:txBody>
      </p:sp>
      <p:sp>
        <p:nvSpPr>
          <p:cNvPr id="1223689" name="Text Box 9"/>
          <p:cNvSpPr txBox="1">
            <a:spLocks noChangeArrowheads="1"/>
          </p:cNvSpPr>
          <p:nvPr/>
        </p:nvSpPr>
        <p:spPr bwMode="auto">
          <a:xfrm>
            <a:off x="5062538" y="2208213"/>
            <a:ext cx="292735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defRPr/>
            </a:pPr>
            <a:r>
              <a:rPr lang="en-US" sz="2800" b="1"/>
              <a:t>Purpose</a:t>
            </a:r>
          </a:p>
        </p:txBody>
      </p:sp>
      <p:sp>
        <p:nvSpPr>
          <p:cNvPr id="1223690" name="Text Box 10"/>
          <p:cNvSpPr txBox="1">
            <a:spLocks noChangeArrowheads="1"/>
          </p:cNvSpPr>
          <p:nvPr/>
        </p:nvSpPr>
        <p:spPr bwMode="auto">
          <a:xfrm>
            <a:off x="1757363" y="6977063"/>
            <a:ext cx="43354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defRPr/>
            </a:pPr>
            <a:r>
              <a:rPr lang="en-US" sz="2800" b="1" dirty="0"/>
              <a:t>Resources</a:t>
            </a:r>
          </a:p>
        </p:txBody>
      </p:sp>
      <p:sp>
        <p:nvSpPr>
          <p:cNvPr id="1223691" name="Text Box 11"/>
          <p:cNvSpPr txBox="1">
            <a:spLocks noChangeArrowheads="1"/>
          </p:cNvSpPr>
          <p:nvPr/>
        </p:nvSpPr>
        <p:spPr bwMode="auto">
          <a:xfrm>
            <a:off x="6851650" y="4049713"/>
            <a:ext cx="43338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defRPr/>
            </a:pPr>
            <a:r>
              <a:rPr lang="en-US" sz="2800" b="1" dirty="0"/>
              <a:t>Active </a:t>
            </a:r>
            <a:r>
              <a:rPr lang="en-US" sz="2800" b="1" dirty="0" err="1"/>
              <a:t>Collabs</a:t>
            </a:r>
            <a:endParaRPr lang="en-US" sz="2800" b="1" dirty="0"/>
          </a:p>
        </p:txBody>
      </p:sp>
      <p:sp>
        <p:nvSpPr>
          <p:cNvPr id="1223692" name="Text Box 12"/>
          <p:cNvSpPr txBox="1">
            <a:spLocks noChangeArrowheads="1"/>
          </p:cNvSpPr>
          <p:nvPr/>
        </p:nvSpPr>
        <p:spPr bwMode="auto">
          <a:xfrm>
            <a:off x="1865313" y="4049713"/>
            <a:ext cx="433546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defRPr/>
            </a:pPr>
            <a:r>
              <a:rPr lang="en-US" sz="2800" b="1" dirty="0"/>
              <a:t>Events/Activities</a:t>
            </a:r>
          </a:p>
        </p:txBody>
      </p:sp>
      <p:sp>
        <p:nvSpPr>
          <p:cNvPr id="28682" name="Rectangle 7"/>
          <p:cNvSpPr>
            <a:spLocks noChangeArrowheads="1"/>
          </p:cNvSpPr>
          <p:nvPr/>
        </p:nvSpPr>
        <p:spPr bwMode="auto">
          <a:xfrm>
            <a:off x="6883400" y="6326188"/>
            <a:ext cx="4335463" cy="2817812"/>
          </a:xfrm>
          <a:prstGeom prst="rect">
            <a:avLst/>
          </a:prstGeom>
          <a:solidFill>
            <a:srgbClr val="FFFF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endParaRPr lang="en-US" b="1"/>
          </a:p>
        </p:txBody>
      </p:sp>
      <p:sp>
        <p:nvSpPr>
          <p:cNvPr id="13" name="Text Box 10"/>
          <p:cNvSpPr txBox="1">
            <a:spLocks noChangeArrowheads="1"/>
          </p:cNvSpPr>
          <p:nvPr/>
        </p:nvSpPr>
        <p:spPr bwMode="auto">
          <a:xfrm>
            <a:off x="6851650" y="6977063"/>
            <a:ext cx="43338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0046" tIns="65023" rIns="130046" bIns="65023">
            <a:spAutoFit/>
          </a:bodyPr>
          <a:lstStyle/>
          <a:p>
            <a:pPr>
              <a:spcBef>
                <a:spcPct val="50000"/>
              </a:spcBef>
              <a:defRPr/>
            </a:pPr>
            <a:r>
              <a:rPr lang="en-US" sz="2800" b="1" dirty="0"/>
              <a:t>Get Involved</a:t>
            </a:r>
          </a:p>
        </p:txBody>
      </p:sp>
    </p:spTree>
    <p:extLst>
      <p:ext uri="{BB962C8B-B14F-4D97-AF65-F5344CB8AC3E}">
        <p14:creationId xmlns:p14="http://schemas.microsoft.com/office/powerpoint/2010/main" val="280179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atin typeface="Helvetica Neue Light" charset="0"/>
                <a:ea typeface="ヒラギノ角ゴ ProN W3" charset="0"/>
                <a:cs typeface="ヒラギノ角ゴ ProN W3" charset="0"/>
              </a:rPr>
              <a:t>Wiki Workspace Best Practices</a:t>
            </a:r>
          </a:p>
        </p:txBody>
      </p:sp>
      <p:sp>
        <p:nvSpPr>
          <p:cNvPr id="30722" name="Rectangle 3"/>
          <p:cNvSpPr>
            <a:spLocks noGrp="1" noChangeArrowheads="1"/>
          </p:cNvSpPr>
          <p:nvPr>
            <p:ph idx="1"/>
          </p:nvPr>
        </p:nvSpPr>
        <p:spPr/>
        <p:txBody>
          <a:bodyPr/>
          <a:lstStyle/>
          <a:p>
            <a:r>
              <a:rPr lang="en-US">
                <a:latin typeface="Helvetica Neue" charset="0"/>
                <a:ea typeface="ヒラギノ角ゴ ProN W3" charset="0"/>
                <a:cs typeface="ヒラギノ角ゴ ProN W3" charset="0"/>
              </a:rPr>
              <a:t>Collect distributed, but related content and provide context </a:t>
            </a:r>
          </a:p>
          <a:p>
            <a:r>
              <a:rPr lang="en-US">
                <a:latin typeface="Helvetica Neue" charset="0"/>
                <a:ea typeface="ヒラギノ角ゴ ProN W3" charset="0"/>
                <a:cs typeface="ヒラギノ角ゴ ProN W3" charset="0"/>
              </a:rPr>
              <a:t>Workspaces are easily set up and evolve for group needs </a:t>
            </a:r>
          </a:p>
          <a:p>
            <a:r>
              <a:rPr lang="en-US">
                <a:latin typeface="Helvetica Neue" charset="0"/>
                <a:ea typeface="ヒラギノ角ゴ ProN W3" charset="0"/>
                <a:cs typeface="ヒラギノ角ゴ ProN W3" charset="0"/>
              </a:rPr>
              <a:t>Open nature of the wiki allows unanticipated contributions </a:t>
            </a:r>
          </a:p>
          <a:p>
            <a:r>
              <a:rPr lang="en-US">
                <a:latin typeface="Helvetica Neue" charset="0"/>
                <a:ea typeface="ヒラギノ角ゴ ProN W3" charset="0"/>
                <a:cs typeface="ヒラギノ角ゴ ProN W3" charset="0"/>
              </a:rPr>
              <a:t>Provides rich archive of artifacts: </a:t>
            </a:r>
            <a:br>
              <a:rPr lang="en-US">
                <a:latin typeface="Helvetica Neue" charset="0"/>
                <a:ea typeface="ヒラギノ角ゴ ProN W3" charset="0"/>
                <a:cs typeface="ヒラギノ角ゴ ProN W3" charset="0"/>
              </a:rPr>
            </a:br>
            <a:r>
              <a:rPr lang="en-US">
                <a:latin typeface="Helvetica Neue" charset="0"/>
                <a:ea typeface="ヒラギノ角ゴ ProN W3" charset="0"/>
                <a:cs typeface="ヒラギノ角ゴ ProN W3" charset="0"/>
              </a:rPr>
              <a:t>discussion, resources, process &amp; outcome</a:t>
            </a:r>
          </a:p>
          <a:p>
            <a:r>
              <a:rPr lang="en-US">
                <a:latin typeface="Helvetica Neue" charset="0"/>
                <a:ea typeface="ヒラギノ角ゴ ProN W3" charset="0"/>
                <a:cs typeface="ヒラギノ角ゴ ProN W3" charset="0"/>
              </a:rPr>
              <a:t>Allow new users to easily enter the group</a:t>
            </a:r>
          </a:p>
        </p:txBody>
      </p:sp>
    </p:spTree>
    <p:extLst>
      <p:ext uri="{BB962C8B-B14F-4D97-AF65-F5344CB8AC3E}">
        <p14:creationId xmlns:p14="http://schemas.microsoft.com/office/powerpoint/2010/main" val="1248537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lIns="126428" tIns="126428" rIns="126428" bIns="126428" anchor="b">
            <a:noAutofit/>
          </a:bodyPr>
          <a:lstStyle/>
          <a:p>
            <a:pPr algn="l" defTabSz="1300097" eaLnBrk="1"/>
            <a:r>
              <a:rPr lang="en-US" dirty="0">
                <a:sym typeface="Trebuchet MS" charset="0"/>
              </a:rPr>
              <a:t>ESIP Community</a:t>
            </a:r>
            <a:endParaRPr lang="en-US" dirty="0"/>
          </a:p>
        </p:txBody>
      </p:sp>
      <p:cxnSp>
        <p:nvCxnSpPr>
          <p:cNvPr id="18438" name="Straight Arrow Connector 31"/>
          <p:cNvCxnSpPr>
            <a:cxnSpLocks noChangeShapeType="1"/>
          </p:cNvCxnSpPr>
          <p:nvPr/>
        </p:nvCxnSpPr>
        <p:spPr bwMode="auto">
          <a:xfrm rot="16200000" flipH="1">
            <a:off x="-241299" y="4686301"/>
            <a:ext cx="4191000" cy="457200"/>
          </a:xfrm>
          <a:prstGeom prst="straightConnector1">
            <a:avLst/>
          </a:prstGeom>
          <a:noFill/>
          <a:ln w="12700">
            <a:noFill/>
            <a:miter lim="0"/>
            <a:headEnd type="arrow" w="med" len="med"/>
            <a:tailEnd type="arrow" w="med" len="med"/>
          </a:ln>
        </p:spPr>
      </p:cxnSp>
      <p:sp>
        <p:nvSpPr>
          <p:cNvPr id="10" name="TextBox 9"/>
          <p:cNvSpPr txBox="1"/>
          <p:nvPr/>
        </p:nvSpPr>
        <p:spPr bwMode="auto">
          <a:xfrm>
            <a:off x="4691063" y="2609851"/>
            <a:ext cx="2878137" cy="1200149"/>
          </a:xfrm>
          <a:prstGeom prst="rect">
            <a:avLst/>
          </a:prstGeom>
          <a:noFill/>
        </p:spPr>
        <p:txBody>
          <a:bodyPr lIns="91435" tIns="45718" rIns="91435" bIns="45718">
            <a:spAutoFit/>
          </a:bodyPr>
          <a:lstStyle/>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Data Providers</a:t>
            </a:r>
          </a:p>
        </p:txBody>
      </p:sp>
      <p:sp>
        <p:nvSpPr>
          <p:cNvPr id="18440" name="TextBox 10"/>
          <p:cNvSpPr txBox="1">
            <a:spLocks noChangeArrowheads="1"/>
          </p:cNvSpPr>
          <p:nvPr/>
        </p:nvSpPr>
        <p:spPr bwMode="auto">
          <a:xfrm>
            <a:off x="1777999" y="4191000"/>
            <a:ext cx="2876550" cy="1201738"/>
          </a:xfrm>
          <a:prstGeom prst="rect">
            <a:avLst/>
          </a:prstGeom>
          <a:noFill/>
          <a:ln w="9525">
            <a:noFill/>
            <a:miter lim="800000"/>
            <a:headEnd/>
            <a:tailEnd/>
          </a:ln>
        </p:spPr>
        <p:txBody>
          <a:bodyPr lIns="91435" tIns="45718" rIns="91435" bIns="45718">
            <a:prstTxWarp prst="textNoShape">
              <a:avLst/>
            </a:prstTxWarp>
            <a:spAutoFit/>
          </a:bodyPr>
          <a:lstStyle/>
          <a:p>
            <a:pPr marL="420667" indent="-403204" defTabSz="1300097">
              <a:buClr>
                <a:srgbClr val="2D2D8A"/>
              </a:buClr>
            </a:pPr>
            <a:r>
              <a:rPr lang="en-US" dirty="0">
                <a:solidFill>
                  <a:srgbClr val="1E4649"/>
                </a:solidFill>
                <a:latin typeface="Trebuchet MS" charset="0"/>
                <a:ea typeface="Trebuchet MS" charset="0"/>
                <a:cs typeface="Trebuchet MS" charset="0"/>
                <a:sym typeface="Trebuchet MS" charset="0"/>
              </a:rPr>
              <a:t>Data Archives</a:t>
            </a:r>
          </a:p>
        </p:txBody>
      </p:sp>
      <p:sp>
        <p:nvSpPr>
          <p:cNvPr id="12" name="TextBox 11"/>
          <p:cNvSpPr txBox="1"/>
          <p:nvPr/>
        </p:nvSpPr>
        <p:spPr bwMode="auto">
          <a:xfrm>
            <a:off x="4168775" y="6329364"/>
            <a:ext cx="2876550" cy="1755775"/>
          </a:xfrm>
          <a:prstGeom prst="rect">
            <a:avLst/>
          </a:prstGeom>
          <a:noFill/>
        </p:spPr>
        <p:txBody>
          <a:bodyPr lIns="91435" tIns="45718" rIns="91435" bIns="45718">
            <a:spAutoFit/>
          </a:bodyPr>
          <a:lstStyle/>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Tool &amp; System</a:t>
            </a:r>
          </a:p>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3" name="TextBox 12"/>
          <p:cNvSpPr txBox="1"/>
          <p:nvPr/>
        </p:nvSpPr>
        <p:spPr bwMode="auto">
          <a:xfrm>
            <a:off x="7715250" y="5410201"/>
            <a:ext cx="2876550" cy="1200149"/>
          </a:xfrm>
          <a:prstGeom prst="rect">
            <a:avLst/>
          </a:prstGeom>
          <a:noFill/>
        </p:spPr>
        <p:txBody>
          <a:bodyPr lIns="91435" tIns="45718" rIns="91435" bIns="45718">
            <a:spAutoFit/>
          </a:bodyPr>
          <a:lstStyle/>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Application</a:t>
            </a:r>
          </a:p>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4" name="TextBox 13"/>
          <p:cNvSpPr txBox="1"/>
          <p:nvPr/>
        </p:nvSpPr>
        <p:spPr bwMode="auto">
          <a:xfrm>
            <a:off x="7915276" y="3784600"/>
            <a:ext cx="2878138" cy="646113"/>
          </a:xfrm>
          <a:prstGeom prst="rect">
            <a:avLst/>
          </a:prstGeom>
          <a:noFill/>
        </p:spPr>
        <p:txBody>
          <a:bodyPr lIns="91435" tIns="45718" rIns="91435" bIns="45718">
            <a:spAutoFit/>
          </a:bodyPr>
          <a:lstStyle/>
          <a:p>
            <a:pPr marL="420667" indent="-403204" defTabSz="1300097">
              <a:buClr>
                <a:schemeClr val="accent6"/>
              </a:buClr>
              <a:defRPr/>
            </a:pPr>
            <a:r>
              <a:rPr lang="en-US" dirty="0">
                <a:solidFill>
                  <a:srgbClr val="1E4649"/>
                </a:solidFill>
                <a:latin typeface="Trebuchet MS" charset="0"/>
                <a:ea typeface="Trebuchet MS" charset="0"/>
                <a:cs typeface="Trebuchet MS" charset="0"/>
                <a:sym typeface="Trebuchet MS" charset="0"/>
              </a:rPr>
              <a:t>Users</a:t>
            </a:r>
          </a:p>
        </p:txBody>
      </p:sp>
      <p:grpSp>
        <p:nvGrpSpPr>
          <p:cNvPr id="18444" name="Group 42"/>
          <p:cNvGrpSpPr>
            <a:grpSpLocks/>
          </p:cNvGrpSpPr>
          <p:nvPr/>
        </p:nvGrpSpPr>
        <p:grpSpPr bwMode="auto">
          <a:xfrm rot="586246">
            <a:off x="2201864" y="1817688"/>
            <a:ext cx="2116137" cy="5180012"/>
            <a:chOff x="558800" y="2019300"/>
            <a:chExt cx="2409148" cy="6667500"/>
          </a:xfrm>
        </p:grpSpPr>
        <p:sp>
          <p:nvSpPr>
            <p:cNvPr id="18470" name="Curved Right Arrow 3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71" name="Isosceles Triangle 40"/>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5" name="Group 43"/>
          <p:cNvGrpSpPr>
            <a:grpSpLocks/>
          </p:cNvGrpSpPr>
          <p:nvPr/>
        </p:nvGrpSpPr>
        <p:grpSpPr bwMode="auto">
          <a:xfrm rot="8032200">
            <a:off x="8197852" y="644525"/>
            <a:ext cx="2114550" cy="5178425"/>
            <a:chOff x="558800" y="2019300"/>
            <a:chExt cx="2409148" cy="6667500"/>
          </a:xfrm>
        </p:grpSpPr>
        <p:sp>
          <p:nvSpPr>
            <p:cNvPr id="18468" name="Curved Right Arrow 44"/>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9" name="Isosceles Triangle 45"/>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6" name="Group 46"/>
          <p:cNvGrpSpPr>
            <a:grpSpLocks/>
          </p:cNvGrpSpPr>
          <p:nvPr/>
        </p:nvGrpSpPr>
        <p:grpSpPr bwMode="auto">
          <a:xfrm rot="-3173135">
            <a:off x="3588545" y="4771231"/>
            <a:ext cx="1871663" cy="5854700"/>
            <a:chOff x="558800" y="2019300"/>
            <a:chExt cx="2409148" cy="6667500"/>
          </a:xfrm>
        </p:grpSpPr>
        <p:sp>
          <p:nvSpPr>
            <p:cNvPr id="18466" name="Curved Right Arrow 4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7"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7" name="Group 49"/>
          <p:cNvGrpSpPr>
            <a:grpSpLocks/>
          </p:cNvGrpSpPr>
          <p:nvPr/>
        </p:nvGrpSpPr>
        <p:grpSpPr bwMode="auto">
          <a:xfrm rot="4746508">
            <a:off x="5029201" y="-819150"/>
            <a:ext cx="1871662" cy="5856287"/>
            <a:chOff x="558800" y="2019300"/>
            <a:chExt cx="2409148" cy="6667500"/>
          </a:xfrm>
        </p:grpSpPr>
        <p:sp>
          <p:nvSpPr>
            <p:cNvPr id="18464" name="Curved Right Arrow 50"/>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5" name="Isosceles Triangle 51"/>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cxnSp>
        <p:nvCxnSpPr>
          <p:cNvPr id="18448" name="Straight Arrow Connector 54"/>
          <p:cNvCxnSpPr>
            <a:cxnSpLocks noChangeShapeType="1"/>
          </p:cNvCxnSpPr>
          <p:nvPr/>
        </p:nvCxnSpPr>
        <p:spPr bwMode="auto">
          <a:xfrm rot="5400000">
            <a:off x="4749802" y="5334001"/>
            <a:ext cx="1981200" cy="3174"/>
          </a:xfrm>
          <a:prstGeom prst="straightConnector1">
            <a:avLst/>
          </a:prstGeom>
          <a:noFill/>
          <a:ln w="50800">
            <a:solidFill>
              <a:srgbClr val="3366FF"/>
            </a:solidFill>
            <a:miter lim="0"/>
            <a:headEnd type="arrow" w="med" len="med"/>
            <a:tailEnd type="arrow" w="med" len="med"/>
          </a:ln>
        </p:spPr>
      </p:cxnSp>
      <p:cxnSp>
        <p:nvCxnSpPr>
          <p:cNvPr id="18449" name="Straight Arrow Connector 57"/>
          <p:cNvCxnSpPr>
            <a:cxnSpLocks noChangeShapeType="1"/>
          </p:cNvCxnSpPr>
          <p:nvPr/>
        </p:nvCxnSpPr>
        <p:spPr bwMode="auto">
          <a:xfrm>
            <a:off x="6883401" y="3124201"/>
            <a:ext cx="1905000" cy="838199"/>
          </a:xfrm>
          <a:prstGeom prst="straightConnector1">
            <a:avLst/>
          </a:prstGeom>
          <a:noFill/>
          <a:ln w="50800">
            <a:solidFill>
              <a:srgbClr val="3366FF"/>
            </a:solidFill>
            <a:miter lim="0"/>
            <a:headEnd type="arrow" w="med" len="med"/>
            <a:tailEnd type="arrow" w="med" len="med"/>
          </a:ln>
        </p:spPr>
      </p:cxnSp>
      <p:cxnSp>
        <p:nvCxnSpPr>
          <p:cNvPr id="18450" name="Straight Arrow Connector 59"/>
          <p:cNvCxnSpPr>
            <a:cxnSpLocks noChangeShapeType="1"/>
          </p:cNvCxnSpPr>
          <p:nvPr/>
        </p:nvCxnSpPr>
        <p:spPr bwMode="auto">
          <a:xfrm flipV="1">
            <a:off x="3759200" y="3200400"/>
            <a:ext cx="1524001" cy="1295400"/>
          </a:xfrm>
          <a:prstGeom prst="straightConnector1">
            <a:avLst/>
          </a:prstGeom>
          <a:noFill/>
          <a:ln w="50800">
            <a:solidFill>
              <a:srgbClr val="3366FF"/>
            </a:solidFill>
            <a:miter lim="0"/>
            <a:headEnd type="arrow" w="med" len="med"/>
            <a:tailEnd type="arrow" w="med" len="med"/>
          </a:ln>
        </p:spPr>
      </p:cxnSp>
      <p:cxnSp>
        <p:nvCxnSpPr>
          <p:cNvPr id="18451" name="Straight Arrow Connector 62"/>
          <p:cNvCxnSpPr>
            <a:cxnSpLocks noChangeShapeType="1"/>
          </p:cNvCxnSpPr>
          <p:nvPr/>
        </p:nvCxnSpPr>
        <p:spPr bwMode="auto">
          <a:xfrm rot="16200000" flipH="1">
            <a:off x="3225801" y="5638799"/>
            <a:ext cx="1828800" cy="1371600"/>
          </a:xfrm>
          <a:prstGeom prst="straightConnector1">
            <a:avLst/>
          </a:prstGeom>
          <a:noFill/>
          <a:ln w="50800">
            <a:solidFill>
              <a:srgbClr val="3366FF"/>
            </a:solidFill>
            <a:miter lim="0"/>
            <a:headEnd type="arrow" w="med" len="med"/>
            <a:tailEnd type="arrow" w="med" len="med"/>
          </a:ln>
        </p:spPr>
      </p:cxnSp>
      <p:cxnSp>
        <p:nvCxnSpPr>
          <p:cNvPr id="18452" name="Straight Arrow Connector 65"/>
          <p:cNvCxnSpPr>
            <a:cxnSpLocks noChangeShapeType="1"/>
          </p:cNvCxnSpPr>
          <p:nvPr/>
        </p:nvCxnSpPr>
        <p:spPr bwMode="auto">
          <a:xfrm rot="5400000">
            <a:off x="6692900" y="6438901"/>
            <a:ext cx="1219200" cy="1143000"/>
          </a:xfrm>
          <a:prstGeom prst="straightConnector1">
            <a:avLst/>
          </a:prstGeom>
          <a:noFill/>
          <a:ln w="50800">
            <a:solidFill>
              <a:srgbClr val="3366FF"/>
            </a:solidFill>
            <a:miter lim="0"/>
            <a:headEnd type="arrow" w="med" len="med"/>
            <a:tailEnd type="arrow" w="med" len="med"/>
          </a:ln>
        </p:spPr>
      </p:cxnSp>
      <p:cxnSp>
        <p:nvCxnSpPr>
          <p:cNvPr id="18453" name="Straight Arrow Connector 68"/>
          <p:cNvCxnSpPr>
            <a:cxnSpLocks noChangeShapeType="1"/>
          </p:cNvCxnSpPr>
          <p:nvPr/>
        </p:nvCxnSpPr>
        <p:spPr bwMode="auto">
          <a:xfrm rot="5400000">
            <a:off x="8712994" y="4952207"/>
            <a:ext cx="1066800" cy="1589"/>
          </a:xfrm>
          <a:prstGeom prst="straightConnector1">
            <a:avLst/>
          </a:prstGeom>
          <a:noFill/>
          <a:ln w="50800">
            <a:solidFill>
              <a:srgbClr val="3366FF"/>
            </a:solidFill>
            <a:miter lim="0"/>
            <a:headEnd type="arrow" w="med" len="med"/>
            <a:tailEnd type="arrow" w="med" len="med"/>
          </a:ln>
        </p:spPr>
      </p:cxnSp>
      <p:cxnSp>
        <p:nvCxnSpPr>
          <p:cNvPr id="18454" name="Straight Arrow Connector 70"/>
          <p:cNvCxnSpPr>
            <a:cxnSpLocks noChangeShapeType="1"/>
          </p:cNvCxnSpPr>
          <p:nvPr/>
        </p:nvCxnSpPr>
        <p:spPr bwMode="auto">
          <a:xfrm rot="5400000">
            <a:off x="6350000" y="4343400"/>
            <a:ext cx="2438400" cy="2286000"/>
          </a:xfrm>
          <a:prstGeom prst="straightConnector1">
            <a:avLst/>
          </a:prstGeom>
          <a:noFill/>
          <a:ln w="50800">
            <a:solidFill>
              <a:srgbClr val="3366FF"/>
            </a:solidFill>
            <a:miter lim="0"/>
            <a:headEnd type="arrow" w="med" len="med"/>
            <a:tailEnd type="arrow" w="med" len="med"/>
          </a:ln>
        </p:spPr>
      </p:cxnSp>
      <p:cxnSp>
        <p:nvCxnSpPr>
          <p:cNvPr id="18455" name="Straight Arrow Connector 72"/>
          <p:cNvCxnSpPr>
            <a:cxnSpLocks noChangeShapeType="1"/>
          </p:cNvCxnSpPr>
          <p:nvPr/>
        </p:nvCxnSpPr>
        <p:spPr bwMode="auto">
          <a:xfrm rot="10800000" flipV="1">
            <a:off x="4445001" y="4114801"/>
            <a:ext cx="4191000" cy="1066800"/>
          </a:xfrm>
          <a:prstGeom prst="straightConnector1">
            <a:avLst/>
          </a:prstGeom>
          <a:noFill/>
          <a:ln w="50800">
            <a:solidFill>
              <a:srgbClr val="3366FF"/>
            </a:solidFill>
            <a:miter lim="0"/>
            <a:headEnd type="arrow" w="med" len="med"/>
            <a:tailEnd type="arrow" w="med" len="med"/>
          </a:ln>
        </p:spPr>
      </p:cxnSp>
      <p:cxnSp>
        <p:nvCxnSpPr>
          <p:cNvPr id="18456" name="Straight Arrow Connector 74"/>
          <p:cNvCxnSpPr>
            <a:cxnSpLocks noChangeShapeType="1"/>
          </p:cNvCxnSpPr>
          <p:nvPr/>
        </p:nvCxnSpPr>
        <p:spPr bwMode="auto">
          <a:xfrm rot="10800000">
            <a:off x="4597400" y="5486401"/>
            <a:ext cx="3352801" cy="304801"/>
          </a:xfrm>
          <a:prstGeom prst="straightConnector1">
            <a:avLst/>
          </a:prstGeom>
          <a:noFill/>
          <a:ln w="50800">
            <a:solidFill>
              <a:srgbClr val="3366FF"/>
            </a:solidFill>
            <a:miter lim="0"/>
            <a:headEnd type="arrow" w="med" len="med"/>
            <a:tailEnd type="arrow" w="med" len="med"/>
          </a:ln>
        </p:spPr>
      </p:cxnSp>
      <p:cxnSp>
        <p:nvCxnSpPr>
          <p:cNvPr id="18457" name="Straight Arrow Connector 77"/>
          <p:cNvCxnSpPr>
            <a:cxnSpLocks noChangeShapeType="1"/>
            <a:endCxn id="10" idx="2"/>
          </p:cNvCxnSpPr>
          <p:nvPr/>
        </p:nvCxnSpPr>
        <p:spPr bwMode="auto">
          <a:xfrm rot="10800000">
            <a:off x="6130924" y="3810000"/>
            <a:ext cx="2598738" cy="1543050"/>
          </a:xfrm>
          <a:prstGeom prst="straightConnector1">
            <a:avLst/>
          </a:prstGeom>
          <a:noFill/>
          <a:ln w="50800">
            <a:solidFill>
              <a:srgbClr val="3366FF"/>
            </a:solidFill>
            <a:miter lim="0"/>
            <a:headEnd type="arrow" w="med" len="med"/>
            <a:tailEnd type="arrow" w="med" len="med"/>
          </a:ln>
        </p:spPr>
      </p:cxnSp>
      <p:grpSp>
        <p:nvGrpSpPr>
          <p:cNvPr id="18458" name="Group 46"/>
          <p:cNvGrpSpPr>
            <a:grpSpLocks/>
          </p:cNvGrpSpPr>
          <p:nvPr/>
        </p:nvGrpSpPr>
        <p:grpSpPr bwMode="auto">
          <a:xfrm rot="-7015287">
            <a:off x="7190583" y="5352257"/>
            <a:ext cx="1871663" cy="5854700"/>
            <a:chOff x="558799" y="2019300"/>
            <a:chExt cx="2409149" cy="6667501"/>
          </a:xfrm>
        </p:grpSpPr>
        <p:sp>
          <p:nvSpPr>
            <p:cNvPr id="18462"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3"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59" name="Group 46"/>
          <p:cNvGrpSpPr>
            <a:grpSpLocks/>
          </p:cNvGrpSpPr>
          <p:nvPr/>
        </p:nvGrpSpPr>
        <p:grpSpPr bwMode="auto">
          <a:xfrm rot="-9981064">
            <a:off x="8996364" y="3151188"/>
            <a:ext cx="1870074" cy="5854700"/>
            <a:chOff x="558799" y="2019300"/>
            <a:chExt cx="2409149" cy="6667501"/>
          </a:xfrm>
        </p:grpSpPr>
        <p:sp>
          <p:nvSpPr>
            <p:cNvPr id="18460"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1"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sp>
        <p:nvSpPr>
          <p:cNvPr id="41" name="TextBox 40"/>
          <p:cNvSpPr txBox="1"/>
          <p:nvPr/>
        </p:nvSpPr>
        <p:spPr>
          <a:xfrm rot="18601556">
            <a:off x="-4762" y="2199484"/>
            <a:ext cx="4114800" cy="1200329"/>
          </a:xfrm>
          <a:prstGeom prst="rect">
            <a:avLst/>
          </a:prstGeom>
          <a:noFill/>
        </p:spPr>
        <p:txBody>
          <a:bodyPr wrap="square" lIns="91435" tIns="45718" rIns="91435" bIns="45718" rtlCol="0">
            <a:spAutoFit/>
          </a:bodyPr>
          <a:lstStyle/>
          <a:p>
            <a:r>
              <a:rPr lang="en-US" b="1" dirty="0" smtClean="0">
                <a:solidFill>
                  <a:srgbClr val="1E4649"/>
                </a:solidFill>
              </a:rPr>
              <a:t>Multiple Science Domains</a:t>
            </a:r>
            <a:endParaRPr lang="en-US" b="1" dirty="0">
              <a:solidFill>
                <a:srgbClr val="1E4649"/>
              </a:solidFill>
            </a:endParaRPr>
          </a:p>
        </p:txBody>
      </p:sp>
      <p:sp>
        <p:nvSpPr>
          <p:cNvPr id="42" name="TextBox 41"/>
          <p:cNvSpPr txBox="1"/>
          <p:nvPr/>
        </p:nvSpPr>
        <p:spPr>
          <a:xfrm rot="3597123">
            <a:off x="9002476" y="2610919"/>
            <a:ext cx="4114800" cy="646330"/>
          </a:xfrm>
          <a:prstGeom prst="rect">
            <a:avLst/>
          </a:prstGeom>
          <a:noFill/>
        </p:spPr>
        <p:txBody>
          <a:bodyPr wrap="square" lIns="91435" tIns="45718" rIns="91435" bIns="45718" rtlCol="0">
            <a:spAutoFit/>
          </a:bodyPr>
          <a:lstStyle/>
          <a:p>
            <a:r>
              <a:rPr lang="en-US" b="1" dirty="0" smtClean="0">
                <a:solidFill>
                  <a:srgbClr val="1E4649"/>
                </a:solidFill>
              </a:rPr>
              <a:t>Cross-Agency</a:t>
            </a:r>
            <a:endParaRPr lang="en-US" b="1" dirty="0">
              <a:solidFill>
                <a:srgbClr val="1E4649"/>
              </a:solidFill>
            </a:endParaRPr>
          </a:p>
        </p:txBody>
      </p:sp>
      <p:sp>
        <p:nvSpPr>
          <p:cNvPr id="43" name="TextBox 42"/>
          <p:cNvSpPr txBox="1"/>
          <p:nvPr/>
        </p:nvSpPr>
        <p:spPr>
          <a:xfrm rot="2699871">
            <a:off x="891940" y="7754117"/>
            <a:ext cx="3448538" cy="646330"/>
          </a:xfrm>
          <a:prstGeom prst="rect">
            <a:avLst/>
          </a:prstGeom>
          <a:noFill/>
        </p:spPr>
        <p:txBody>
          <a:bodyPr wrap="square" lIns="91435" tIns="45718" rIns="91435" bIns="45718" rtlCol="0">
            <a:spAutoFit/>
          </a:bodyPr>
          <a:lstStyle/>
          <a:p>
            <a:r>
              <a:rPr lang="en-US" b="1" dirty="0" smtClean="0">
                <a:solidFill>
                  <a:srgbClr val="1E4649"/>
                </a:solidFill>
              </a:rPr>
              <a:t>Academia</a:t>
            </a:r>
            <a:endParaRPr lang="en-US" b="1" dirty="0">
              <a:solidFill>
                <a:srgbClr val="1E4649"/>
              </a:solidFill>
            </a:endParaRPr>
          </a:p>
        </p:txBody>
      </p:sp>
      <p:sp>
        <p:nvSpPr>
          <p:cNvPr id="44" name="TextBox 43"/>
          <p:cNvSpPr txBox="1"/>
          <p:nvPr/>
        </p:nvSpPr>
        <p:spPr>
          <a:xfrm rot="18882194">
            <a:off x="9172307" y="7701156"/>
            <a:ext cx="3071066" cy="646330"/>
          </a:xfrm>
          <a:prstGeom prst="rect">
            <a:avLst/>
          </a:prstGeom>
          <a:noFill/>
        </p:spPr>
        <p:txBody>
          <a:bodyPr wrap="square" lIns="91435" tIns="45718" rIns="91435" bIns="45718" rtlCol="0">
            <a:spAutoFit/>
          </a:bodyPr>
          <a:lstStyle/>
          <a:p>
            <a:r>
              <a:rPr lang="en-US" b="1" dirty="0" smtClean="0">
                <a:solidFill>
                  <a:srgbClr val="1E4649"/>
                </a:solidFill>
              </a:rPr>
              <a:t>Corporate</a:t>
            </a:r>
            <a:endParaRPr lang="en-US" b="1" dirty="0">
              <a:solidFill>
                <a:srgbClr val="1E4649"/>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ESIP Summer Meeting</a:t>
            </a:r>
            <a:endParaRPr lang="en-US" dirty="0"/>
          </a:p>
        </p:txBody>
      </p:sp>
      <p:sp>
        <p:nvSpPr>
          <p:cNvPr id="3" name="Content Placeholder 2"/>
          <p:cNvSpPr>
            <a:spLocks noGrp="1"/>
          </p:cNvSpPr>
          <p:nvPr>
            <p:ph sz="half" idx="1"/>
          </p:nvPr>
        </p:nvSpPr>
        <p:spPr>
          <a:xfrm>
            <a:off x="781190" y="1752600"/>
            <a:ext cx="6864209" cy="6700521"/>
          </a:xfrm>
        </p:spPr>
        <p:txBody>
          <a:bodyPr>
            <a:normAutofit/>
          </a:bodyPr>
          <a:lstStyle/>
          <a:p>
            <a:r>
              <a:rPr lang="en-US" sz="3200" b="1" dirty="0" smtClean="0"/>
              <a:t>Save the date! </a:t>
            </a:r>
          </a:p>
          <a:p>
            <a:pPr lvl="1"/>
            <a:r>
              <a:rPr lang="en-US" sz="2800" dirty="0" smtClean="0"/>
              <a:t>July 14-17, 2015</a:t>
            </a:r>
          </a:p>
          <a:p>
            <a:pPr lvl="1"/>
            <a:r>
              <a:rPr lang="en-US" sz="2800" dirty="0" err="1" smtClean="0"/>
              <a:t>Asilomar</a:t>
            </a:r>
            <a:r>
              <a:rPr lang="en-US" sz="2800" dirty="0"/>
              <a:t>, CA </a:t>
            </a:r>
            <a:r>
              <a:rPr lang="en-US" sz="2800" dirty="0" smtClean="0"/>
              <a:t>(71 </a:t>
            </a:r>
            <a:r>
              <a:rPr lang="en-US" sz="2800" dirty="0"/>
              <a:t>miles south of San </a:t>
            </a:r>
            <a:r>
              <a:rPr lang="en-US" sz="2800" dirty="0" smtClean="0"/>
              <a:t>Jose, </a:t>
            </a:r>
            <a:r>
              <a:rPr lang="en-US" sz="2800" dirty="0"/>
              <a:t>120 miles south of San </a:t>
            </a:r>
            <a:r>
              <a:rPr lang="en-US" sz="2800" dirty="0" smtClean="0"/>
              <a:t>Francisco) </a:t>
            </a:r>
          </a:p>
          <a:p>
            <a:pPr lvl="1"/>
            <a:r>
              <a:rPr lang="en-US" sz="2800" dirty="0" smtClean="0"/>
              <a:t>RFID Networking Experiment (Opt-in,</a:t>
            </a:r>
            <a:r>
              <a:rPr lang="en-US" sz="2800" dirty="0"/>
              <a:t> </a:t>
            </a:r>
            <a:r>
              <a:rPr lang="en-US" sz="2800" dirty="0" smtClean="0"/>
              <a:t>of course!)</a:t>
            </a:r>
          </a:p>
          <a:p>
            <a:pPr lvl="1"/>
            <a:r>
              <a:rPr lang="en-US" sz="2800" dirty="0" smtClean="0"/>
              <a:t>Theme TBD – join us on the </a:t>
            </a:r>
            <a:r>
              <a:rPr lang="en-US" sz="2800" dirty="0" err="1" smtClean="0"/>
              <a:t>Visioneers</a:t>
            </a:r>
            <a:r>
              <a:rPr lang="en-US" sz="2800" dirty="0" smtClean="0"/>
              <a:t> call at the end of Jan</a:t>
            </a:r>
            <a:endParaRPr lang="en-US" sz="2800" dirty="0"/>
          </a:p>
        </p:txBody>
      </p:sp>
      <p:pic>
        <p:nvPicPr>
          <p:cNvPr id="6" name="Picture 5"/>
          <p:cNvPicPr>
            <a:picLocks noChangeAspect="1"/>
          </p:cNvPicPr>
          <p:nvPr/>
        </p:nvPicPr>
        <p:blipFill>
          <a:blip r:embed="rId2"/>
          <a:stretch>
            <a:fillRect/>
          </a:stretch>
        </p:blipFill>
        <p:spPr>
          <a:xfrm>
            <a:off x="7431088" y="1523999"/>
            <a:ext cx="4178300" cy="2780469"/>
          </a:xfrm>
          <a:prstGeom prst="rect">
            <a:avLst/>
          </a:prstGeom>
        </p:spPr>
      </p:pic>
      <p:pic>
        <p:nvPicPr>
          <p:cNvPr id="7" name="Picture 6"/>
          <p:cNvPicPr>
            <a:picLocks noChangeAspect="1"/>
          </p:cNvPicPr>
          <p:nvPr/>
        </p:nvPicPr>
        <p:blipFill>
          <a:blip r:embed="rId3"/>
          <a:stretch>
            <a:fillRect/>
          </a:stretch>
        </p:blipFill>
        <p:spPr>
          <a:xfrm>
            <a:off x="8255000" y="4038600"/>
            <a:ext cx="4510877" cy="3124200"/>
          </a:xfrm>
          <a:prstGeom prst="rect">
            <a:avLst/>
          </a:prstGeom>
        </p:spPr>
      </p:pic>
      <p:pic>
        <p:nvPicPr>
          <p:cNvPr id="8" name="Picture 7"/>
          <p:cNvPicPr>
            <a:picLocks noChangeAspect="1"/>
          </p:cNvPicPr>
          <p:nvPr/>
        </p:nvPicPr>
        <p:blipFill>
          <a:blip r:embed="rId4"/>
          <a:stretch>
            <a:fillRect/>
          </a:stretch>
        </p:blipFill>
        <p:spPr>
          <a:xfrm>
            <a:off x="5207000" y="6324600"/>
            <a:ext cx="4826833" cy="3200400"/>
          </a:xfrm>
          <a:prstGeom prst="rect">
            <a:avLst/>
          </a:prstGeom>
        </p:spPr>
      </p:pic>
    </p:spTree>
    <p:extLst>
      <p:ext uri="{BB962C8B-B14F-4D97-AF65-F5344CB8AC3E}">
        <p14:creationId xmlns:p14="http://schemas.microsoft.com/office/powerpoint/2010/main" val="225649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7152481" y="5268913"/>
            <a:ext cx="5852319" cy="1208088"/>
          </a:xfrm>
        </p:spPr>
        <p:txBody>
          <a:bodyPr lIns="126428" tIns="126428" rIns="126428" bIns="126428" anchor="b">
            <a:normAutofit fontScale="90000"/>
          </a:bodyPr>
          <a:lstStyle/>
          <a:p>
            <a:pPr algn="l" defTabSz="1300097" eaLnBrk="1"/>
            <a:r>
              <a:rPr lang="en-US" dirty="0">
                <a:sym typeface="Trebuchet MS" charset="0"/>
              </a:rPr>
              <a:t>ESIP Leadership</a:t>
            </a:r>
            <a:br>
              <a:rPr lang="en-US" dirty="0">
                <a:sym typeface="Trebuchet MS" charset="0"/>
              </a:rPr>
            </a:br>
            <a:r>
              <a:rPr lang="en-US" dirty="0">
                <a:sym typeface="Trebuchet MS" charset="0"/>
              </a:rPr>
              <a:t>2015</a:t>
            </a:r>
            <a:endParaRPr lang="en-US" dirty="0"/>
          </a:p>
        </p:txBody>
      </p:sp>
      <p:sp>
        <p:nvSpPr>
          <p:cNvPr id="14" name="TextBox 13"/>
          <p:cNvSpPr txBox="1"/>
          <p:nvPr/>
        </p:nvSpPr>
        <p:spPr>
          <a:xfrm>
            <a:off x="7569200" y="6610290"/>
            <a:ext cx="3581400" cy="400110"/>
          </a:xfrm>
          <a:prstGeom prst="rect">
            <a:avLst/>
          </a:prstGeom>
          <a:noFill/>
        </p:spPr>
        <p:txBody>
          <a:bodyPr wrap="square" lIns="91435" tIns="45718" rIns="91435" bIns="45718" rtlCol="0">
            <a:spAutoFit/>
          </a:bodyPr>
          <a:lstStyle/>
          <a:p>
            <a:r>
              <a:rPr lang="en-US" sz="2000" b="1" dirty="0">
                <a:solidFill>
                  <a:srgbClr val="FF0000"/>
                </a:solidFill>
              </a:rPr>
              <a:t>Standing Committee Chairs</a:t>
            </a:r>
          </a:p>
        </p:txBody>
      </p:sp>
      <p:sp>
        <p:nvSpPr>
          <p:cNvPr id="20" name="TextBox 19"/>
          <p:cNvSpPr txBox="1"/>
          <p:nvPr/>
        </p:nvSpPr>
        <p:spPr>
          <a:xfrm>
            <a:off x="558800" y="3733800"/>
            <a:ext cx="3962401" cy="400110"/>
          </a:xfrm>
          <a:prstGeom prst="rect">
            <a:avLst/>
          </a:prstGeom>
          <a:noFill/>
        </p:spPr>
        <p:txBody>
          <a:bodyPr wrap="square" lIns="91435" tIns="45718" rIns="91435" bIns="45718" rtlCol="0">
            <a:spAutoFit/>
          </a:bodyPr>
          <a:lstStyle/>
          <a:p>
            <a:r>
              <a:rPr lang="en-US" sz="2000" b="1" dirty="0">
                <a:solidFill>
                  <a:srgbClr val="FF0000"/>
                </a:solidFill>
              </a:rPr>
              <a:t>Administrative Committee Chairs</a:t>
            </a:r>
          </a:p>
        </p:txBody>
      </p:sp>
      <p:sp>
        <p:nvSpPr>
          <p:cNvPr id="21" name="TextBox 20"/>
          <p:cNvSpPr txBox="1"/>
          <p:nvPr/>
        </p:nvSpPr>
        <p:spPr>
          <a:xfrm>
            <a:off x="2692401" y="1047690"/>
            <a:ext cx="3505200" cy="400110"/>
          </a:xfrm>
          <a:prstGeom prst="rect">
            <a:avLst/>
          </a:prstGeom>
          <a:noFill/>
        </p:spPr>
        <p:txBody>
          <a:bodyPr wrap="square" lIns="91435" tIns="45718" rIns="91435" bIns="45718" rtlCol="0">
            <a:spAutoFit/>
          </a:bodyPr>
          <a:lstStyle/>
          <a:p>
            <a:r>
              <a:rPr lang="en-US" sz="2000" b="1" dirty="0">
                <a:solidFill>
                  <a:srgbClr val="FF0000"/>
                </a:solidFill>
              </a:rPr>
              <a:t>President &amp; Vice President</a:t>
            </a:r>
          </a:p>
        </p:txBody>
      </p:sp>
      <p:sp>
        <p:nvSpPr>
          <p:cNvPr id="22" name="TextBox 21"/>
          <p:cNvSpPr txBox="1"/>
          <p:nvPr/>
        </p:nvSpPr>
        <p:spPr>
          <a:xfrm>
            <a:off x="9017000" y="1219200"/>
            <a:ext cx="2362200" cy="400110"/>
          </a:xfrm>
          <a:prstGeom prst="rect">
            <a:avLst/>
          </a:prstGeom>
          <a:noFill/>
        </p:spPr>
        <p:txBody>
          <a:bodyPr wrap="square" lIns="91435" tIns="45718" rIns="91435" bIns="45718" rtlCol="0">
            <a:spAutoFit/>
          </a:bodyPr>
          <a:lstStyle/>
          <a:p>
            <a:r>
              <a:rPr lang="en-US" sz="2000" b="1" dirty="0">
                <a:solidFill>
                  <a:srgbClr val="FF0000"/>
                </a:solidFill>
              </a:rPr>
              <a:t>ESIP Type Reps</a:t>
            </a:r>
          </a:p>
        </p:txBody>
      </p:sp>
      <p:pic>
        <p:nvPicPr>
          <p:cNvPr id="15" name="Picture 14" descr="ELaw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801" y="1721178"/>
            <a:ext cx="1676399" cy="2241223"/>
          </a:xfrm>
          <a:prstGeom prst="rect">
            <a:avLst/>
          </a:prstGeom>
        </p:spPr>
      </p:pic>
      <p:sp>
        <p:nvSpPr>
          <p:cNvPr id="23" name="TextBox 22"/>
          <p:cNvSpPr txBox="1"/>
          <p:nvPr/>
        </p:nvSpPr>
        <p:spPr>
          <a:xfrm>
            <a:off x="2463800" y="1371600"/>
            <a:ext cx="2286000" cy="400110"/>
          </a:xfrm>
          <a:prstGeom prst="rect">
            <a:avLst/>
          </a:prstGeom>
          <a:noFill/>
        </p:spPr>
        <p:txBody>
          <a:bodyPr wrap="square" lIns="91435" tIns="45718" rIns="91435" bIns="45718" rtlCol="0">
            <a:spAutoFit/>
          </a:bodyPr>
          <a:lstStyle/>
          <a:p>
            <a:r>
              <a:rPr lang="en-US" sz="2000" b="1" dirty="0">
                <a:solidFill>
                  <a:schemeClr val="tx1"/>
                </a:solidFill>
              </a:rPr>
              <a:t>Peter Fox</a:t>
            </a:r>
          </a:p>
        </p:txBody>
      </p:sp>
      <p:sp>
        <p:nvSpPr>
          <p:cNvPr id="24" name="TextBox 23"/>
          <p:cNvSpPr txBox="1"/>
          <p:nvPr/>
        </p:nvSpPr>
        <p:spPr>
          <a:xfrm>
            <a:off x="4749800" y="4114801"/>
            <a:ext cx="2286000" cy="400110"/>
          </a:xfrm>
          <a:prstGeom prst="rect">
            <a:avLst/>
          </a:prstGeom>
          <a:noFill/>
        </p:spPr>
        <p:txBody>
          <a:bodyPr wrap="square" lIns="91435" tIns="45718" rIns="91435" bIns="45718" rtlCol="0">
            <a:spAutoFit/>
          </a:bodyPr>
          <a:lstStyle/>
          <a:p>
            <a:r>
              <a:rPr lang="en-US" sz="2000" b="1" dirty="0">
                <a:solidFill>
                  <a:schemeClr val="tx1"/>
                </a:solidFill>
              </a:rPr>
              <a:t>Tyler Stevens</a:t>
            </a:r>
          </a:p>
        </p:txBody>
      </p:sp>
      <p:sp>
        <p:nvSpPr>
          <p:cNvPr id="26" name="TextBox 25"/>
          <p:cNvSpPr txBox="1"/>
          <p:nvPr/>
        </p:nvSpPr>
        <p:spPr>
          <a:xfrm>
            <a:off x="2692401" y="4114801"/>
            <a:ext cx="2286000" cy="400110"/>
          </a:xfrm>
          <a:prstGeom prst="rect">
            <a:avLst/>
          </a:prstGeom>
          <a:noFill/>
        </p:spPr>
        <p:txBody>
          <a:bodyPr wrap="square" lIns="91435" tIns="45718" rIns="91435" bIns="45718" rtlCol="0">
            <a:spAutoFit/>
          </a:bodyPr>
          <a:lstStyle/>
          <a:p>
            <a:r>
              <a:rPr lang="en-US" sz="2000" b="1" dirty="0">
                <a:solidFill>
                  <a:schemeClr val="tx1"/>
                </a:solidFill>
              </a:rPr>
              <a:t>Ken Keiser</a:t>
            </a:r>
          </a:p>
        </p:txBody>
      </p:sp>
      <p:sp>
        <p:nvSpPr>
          <p:cNvPr id="27" name="TextBox 26"/>
          <p:cNvSpPr txBox="1"/>
          <p:nvPr/>
        </p:nvSpPr>
        <p:spPr>
          <a:xfrm>
            <a:off x="7112000" y="1730518"/>
            <a:ext cx="1905000" cy="707882"/>
          </a:xfrm>
          <a:prstGeom prst="rect">
            <a:avLst/>
          </a:prstGeom>
          <a:noFill/>
        </p:spPr>
        <p:txBody>
          <a:bodyPr wrap="square" lIns="91435" tIns="45718" rIns="91435" bIns="45718" rtlCol="0">
            <a:spAutoFit/>
          </a:bodyPr>
          <a:lstStyle/>
          <a:p>
            <a:r>
              <a:rPr lang="en-US" sz="2000" b="1" dirty="0" smtClean="0">
                <a:solidFill>
                  <a:schemeClr val="tx1"/>
                </a:solidFill>
              </a:rPr>
              <a:t>Type I</a:t>
            </a:r>
          </a:p>
          <a:p>
            <a:r>
              <a:rPr lang="en-US" sz="2000" b="1" dirty="0" err="1" smtClean="0">
                <a:solidFill>
                  <a:schemeClr val="tx1"/>
                </a:solidFill>
              </a:rPr>
              <a:t>Dani</a:t>
            </a:r>
            <a:r>
              <a:rPr lang="en-US" sz="2000" b="1" dirty="0" smtClean="0">
                <a:solidFill>
                  <a:schemeClr val="tx1"/>
                </a:solidFill>
              </a:rPr>
              <a:t> </a:t>
            </a:r>
            <a:r>
              <a:rPr lang="en-US" sz="2000" b="1" dirty="0" err="1" smtClean="0">
                <a:solidFill>
                  <a:schemeClr val="tx1"/>
                </a:solidFill>
              </a:rPr>
              <a:t>Kinkade</a:t>
            </a:r>
            <a:endParaRPr lang="en-US" sz="2000" b="1" dirty="0">
              <a:solidFill>
                <a:schemeClr val="tx1"/>
              </a:solidFill>
            </a:endParaRPr>
          </a:p>
        </p:txBody>
      </p:sp>
      <p:sp>
        <p:nvSpPr>
          <p:cNvPr id="28" name="TextBox 27"/>
          <p:cNvSpPr txBox="1"/>
          <p:nvPr/>
        </p:nvSpPr>
        <p:spPr>
          <a:xfrm>
            <a:off x="4902200" y="1352491"/>
            <a:ext cx="1600201" cy="400110"/>
          </a:xfrm>
          <a:prstGeom prst="rect">
            <a:avLst/>
          </a:prstGeom>
          <a:noFill/>
        </p:spPr>
        <p:txBody>
          <a:bodyPr wrap="square" lIns="91435" tIns="45718" rIns="91435" bIns="45718" rtlCol="0">
            <a:spAutoFit/>
          </a:bodyPr>
          <a:lstStyle/>
          <a:p>
            <a:r>
              <a:rPr lang="en-US" sz="2000" b="1" dirty="0">
                <a:solidFill>
                  <a:schemeClr val="tx1"/>
                </a:solidFill>
              </a:rPr>
              <a:t>Emily Law</a:t>
            </a:r>
          </a:p>
        </p:txBody>
      </p:sp>
      <p:sp>
        <p:nvSpPr>
          <p:cNvPr id="29" name="TextBox 28"/>
          <p:cNvSpPr txBox="1"/>
          <p:nvPr/>
        </p:nvSpPr>
        <p:spPr>
          <a:xfrm>
            <a:off x="8712201" y="9144000"/>
            <a:ext cx="2895600" cy="400110"/>
          </a:xfrm>
          <a:prstGeom prst="rect">
            <a:avLst/>
          </a:prstGeom>
          <a:noFill/>
        </p:spPr>
        <p:txBody>
          <a:bodyPr wrap="square" lIns="91435" tIns="45718" rIns="91435" bIns="45718" rtlCol="0">
            <a:spAutoFit/>
          </a:bodyPr>
          <a:lstStyle/>
          <a:p>
            <a:r>
              <a:rPr lang="en-US" sz="2000" b="1" dirty="0">
                <a:solidFill>
                  <a:schemeClr val="tx1"/>
                </a:solidFill>
              </a:rPr>
              <a:t>Christine White</a:t>
            </a:r>
          </a:p>
        </p:txBody>
      </p:sp>
      <p:sp>
        <p:nvSpPr>
          <p:cNvPr id="30" name="TextBox 29"/>
          <p:cNvSpPr txBox="1"/>
          <p:nvPr/>
        </p:nvSpPr>
        <p:spPr>
          <a:xfrm>
            <a:off x="6654800" y="9144000"/>
            <a:ext cx="2286000" cy="400110"/>
          </a:xfrm>
          <a:prstGeom prst="rect">
            <a:avLst/>
          </a:prstGeom>
          <a:noFill/>
        </p:spPr>
        <p:txBody>
          <a:bodyPr wrap="square" lIns="91435" tIns="45718" rIns="91435" bIns="45718" rtlCol="0">
            <a:spAutoFit/>
          </a:bodyPr>
          <a:lstStyle/>
          <a:p>
            <a:r>
              <a:rPr lang="en-US" sz="2000" b="1" dirty="0">
                <a:solidFill>
                  <a:schemeClr val="tx1"/>
                </a:solidFill>
              </a:rPr>
              <a:t>Ethan Davis</a:t>
            </a:r>
          </a:p>
        </p:txBody>
      </p:sp>
      <p:sp>
        <p:nvSpPr>
          <p:cNvPr id="31" name="TextBox 30"/>
          <p:cNvSpPr txBox="1"/>
          <p:nvPr/>
        </p:nvSpPr>
        <p:spPr>
          <a:xfrm>
            <a:off x="4368799" y="9334381"/>
            <a:ext cx="2286000" cy="400110"/>
          </a:xfrm>
          <a:prstGeom prst="rect">
            <a:avLst/>
          </a:prstGeom>
          <a:noFill/>
        </p:spPr>
        <p:txBody>
          <a:bodyPr wrap="square" lIns="91435" tIns="45718" rIns="91435" bIns="45718" rtlCol="0">
            <a:spAutoFit/>
          </a:bodyPr>
          <a:lstStyle/>
          <a:p>
            <a:r>
              <a:rPr lang="en-US" sz="2000" b="1" dirty="0">
                <a:solidFill>
                  <a:schemeClr val="tx1"/>
                </a:solidFill>
              </a:rPr>
              <a:t>LuAnn </a:t>
            </a:r>
            <a:r>
              <a:rPr lang="en-US" sz="2000" b="1" dirty="0" err="1">
                <a:solidFill>
                  <a:schemeClr val="tx1"/>
                </a:solidFill>
              </a:rPr>
              <a:t>Dahlman</a:t>
            </a:r>
            <a:endParaRPr lang="en-US" sz="2000" b="1" dirty="0">
              <a:solidFill>
                <a:schemeClr val="tx1"/>
              </a:solidFill>
            </a:endParaRPr>
          </a:p>
        </p:txBody>
      </p:sp>
      <p:sp>
        <p:nvSpPr>
          <p:cNvPr id="32" name="TextBox 31"/>
          <p:cNvSpPr txBox="1"/>
          <p:nvPr/>
        </p:nvSpPr>
        <p:spPr>
          <a:xfrm>
            <a:off x="2387600" y="9353491"/>
            <a:ext cx="2286000" cy="400110"/>
          </a:xfrm>
          <a:prstGeom prst="rect">
            <a:avLst/>
          </a:prstGeom>
          <a:noFill/>
        </p:spPr>
        <p:txBody>
          <a:bodyPr wrap="square" lIns="91435" tIns="45718" rIns="91435" bIns="45718" rtlCol="0">
            <a:spAutoFit/>
          </a:bodyPr>
          <a:lstStyle/>
          <a:p>
            <a:r>
              <a:rPr lang="en-US" sz="2000" b="1" dirty="0">
                <a:solidFill>
                  <a:schemeClr val="tx1"/>
                </a:solidFill>
              </a:rPr>
              <a:t>Justin Goldstein</a:t>
            </a:r>
          </a:p>
        </p:txBody>
      </p:sp>
      <p:sp>
        <p:nvSpPr>
          <p:cNvPr id="33" name="TextBox 32"/>
          <p:cNvSpPr txBox="1"/>
          <p:nvPr/>
        </p:nvSpPr>
        <p:spPr>
          <a:xfrm>
            <a:off x="482600" y="4114801"/>
            <a:ext cx="2286000" cy="400110"/>
          </a:xfrm>
          <a:prstGeom prst="rect">
            <a:avLst/>
          </a:prstGeom>
          <a:noFill/>
        </p:spPr>
        <p:txBody>
          <a:bodyPr wrap="square" lIns="91435" tIns="45718" rIns="91435" bIns="45718" rtlCol="0">
            <a:spAutoFit/>
          </a:bodyPr>
          <a:lstStyle/>
          <a:p>
            <a:r>
              <a:rPr lang="en-US" sz="2000" b="1" dirty="0">
                <a:solidFill>
                  <a:schemeClr val="tx1"/>
                </a:solidFill>
              </a:rPr>
              <a:t>Bill </a:t>
            </a:r>
            <a:r>
              <a:rPr lang="en-US" sz="2000" b="1" dirty="0" err="1">
                <a:solidFill>
                  <a:schemeClr val="tx1"/>
                </a:solidFill>
              </a:rPr>
              <a:t>Teng</a:t>
            </a:r>
            <a:endParaRPr lang="en-US" sz="2000" b="1" dirty="0">
              <a:solidFill>
                <a:schemeClr val="tx1"/>
              </a:solidFill>
            </a:endParaRPr>
          </a:p>
        </p:txBody>
      </p:sp>
      <p:sp>
        <p:nvSpPr>
          <p:cNvPr id="34" name="TextBox 33"/>
          <p:cNvSpPr txBox="1"/>
          <p:nvPr/>
        </p:nvSpPr>
        <p:spPr>
          <a:xfrm>
            <a:off x="8864600" y="1730518"/>
            <a:ext cx="2286000" cy="707882"/>
          </a:xfrm>
          <a:prstGeom prst="rect">
            <a:avLst/>
          </a:prstGeom>
          <a:noFill/>
        </p:spPr>
        <p:txBody>
          <a:bodyPr wrap="square" lIns="91435" tIns="45718" rIns="91435" bIns="45718" rtlCol="0">
            <a:spAutoFit/>
          </a:bodyPr>
          <a:lstStyle/>
          <a:p>
            <a:r>
              <a:rPr lang="en-US" sz="2000" b="1" dirty="0" smtClean="0">
                <a:solidFill>
                  <a:schemeClr val="tx1"/>
                </a:solidFill>
              </a:rPr>
              <a:t>Type II</a:t>
            </a:r>
          </a:p>
          <a:p>
            <a:r>
              <a:rPr lang="en-US" sz="2000" b="1" dirty="0" smtClean="0">
                <a:solidFill>
                  <a:schemeClr val="tx1"/>
                </a:solidFill>
              </a:rPr>
              <a:t>Steve Richard</a:t>
            </a:r>
            <a:endParaRPr lang="en-US" sz="2000" b="1" dirty="0">
              <a:solidFill>
                <a:schemeClr val="tx1"/>
              </a:solidFill>
            </a:endParaRPr>
          </a:p>
        </p:txBody>
      </p:sp>
      <p:sp>
        <p:nvSpPr>
          <p:cNvPr id="35" name="TextBox 34"/>
          <p:cNvSpPr txBox="1"/>
          <p:nvPr/>
        </p:nvSpPr>
        <p:spPr>
          <a:xfrm>
            <a:off x="10668000" y="1730518"/>
            <a:ext cx="2692400" cy="707882"/>
          </a:xfrm>
          <a:prstGeom prst="rect">
            <a:avLst/>
          </a:prstGeom>
          <a:noFill/>
        </p:spPr>
        <p:txBody>
          <a:bodyPr wrap="square" lIns="91435" tIns="45718" rIns="91435" bIns="45718" rtlCol="0">
            <a:spAutoFit/>
          </a:bodyPr>
          <a:lstStyle/>
          <a:p>
            <a:r>
              <a:rPr lang="en-US" sz="2000" b="1" dirty="0" smtClean="0">
                <a:solidFill>
                  <a:schemeClr val="tx1"/>
                </a:solidFill>
              </a:rPr>
              <a:t>Type III</a:t>
            </a:r>
          </a:p>
          <a:p>
            <a:r>
              <a:rPr lang="en-US" sz="2000" b="1" dirty="0" smtClean="0">
                <a:solidFill>
                  <a:schemeClr val="tx1"/>
                </a:solidFill>
              </a:rPr>
              <a:t>Ted </a:t>
            </a:r>
            <a:r>
              <a:rPr lang="en-US" sz="2000" b="1" dirty="0" err="1" smtClean="0">
                <a:solidFill>
                  <a:schemeClr val="tx1"/>
                </a:solidFill>
              </a:rPr>
              <a:t>Habermann</a:t>
            </a:r>
            <a:endParaRPr lang="en-US" sz="2000" b="1" dirty="0">
              <a:solidFill>
                <a:schemeClr val="tx1"/>
              </a:solidFill>
            </a:endParaRPr>
          </a:p>
        </p:txBody>
      </p:sp>
      <p:pic>
        <p:nvPicPr>
          <p:cNvPr id="12" name="Picture 11" descr="Peter20130518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400" y="1733490"/>
            <a:ext cx="2819401" cy="1879600"/>
          </a:xfrm>
          <a:prstGeom prst="rect">
            <a:avLst/>
          </a:prstGeom>
        </p:spPr>
      </p:pic>
      <p:pic>
        <p:nvPicPr>
          <p:cNvPr id="19" name="Picture 18" descr="christine-e-whi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3200" y="7239001"/>
            <a:ext cx="1828800" cy="1828800"/>
          </a:xfrm>
          <a:prstGeom prst="rect">
            <a:avLst/>
          </a:prstGeom>
        </p:spPr>
      </p:pic>
      <p:pic>
        <p:nvPicPr>
          <p:cNvPr id="16384" name="Picture 16383" descr="tyler201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2435" y="4495800"/>
            <a:ext cx="1910966" cy="2197100"/>
          </a:xfrm>
          <a:prstGeom prst="rect">
            <a:avLst/>
          </a:prstGeom>
        </p:spPr>
      </p:pic>
      <p:pic>
        <p:nvPicPr>
          <p:cNvPr id="16391" name="Picture 16390" descr="bill2014.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00" y="4495801"/>
            <a:ext cx="2113808" cy="2260599"/>
          </a:xfrm>
          <a:prstGeom prst="rect">
            <a:avLst/>
          </a:prstGeom>
        </p:spPr>
      </p:pic>
      <p:pic>
        <p:nvPicPr>
          <p:cNvPr id="36" name="Picture 35"/>
          <p:cNvPicPr>
            <a:picLocks noChangeAspect="1"/>
          </p:cNvPicPr>
          <p:nvPr/>
        </p:nvPicPr>
        <p:blipFill>
          <a:blip r:embed="rId8"/>
          <a:stretch>
            <a:fillRect/>
          </a:stretch>
        </p:blipFill>
        <p:spPr>
          <a:xfrm>
            <a:off x="2768601" y="4572001"/>
            <a:ext cx="2159000" cy="1909885"/>
          </a:xfrm>
          <a:prstGeom prst="rect">
            <a:avLst/>
          </a:prstGeom>
        </p:spPr>
      </p:pic>
      <p:pic>
        <p:nvPicPr>
          <p:cNvPr id="3" name="Picture 2" descr="justin-goldstei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5601" y="7239000"/>
            <a:ext cx="2794000" cy="1866900"/>
          </a:xfrm>
          <a:prstGeom prst="rect">
            <a:avLst/>
          </a:prstGeom>
        </p:spPr>
      </p:pic>
      <p:pic>
        <p:nvPicPr>
          <p:cNvPr id="4" name="Picture 3" descr="luann-dahlma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7401" y="7239001"/>
            <a:ext cx="1828800" cy="1828800"/>
          </a:xfrm>
          <a:prstGeom prst="rect">
            <a:avLst/>
          </a:prstGeom>
        </p:spPr>
      </p:pic>
      <p:pic>
        <p:nvPicPr>
          <p:cNvPr id="7" name="Picture 6" descr="davis_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8600" y="7239001"/>
            <a:ext cx="2362200" cy="1880586"/>
          </a:xfrm>
          <a:prstGeom prst="rect">
            <a:avLst/>
          </a:prstGeom>
        </p:spPr>
      </p:pic>
      <p:pic>
        <p:nvPicPr>
          <p:cNvPr id="5" name="Picture 4" descr="IMG_0857.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7035800" y="2438400"/>
            <a:ext cx="1905000" cy="1905000"/>
          </a:xfrm>
          <a:prstGeom prst="rect">
            <a:avLst/>
          </a:prstGeom>
        </p:spPr>
      </p:pic>
      <p:pic>
        <p:nvPicPr>
          <p:cNvPr id="6" name="Picture 5" descr="IMG_0858.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0998200" y="2438400"/>
            <a:ext cx="1901952" cy="1901952"/>
          </a:xfrm>
          <a:prstGeom prst="rect">
            <a:avLst/>
          </a:prstGeom>
        </p:spPr>
      </p:pic>
      <p:pic>
        <p:nvPicPr>
          <p:cNvPr id="8" name="Picture 7" descr="IMG_0859.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9017000" y="2438400"/>
            <a:ext cx="1905000" cy="1905000"/>
          </a:xfrm>
          <a:prstGeom prst="rect">
            <a:avLst/>
          </a:prstGeom>
        </p:spPr>
      </p:pic>
    </p:spTree>
    <p:extLst>
      <p:ext uri="{BB962C8B-B14F-4D97-AF65-F5344CB8AC3E}">
        <p14:creationId xmlns:p14="http://schemas.microsoft.com/office/powerpoint/2010/main" val="307328163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ym typeface="Trebuchet MS" charset="0"/>
              </a:rPr>
              <a:t>ESIP Federation </a:t>
            </a:r>
            <a:r>
              <a:rPr lang="en-US" sz="4800" dirty="0" smtClean="0">
                <a:sym typeface="Trebuchet MS" charset="0"/>
              </a:rPr>
              <a:t>Executive Committee Work </a:t>
            </a:r>
            <a:r>
              <a:rPr lang="en-US" sz="4800" dirty="0">
                <a:sym typeface="Trebuchet MS" charset="0"/>
              </a:rPr>
              <a:t>2015 </a:t>
            </a:r>
            <a:endParaRPr lang="en-US" sz="4800" dirty="0"/>
          </a:p>
        </p:txBody>
      </p:sp>
      <p:sp>
        <p:nvSpPr>
          <p:cNvPr id="21510" name="Rectangle 5"/>
          <p:cNvSpPr>
            <a:spLocks noGrp="1" noChangeArrowheads="1"/>
          </p:cNvSpPr>
          <p:nvPr>
            <p:ph idx="1"/>
          </p:nvPr>
        </p:nvSpPr>
        <p:spPr/>
        <p:txBody>
          <a:bodyPr lIns="126435" tIns="126435" rIns="126435" bIns="126435" anchor="t">
            <a:normAutofit/>
          </a:bodyPr>
          <a:lstStyle/>
          <a:p>
            <a:pPr marL="0" indent="0" defTabSz="1300163" eaLnBrk="1">
              <a:spcBef>
                <a:spcPct val="0"/>
              </a:spcBef>
              <a:buSzTx/>
              <a:buFontTx/>
              <a:buNone/>
            </a:pPr>
            <a:r>
              <a:rPr lang="en-US" sz="4400" dirty="0">
                <a:sym typeface="Trebuchet MS" charset="0"/>
              </a:rPr>
              <a:t>A new arrangement between </a:t>
            </a:r>
            <a:r>
              <a:rPr lang="en-US" sz="4400" dirty="0" smtClean="0">
                <a:sym typeface="Trebuchet MS" charset="0"/>
              </a:rPr>
              <a:t>the Foundation </a:t>
            </a:r>
            <a:r>
              <a:rPr lang="en-US" sz="4400" dirty="0">
                <a:sym typeface="Trebuchet MS" charset="0"/>
              </a:rPr>
              <a:t>and </a:t>
            </a:r>
            <a:r>
              <a:rPr lang="en-US" sz="4400" dirty="0" smtClean="0">
                <a:sym typeface="Trebuchet MS" charset="0"/>
              </a:rPr>
              <a:t>Federation </a:t>
            </a:r>
            <a:br>
              <a:rPr lang="en-US" sz="4400" dirty="0" smtClean="0">
                <a:sym typeface="Trebuchet MS" charset="0"/>
              </a:rPr>
            </a:br>
            <a:r>
              <a:rPr lang="en-US" sz="4400" dirty="0" smtClean="0">
                <a:sym typeface="Trebuchet MS" charset="0"/>
              </a:rPr>
              <a:t>(</a:t>
            </a:r>
            <a:r>
              <a:rPr lang="en-US" sz="4400" dirty="0">
                <a:sym typeface="Trebuchet MS" charset="0"/>
              </a:rPr>
              <a:t>financial and services</a:t>
            </a:r>
            <a:r>
              <a:rPr lang="en-US" sz="4400" dirty="0" smtClean="0">
                <a:sym typeface="Trebuchet MS" charset="0"/>
              </a:rPr>
              <a:t>)</a:t>
            </a:r>
            <a:br>
              <a:rPr lang="en-US" sz="4400" dirty="0" smtClean="0">
                <a:sym typeface="Trebuchet MS" charset="0"/>
              </a:rPr>
            </a:br>
            <a:endParaRPr lang="en-US" sz="4400" dirty="0">
              <a:sym typeface="Trebuchet MS" charset="0"/>
            </a:endParaRPr>
          </a:p>
          <a:p>
            <a:pPr marL="0" indent="0" defTabSz="1300163" eaLnBrk="1">
              <a:spcBef>
                <a:spcPct val="0"/>
              </a:spcBef>
              <a:buSzTx/>
              <a:buFontTx/>
              <a:buNone/>
            </a:pPr>
            <a:r>
              <a:rPr lang="en-US" sz="4400" dirty="0">
                <a:sym typeface="Trebuchet MS" charset="0"/>
              </a:rPr>
              <a:t>An ESIP budget (and process)</a:t>
            </a:r>
          </a:p>
          <a:p>
            <a:pPr marL="0" indent="0" defTabSz="1300163" eaLnBrk="1">
              <a:spcBef>
                <a:spcPct val="0"/>
              </a:spcBef>
              <a:buSzTx/>
              <a:buFontTx/>
              <a:buNone/>
            </a:pPr>
            <a:endParaRPr lang="en-US" sz="4400" dirty="0">
              <a:sym typeface="Trebuchet MS" charset="0"/>
            </a:endParaRPr>
          </a:p>
          <a:p>
            <a:pPr marL="0" indent="0" defTabSz="1300163" eaLnBrk="1">
              <a:spcBef>
                <a:spcPct val="0"/>
              </a:spcBef>
              <a:buSzTx/>
              <a:buFontTx/>
              <a:buNone/>
            </a:pPr>
            <a:endParaRPr lang="en-US" sz="4400" dirty="0">
              <a:sym typeface="Trebuchet MS" charset="0"/>
            </a:endParaRPr>
          </a:p>
        </p:txBody>
      </p:sp>
    </p:spTree>
    <p:extLst>
      <p:ext uri="{BB962C8B-B14F-4D97-AF65-F5344CB8AC3E}">
        <p14:creationId xmlns:p14="http://schemas.microsoft.com/office/powerpoint/2010/main" val="123412535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5"/>
          <p:cNvSpPr>
            <a:spLocks noGrp="1" noChangeArrowheads="1"/>
          </p:cNvSpPr>
          <p:nvPr>
            <p:ph type="title"/>
          </p:nvPr>
        </p:nvSpPr>
        <p:spPr/>
        <p:txBody>
          <a:bodyPr lIns="126428" tIns="126428" rIns="126428" bIns="126428" anchor="b"/>
          <a:lstStyle/>
          <a:p>
            <a:pPr algn="l" defTabSz="1300097" eaLnBrk="1"/>
            <a:r>
              <a:rPr lang="en-US" dirty="0">
                <a:sym typeface="Trebuchet MS" charset="0"/>
              </a:rPr>
              <a:t>ESIP Online</a:t>
            </a:r>
            <a:endParaRPr lang="en-US" dirty="0"/>
          </a:p>
        </p:txBody>
      </p:sp>
      <p:sp>
        <p:nvSpPr>
          <p:cNvPr id="2" name="Content Placeholder 1"/>
          <p:cNvSpPr>
            <a:spLocks noGrp="1"/>
          </p:cNvSpPr>
          <p:nvPr>
            <p:ph idx="1"/>
          </p:nvPr>
        </p:nvSpPr>
        <p:spPr/>
        <p:txBody>
          <a:bodyPr>
            <a:normAutofit fontScale="92500" lnSpcReduction="10000"/>
          </a:bodyPr>
          <a:lstStyle/>
          <a:p>
            <a:pPr marL="380980" indent="-380980">
              <a:buClr>
                <a:srgbClr val="000090"/>
              </a:buClr>
              <a:buSzPct val="100000"/>
              <a:buFontTx/>
              <a:buChar char="•"/>
            </a:pPr>
            <a:r>
              <a:rPr lang="en-US" dirty="0"/>
              <a:t>Home page</a:t>
            </a:r>
          </a:p>
          <a:p>
            <a:pPr marL="723863" lvl="1" indent="-380980">
              <a:buClr>
                <a:srgbClr val="000090"/>
              </a:buClr>
              <a:buSzPct val="100000"/>
              <a:buFontTx/>
              <a:buChar char="•"/>
            </a:pPr>
            <a:r>
              <a:rPr lang="en-US" dirty="0">
                <a:hlinkClick r:id="rId3"/>
              </a:rPr>
              <a:t>http://esipfed.org</a:t>
            </a:r>
            <a:r>
              <a:rPr lang="en-US" dirty="0"/>
              <a:t>   </a:t>
            </a:r>
          </a:p>
          <a:p>
            <a:pPr marL="380980" indent="-380980">
              <a:buClr>
                <a:srgbClr val="000090"/>
              </a:buClr>
              <a:buSzPct val="100000"/>
              <a:buFontTx/>
              <a:buChar char="•"/>
            </a:pPr>
            <a:r>
              <a:rPr lang="en-US" dirty="0"/>
              <a:t>Wiki</a:t>
            </a:r>
          </a:p>
          <a:p>
            <a:pPr marL="723863" lvl="1" indent="-380980">
              <a:buClr>
                <a:srgbClr val="000090"/>
              </a:buClr>
              <a:buSzPct val="100000"/>
              <a:buFontTx/>
              <a:buChar char="•"/>
            </a:pPr>
            <a:r>
              <a:rPr lang="en-US" dirty="0">
                <a:hlinkClick r:id="rId4"/>
              </a:rPr>
              <a:t>http://wiki.esipfed.org</a:t>
            </a:r>
            <a:r>
              <a:rPr lang="en-US" dirty="0"/>
              <a:t> </a:t>
            </a:r>
          </a:p>
          <a:p>
            <a:pPr marL="380980" indent="-380980">
              <a:buClr>
                <a:srgbClr val="000090"/>
              </a:buClr>
              <a:buSzPct val="100000"/>
              <a:buFontTx/>
              <a:buChar char="•"/>
            </a:pPr>
            <a:r>
              <a:rPr lang="en-US" dirty="0"/>
              <a:t>Commons</a:t>
            </a:r>
          </a:p>
          <a:p>
            <a:pPr marL="723863" lvl="1" indent="-380980">
              <a:buClr>
                <a:srgbClr val="000090"/>
              </a:buClr>
              <a:buSzPct val="100000"/>
              <a:buFontTx/>
              <a:buChar char="•"/>
            </a:pPr>
            <a:r>
              <a:rPr lang="en-US" dirty="0">
                <a:hlinkClick r:id="rId5"/>
              </a:rPr>
              <a:t>http://commons.esipfed.org</a:t>
            </a:r>
            <a:r>
              <a:rPr lang="en-US" dirty="0"/>
              <a:t> </a:t>
            </a:r>
          </a:p>
          <a:p>
            <a:pPr marL="380980" indent="-380980">
              <a:buClr>
                <a:srgbClr val="000090"/>
              </a:buClr>
              <a:buSzPct val="100000"/>
              <a:buFontTx/>
              <a:buChar char="•"/>
            </a:pPr>
            <a:r>
              <a:rPr lang="en-US" dirty="0"/>
              <a:t>Facebook</a:t>
            </a:r>
          </a:p>
          <a:p>
            <a:pPr marL="723863" lvl="1" indent="-380980">
              <a:buClr>
                <a:srgbClr val="000090"/>
              </a:buClr>
              <a:buSzPct val="100000"/>
              <a:buFontTx/>
              <a:buChar char="•"/>
            </a:pPr>
            <a:r>
              <a:rPr lang="en-US" dirty="0">
                <a:hlinkClick r:id="rId6"/>
              </a:rPr>
              <a:t>http://tinyurl.com/esip-facebook</a:t>
            </a:r>
            <a:r>
              <a:rPr lang="en-US" dirty="0"/>
              <a:t> </a:t>
            </a:r>
          </a:p>
          <a:p>
            <a:pPr marL="380980" indent="-380980">
              <a:buClr>
                <a:srgbClr val="000090"/>
              </a:buClr>
              <a:buSzPct val="100000"/>
              <a:buFontTx/>
              <a:buChar char="•"/>
            </a:pPr>
            <a:r>
              <a:rPr lang="en-US" dirty="0"/>
              <a:t>Twitter</a:t>
            </a:r>
          </a:p>
          <a:p>
            <a:pPr marL="723863" lvl="1" indent="-380980">
              <a:buClr>
                <a:srgbClr val="000090"/>
              </a:buClr>
              <a:buSzPct val="100000"/>
              <a:buFontTx/>
              <a:buChar char="•"/>
            </a:pPr>
            <a:r>
              <a:rPr lang="en-US" dirty="0">
                <a:hlinkClick r:id="rId6"/>
              </a:rPr>
              <a:t>#esipfed</a:t>
            </a:r>
            <a:r>
              <a:rPr lang="en-US" dirty="0"/>
              <a:t>, @</a:t>
            </a:r>
            <a:r>
              <a:rPr lang="en-US" dirty="0" err="1"/>
              <a:t>ESIPFed</a:t>
            </a:r>
            <a:r>
              <a:rPr lang="en-US" dirty="0"/>
              <a:t>, @</a:t>
            </a:r>
            <a:r>
              <a:rPr lang="en-US" dirty="0" err="1"/>
              <a:t>ESIPPres</a:t>
            </a:r>
            <a:r>
              <a:rPr lang="en-US" dirty="0"/>
              <a:t> </a:t>
            </a:r>
          </a:p>
        </p:txBody>
      </p:sp>
    </p:spTree>
    <p:extLst>
      <p:ext uri="{BB962C8B-B14F-4D97-AF65-F5344CB8AC3E}">
        <p14:creationId xmlns:p14="http://schemas.microsoft.com/office/powerpoint/2010/main" val="34273453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5"/>
          <p:cNvSpPr>
            <a:spLocks noGrp="1" noChangeArrowheads="1"/>
          </p:cNvSpPr>
          <p:nvPr>
            <p:ph type="title"/>
          </p:nvPr>
        </p:nvSpPr>
        <p:spPr/>
        <p:txBody>
          <a:bodyPr lIns="126428" tIns="126428" rIns="126428" bIns="126428" anchor="b"/>
          <a:lstStyle/>
          <a:p>
            <a:pPr algn="l" defTabSz="1300097" eaLnBrk="1"/>
            <a:r>
              <a:rPr lang="en-US" dirty="0">
                <a:sym typeface="Trebuchet MS" charset="0"/>
              </a:rPr>
              <a:t>Get </a:t>
            </a:r>
            <a:r>
              <a:rPr lang="en-US" dirty="0" err="1">
                <a:sym typeface="Trebuchet MS" charset="0"/>
              </a:rPr>
              <a:t>ESIP’ed</a:t>
            </a:r>
            <a:endParaRPr lang="en-US" dirty="0"/>
          </a:p>
        </p:txBody>
      </p:sp>
      <p:sp>
        <p:nvSpPr>
          <p:cNvPr id="2" name="Content Placeholder 1"/>
          <p:cNvSpPr>
            <a:spLocks noGrp="1"/>
          </p:cNvSpPr>
          <p:nvPr>
            <p:ph sz="half" idx="1"/>
          </p:nvPr>
        </p:nvSpPr>
        <p:spPr/>
        <p:txBody>
          <a:bodyPr>
            <a:noAutofit/>
          </a:bodyPr>
          <a:lstStyle/>
          <a:p>
            <a:pPr marL="380980" indent="-380980">
              <a:buClr>
                <a:srgbClr val="000090"/>
              </a:buClr>
              <a:buSzPct val="100000"/>
              <a:buFontTx/>
              <a:buChar char="•"/>
            </a:pPr>
            <a:r>
              <a:rPr lang="en-US" dirty="0"/>
              <a:t>Ongoing activities</a:t>
            </a:r>
          </a:p>
          <a:p>
            <a:pPr marL="723863" lvl="1" indent="-380980">
              <a:buClr>
                <a:srgbClr val="000090"/>
              </a:buClr>
              <a:buSzPct val="100000"/>
              <a:buFontTx/>
              <a:buChar char="•"/>
            </a:pPr>
            <a:r>
              <a:rPr lang="en-US" dirty="0"/>
              <a:t>Clusters</a:t>
            </a:r>
          </a:p>
          <a:p>
            <a:pPr marL="1066745" lvl="2" indent="-380980">
              <a:buClr>
                <a:srgbClr val="000090"/>
              </a:buClr>
              <a:buSzPct val="100000"/>
              <a:buFontTx/>
              <a:buChar char="•"/>
            </a:pPr>
            <a:r>
              <a:rPr lang="en-US" dirty="0"/>
              <a:t>start a new one!</a:t>
            </a:r>
          </a:p>
          <a:p>
            <a:pPr marL="723863" lvl="1" indent="-380980">
              <a:buClr>
                <a:srgbClr val="000090"/>
              </a:buClr>
              <a:buSzPct val="100000"/>
              <a:buFontTx/>
              <a:buChar char="•"/>
            </a:pPr>
            <a:r>
              <a:rPr lang="en-US" dirty="0"/>
              <a:t>Working groups</a:t>
            </a:r>
          </a:p>
          <a:p>
            <a:pPr marL="723863" lvl="1" indent="-380980">
              <a:buClr>
                <a:srgbClr val="000090"/>
              </a:buClr>
              <a:buSzPct val="100000"/>
              <a:buFontTx/>
              <a:buChar char="•"/>
            </a:pPr>
            <a:r>
              <a:rPr lang="en-US" dirty="0"/>
              <a:t>Committees</a:t>
            </a:r>
          </a:p>
          <a:p>
            <a:pPr marL="723863" lvl="1" indent="-380980">
              <a:buClr>
                <a:srgbClr val="000090"/>
              </a:buClr>
              <a:buSzPct val="100000"/>
            </a:pPr>
            <a:endParaRPr lang="en-US" dirty="0"/>
          </a:p>
          <a:p>
            <a:pPr marL="380980" indent="-380980">
              <a:buClr>
                <a:srgbClr val="000090"/>
              </a:buClr>
              <a:buSzPct val="100000"/>
              <a:buFontTx/>
              <a:buChar char="•"/>
            </a:pPr>
            <a:r>
              <a:rPr lang="en-US" dirty="0"/>
              <a:t>Twice-yearly meetings</a:t>
            </a:r>
          </a:p>
          <a:p>
            <a:pPr marL="723863" lvl="1" indent="-380980">
              <a:buClr>
                <a:srgbClr val="000090"/>
              </a:buClr>
              <a:buSzPct val="100000"/>
              <a:buFontTx/>
              <a:buChar char="•"/>
            </a:pPr>
            <a:r>
              <a:rPr lang="en-US" dirty="0"/>
              <a:t>Attend</a:t>
            </a:r>
          </a:p>
          <a:p>
            <a:pPr marL="723863" lvl="1" indent="-380980">
              <a:buClr>
                <a:srgbClr val="000090"/>
              </a:buClr>
              <a:buSzPct val="100000"/>
              <a:buFontTx/>
              <a:buChar char="•"/>
            </a:pPr>
            <a:r>
              <a:rPr lang="en-US" dirty="0"/>
              <a:t>Next: July 14-17, 2015 in </a:t>
            </a:r>
            <a:r>
              <a:rPr lang="en-US" dirty="0" err="1"/>
              <a:t>Asilomar</a:t>
            </a:r>
            <a:r>
              <a:rPr lang="en-US" dirty="0"/>
              <a:t>, CA</a:t>
            </a:r>
          </a:p>
          <a:p>
            <a:pPr marL="723863" lvl="1" indent="-380980">
              <a:buClr>
                <a:srgbClr val="000090"/>
              </a:buClr>
              <a:buSzPct val="100000"/>
              <a:buFontTx/>
              <a:buChar char="•"/>
            </a:pPr>
            <a:r>
              <a:rPr lang="en-US" dirty="0"/>
              <a:t>Present a talk or poster</a:t>
            </a:r>
          </a:p>
          <a:p>
            <a:pPr marL="723863" lvl="1" indent="-380980">
              <a:buClr>
                <a:srgbClr val="000090"/>
              </a:buClr>
              <a:buSzPct val="100000"/>
              <a:buFontTx/>
              <a:buChar char="•"/>
            </a:pPr>
            <a:r>
              <a:rPr lang="en-US" dirty="0"/>
              <a:t>Chair a session</a:t>
            </a:r>
          </a:p>
        </p:txBody>
      </p:sp>
      <p:sp>
        <p:nvSpPr>
          <p:cNvPr id="3" name="Content Placeholder 2"/>
          <p:cNvSpPr>
            <a:spLocks noGrp="1"/>
          </p:cNvSpPr>
          <p:nvPr>
            <p:ph sz="half" idx="2"/>
          </p:nvPr>
        </p:nvSpPr>
        <p:spPr/>
        <p:txBody>
          <a:bodyPr>
            <a:normAutofit/>
          </a:bodyPr>
          <a:lstStyle/>
          <a:p>
            <a:pPr marL="380980" indent="-380980">
              <a:buClr>
                <a:srgbClr val="000090"/>
              </a:buClr>
              <a:buSzPct val="100000"/>
              <a:buFontTx/>
              <a:buChar char="•"/>
            </a:pPr>
            <a:r>
              <a:rPr lang="en-US" dirty="0"/>
              <a:t>Partnership</a:t>
            </a:r>
          </a:p>
          <a:p>
            <a:pPr marL="723863" lvl="1" indent="-380980">
              <a:buClr>
                <a:srgbClr val="000090"/>
              </a:buClr>
              <a:buSzPct val="100000"/>
              <a:buFontTx/>
              <a:buChar char="•"/>
            </a:pPr>
            <a:r>
              <a:rPr lang="en-US" dirty="0"/>
              <a:t>Join</a:t>
            </a:r>
          </a:p>
          <a:p>
            <a:pPr marL="723863" lvl="1" indent="-380980">
              <a:buClr>
                <a:srgbClr val="000090"/>
              </a:buClr>
              <a:buSzPct val="100000"/>
              <a:buFontTx/>
              <a:buChar char="•"/>
            </a:pPr>
            <a:r>
              <a:rPr lang="en-US" dirty="0"/>
              <a:t>Invite your colleagues</a:t>
            </a:r>
          </a:p>
          <a:p>
            <a:pPr marL="380980" indent="-380980">
              <a:buClr>
                <a:srgbClr val="000090"/>
              </a:buClr>
              <a:buSzPct val="100000"/>
              <a:buFontTx/>
              <a:buChar char="•"/>
            </a:pPr>
            <a:r>
              <a:rPr lang="en-US" dirty="0"/>
              <a:t>Host a summer meeting</a:t>
            </a:r>
          </a:p>
          <a:p>
            <a:pPr marL="380980" indent="-380980">
              <a:buClr>
                <a:srgbClr val="000090"/>
              </a:buClr>
              <a:buSzPct val="100000"/>
              <a:buFontTx/>
              <a:buChar char="•"/>
            </a:pPr>
            <a:r>
              <a:rPr lang="en-US" dirty="0"/>
              <a:t>Consider ‘running’ for office</a:t>
            </a:r>
          </a:p>
          <a:p>
            <a:pPr marL="380980" indent="-380980">
              <a:buClr>
                <a:srgbClr val="000090"/>
              </a:buClr>
              <a:buSzPct val="100000"/>
              <a:buFontTx/>
              <a:buChar char="•"/>
            </a:pPr>
            <a:r>
              <a:rPr lang="en-US" dirty="0"/>
              <a:t>Jump in and get involved – that’s what makes it work!</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5"/>
          <p:cNvSpPr>
            <a:spLocks noGrp="1" noChangeArrowheads="1"/>
          </p:cNvSpPr>
          <p:nvPr>
            <p:ph type="title"/>
          </p:nvPr>
        </p:nvSpPr>
        <p:spPr/>
        <p:txBody>
          <a:bodyPr lIns="126428" tIns="126428" rIns="126428" bIns="126428" anchor="b"/>
          <a:lstStyle/>
          <a:p>
            <a:pPr algn="l" defTabSz="1300097" eaLnBrk="1"/>
            <a:r>
              <a:rPr lang="en-US" dirty="0">
                <a:sym typeface="Trebuchet MS" charset="0"/>
              </a:rPr>
              <a:t>Questions</a:t>
            </a:r>
            <a:endParaRPr lang="en-US" dirty="0"/>
          </a:p>
        </p:txBody>
      </p:sp>
      <p:sp>
        <p:nvSpPr>
          <p:cNvPr id="35845" name="Rectangle 4"/>
          <p:cNvSpPr>
            <a:spLocks noGrp="1" noChangeArrowheads="1"/>
          </p:cNvSpPr>
          <p:nvPr>
            <p:ph idx="1"/>
          </p:nvPr>
        </p:nvSpPr>
        <p:spPr/>
        <p:txBody>
          <a:bodyPr lIns="126428" tIns="126428" rIns="126428" bIns="126428" anchor="b">
            <a:normAutofit/>
          </a:bodyPr>
          <a:lstStyle/>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endParaRPr lang="en-US" sz="4000" dirty="0">
              <a:sym typeface="Trebuchet MS" charset="0"/>
            </a:endParaRPr>
          </a:p>
          <a:p>
            <a:pPr marL="0" indent="0" defTabSz="1300097" eaLnBrk="1">
              <a:spcBef>
                <a:spcPct val="0"/>
              </a:spcBef>
              <a:buSzTx/>
              <a:buNone/>
            </a:pPr>
            <a:r>
              <a:rPr lang="en-US" sz="4000" dirty="0">
                <a:sym typeface="Trebuchet MS" charset="0"/>
              </a:rPr>
              <a:t>Peter Fox, </a:t>
            </a:r>
            <a:r>
              <a:rPr lang="en-US" sz="4000" dirty="0" err="1">
                <a:sym typeface="Trebuchet MS" charset="0"/>
                <a:hlinkClick r:id="rId2"/>
              </a:rPr>
              <a:t>president@esipfed.org</a:t>
            </a:r>
            <a:endParaRPr lang="en-US" sz="4000" dirty="0">
              <a:sym typeface="Trebuchet MS" charset="0"/>
            </a:endParaRPr>
          </a:p>
          <a:p>
            <a:pPr marL="0" indent="0" defTabSz="1300097" eaLnBrk="1">
              <a:spcBef>
                <a:spcPct val="0"/>
              </a:spcBef>
              <a:buSzTx/>
              <a:buNone/>
            </a:pPr>
            <a:r>
              <a:rPr lang="en-US" sz="4000" dirty="0">
                <a:sym typeface="Trebuchet MS" charset="0"/>
              </a:rPr>
              <a:t>Erin Robinson, </a:t>
            </a:r>
            <a:r>
              <a:rPr lang="en-US" sz="4000" dirty="0">
                <a:sym typeface="Trebuchet MS" charset="0"/>
                <a:hlinkClick r:id="rId3"/>
              </a:rPr>
              <a:t>erinrobinson@esipfed.org</a:t>
            </a:r>
            <a:r>
              <a:rPr lang="en-US" sz="4000" dirty="0">
                <a:sym typeface="Trebuchet MS" charset="0"/>
              </a:rPr>
              <a:t> </a:t>
            </a:r>
            <a:endParaRPr lang="en-US" sz="4000" dirty="0"/>
          </a:p>
        </p:txBody>
      </p:sp>
      <p:pic>
        <p:nvPicPr>
          <p:cNvPr id="35847" name="Picture 6" descr="iStock_000004002862XSmall.jpg"/>
          <p:cNvPicPr>
            <a:picLocks noChangeAspect="1"/>
          </p:cNvPicPr>
          <p:nvPr/>
        </p:nvPicPr>
        <p:blipFill>
          <a:blip r:embed="rId4"/>
          <a:srcRect t="58" b="58"/>
          <a:stretch>
            <a:fillRect/>
          </a:stretch>
        </p:blipFill>
        <p:spPr bwMode="auto">
          <a:xfrm>
            <a:off x="5740400" y="2012950"/>
            <a:ext cx="6276975" cy="4159250"/>
          </a:xfrm>
          <a:prstGeom prst="rect">
            <a:avLst/>
          </a:prstGeom>
          <a:noFill/>
          <a:ln w="12700">
            <a:noFill/>
            <a:miter lim="0"/>
            <a:headEnd/>
            <a:tailEnd/>
          </a:ln>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algn="l" eaLnBrk="1" hangingPunct="1"/>
            <a:r>
              <a:rPr lang="en-US" dirty="0"/>
              <a:t>Types &amp; Governance</a:t>
            </a:r>
          </a:p>
        </p:txBody>
      </p:sp>
      <p:sp>
        <p:nvSpPr>
          <p:cNvPr id="26626" name="Rectangle 2"/>
          <p:cNvSpPr>
            <a:spLocks noGrp="1" noChangeArrowheads="1"/>
          </p:cNvSpPr>
          <p:nvPr>
            <p:ph sz="half" idx="1"/>
          </p:nvPr>
        </p:nvSpPr>
        <p:spPr/>
        <p:txBody>
          <a:bodyPr>
            <a:noAutofit/>
          </a:bodyPr>
          <a:lstStyle/>
          <a:p>
            <a:pPr eaLnBrk="1" hangingPunct="1">
              <a:spcBef>
                <a:spcPts val="1801"/>
              </a:spcBef>
              <a:buFont typeface="Arial"/>
              <a:buChar char="•"/>
            </a:pPr>
            <a:r>
              <a:rPr lang="en-US" sz="3200" dirty="0">
                <a:latin typeface="Helvetica Neue" charset="0"/>
                <a:ea typeface="ヒラギノ角ゴ ProN W3" charset="0"/>
                <a:cs typeface="ヒラギノ角ゴ ProN W3" charset="0"/>
              </a:rPr>
              <a:t>Type I: data centers (21/24)</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NASA DAACs</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NOAA (NGDC, NODC, NCDC</a:t>
            </a:r>
            <a:r>
              <a:rPr lang="en-US" sz="2800" dirty="0" smtClean="0">
                <a:latin typeface="Helvetica Neue" charset="0"/>
                <a:ea typeface="ヒラギノ角ゴ ProN W3" charset="0"/>
                <a:cs typeface="ヒラギノ角ゴ ProN W3" charset="0"/>
              </a:rPr>
              <a:t>)</a:t>
            </a:r>
            <a:endParaRPr lang="en-US" sz="2800" dirty="0">
              <a:latin typeface="Helvetica Neue" charset="0"/>
              <a:ea typeface="ヒラギノ角ゴ ProN W3" charset="0"/>
              <a:cs typeface="ヒラギノ角ゴ ProN W3" charset="0"/>
            </a:endParaRPr>
          </a:p>
          <a:p>
            <a:pPr>
              <a:spcBef>
                <a:spcPts val="1801"/>
              </a:spcBef>
              <a:buFont typeface="Arial"/>
              <a:buChar char="•"/>
            </a:pPr>
            <a:r>
              <a:rPr lang="en-US" sz="3200" dirty="0">
                <a:latin typeface="Helvetica Neue" charset="0"/>
                <a:ea typeface="ヒラギノ角ゴ ProN W3" charset="0"/>
                <a:cs typeface="ヒラギノ角ゴ ProN W3" charset="0"/>
              </a:rPr>
              <a:t>Type II: researchers and tool developers (46/74)</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Academia</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Government labs</a:t>
            </a:r>
          </a:p>
        </p:txBody>
      </p:sp>
      <p:sp>
        <p:nvSpPr>
          <p:cNvPr id="26627" name="Content Placeholder 2"/>
          <p:cNvSpPr>
            <a:spLocks noGrp="1"/>
          </p:cNvSpPr>
          <p:nvPr>
            <p:ph sz="half" idx="2"/>
          </p:nvPr>
        </p:nvSpPr>
        <p:spPr/>
        <p:txBody>
          <a:bodyPr>
            <a:noAutofit/>
          </a:bodyPr>
          <a:lstStyle/>
          <a:p>
            <a:pPr eaLnBrk="1" hangingPunct="1">
              <a:spcBef>
                <a:spcPts val="1801"/>
              </a:spcBef>
              <a:buFont typeface="Arial"/>
              <a:buChar char="•"/>
            </a:pPr>
            <a:r>
              <a:rPr lang="en-US" sz="3200" dirty="0">
                <a:latin typeface="Helvetica Neue" charset="0"/>
                <a:ea typeface="ヒラギノ角ゴ ProN W3" charset="0"/>
                <a:cs typeface="ヒラギノ角ゴ ProN W3" charset="0"/>
              </a:rPr>
              <a:t>Type III: application developers (28/62)</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Commercial</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Nonprofit</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Educational</a:t>
            </a:r>
            <a:br>
              <a:rPr lang="en-US" sz="2800" dirty="0">
                <a:latin typeface="Helvetica Neue" charset="0"/>
                <a:ea typeface="ヒラギノ角ゴ ProN W3" charset="0"/>
                <a:cs typeface="ヒラギノ角ゴ ProN W3" charset="0"/>
              </a:rPr>
            </a:br>
            <a:endParaRPr lang="en-US" sz="2800" dirty="0">
              <a:latin typeface="Helvetica Neue" charset="0"/>
              <a:ea typeface="ヒラギノ角ゴ ProN W3" charset="0"/>
              <a:cs typeface="ヒラギノ角ゴ ProN W3" charset="0"/>
            </a:endParaRPr>
          </a:p>
          <a:p>
            <a:pPr eaLnBrk="1" hangingPunct="1">
              <a:spcBef>
                <a:spcPts val="1801"/>
              </a:spcBef>
              <a:buFont typeface="Arial"/>
              <a:buChar char="•"/>
            </a:pPr>
            <a:r>
              <a:rPr lang="en-US" sz="3200" dirty="0">
                <a:latin typeface="Helvetica Neue" charset="0"/>
                <a:ea typeface="ヒラギノ角ゴ ProN W3" charset="0"/>
                <a:cs typeface="ヒラギノ角ゴ ProN W3" charset="0"/>
              </a:rPr>
              <a:t>Type IV: strategic partners (2/2)</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NASA</a:t>
            </a:r>
          </a:p>
          <a:p>
            <a:pPr marL="711164" lvl="1" eaLnBrk="1" hangingPunct="1">
              <a:spcBef>
                <a:spcPts val="1801"/>
              </a:spcBef>
              <a:buFont typeface="Arial"/>
              <a:buChar char="•"/>
            </a:pPr>
            <a:r>
              <a:rPr lang="en-US" sz="2800" dirty="0">
                <a:latin typeface="Helvetica Neue" charset="0"/>
                <a:ea typeface="ヒラギノ角ゴ ProN W3" charset="0"/>
                <a:cs typeface="ヒラギノ角ゴ ProN W3" charset="0"/>
              </a:rPr>
              <a:t>NOAA</a:t>
            </a:r>
          </a:p>
        </p:txBody>
      </p:sp>
      <p:sp>
        <p:nvSpPr>
          <p:cNvPr id="26628" name="Rectangle 2"/>
          <p:cNvSpPr txBox="1">
            <a:spLocks noChangeArrowheads="1"/>
          </p:cNvSpPr>
          <p:nvPr/>
        </p:nvSpPr>
        <p:spPr bwMode="auto">
          <a:xfrm>
            <a:off x="647700" y="7391400"/>
            <a:ext cx="11798300"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50797" tIns="50797" rIns="50797" bIns="50797"/>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11200" indent="-26670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spcBef>
                <a:spcPts val="600"/>
              </a:spcBef>
              <a:buClr>
                <a:srgbClr val="606060"/>
              </a:buClr>
              <a:buSzPct val="100000"/>
            </a:pPr>
            <a:r>
              <a:rPr lang="en-US" sz="3200" b="1" dirty="0">
                <a:sym typeface="Helvetica Neue" charset="0"/>
              </a:rPr>
              <a:t>ESIP Assembly</a:t>
            </a:r>
          </a:p>
          <a:p>
            <a:pPr lvl="1" algn="l" eaLnBrk="1" hangingPunct="1">
              <a:spcBef>
                <a:spcPts val="600"/>
              </a:spcBef>
              <a:buClr>
                <a:srgbClr val="606060"/>
              </a:buClr>
              <a:buSzPct val="100000"/>
              <a:buFont typeface="Helvetica Neue" charset="0"/>
              <a:buChar char="•"/>
            </a:pPr>
            <a:r>
              <a:rPr lang="en-US" sz="3200" dirty="0">
                <a:sym typeface="Helvetica Neue" charset="0"/>
              </a:rPr>
              <a:t>1 partner, 1 vote</a:t>
            </a:r>
          </a:p>
          <a:p>
            <a:pPr lvl="1" algn="l" eaLnBrk="1" hangingPunct="1">
              <a:spcBef>
                <a:spcPts val="600"/>
              </a:spcBef>
              <a:buClr>
                <a:srgbClr val="606060"/>
              </a:buClr>
              <a:buSzPct val="100000"/>
              <a:buFont typeface="Helvetica Neue" charset="0"/>
              <a:buChar char="•"/>
            </a:pPr>
            <a:r>
              <a:rPr lang="en-US" sz="3200" dirty="0">
                <a:sym typeface="Helvetica Neue" charset="0"/>
              </a:rPr>
              <a:t>Annual Business Meeting at ESIP Winter Meeting</a:t>
            </a:r>
          </a:p>
          <a:p>
            <a:pPr lvl="1" algn="l" eaLnBrk="1" hangingPunct="1">
              <a:spcBef>
                <a:spcPts val="600"/>
              </a:spcBef>
              <a:buClr>
                <a:srgbClr val="606060"/>
              </a:buClr>
              <a:buSzPct val="100000"/>
              <a:buFont typeface="Helvetica Neue" charset="0"/>
              <a:buChar char="•"/>
            </a:pPr>
            <a:r>
              <a:rPr lang="en-US" sz="3200" dirty="0">
                <a:sym typeface="Helvetica Neue" charset="0"/>
              </a:rPr>
              <a:t>Leadership elected from Assembly representatives</a:t>
            </a:r>
          </a:p>
        </p:txBody>
      </p:sp>
    </p:spTree>
    <p:extLst>
      <p:ext uri="{BB962C8B-B14F-4D97-AF65-F5344CB8AC3E}">
        <p14:creationId xmlns:p14="http://schemas.microsoft.com/office/powerpoint/2010/main" val="34344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5"/>
          <p:cNvSpPr>
            <a:spLocks noGrp="1" noChangeArrowheads="1"/>
          </p:cNvSpPr>
          <p:nvPr>
            <p:ph type="title"/>
          </p:nvPr>
        </p:nvSpPr>
        <p:spPr/>
        <p:txBody>
          <a:bodyPr lIns="126428" tIns="126428" rIns="126428" bIns="126428" anchor="b"/>
          <a:lstStyle/>
          <a:p>
            <a:pPr algn="l" defTabSz="1300097" eaLnBrk="1"/>
            <a:r>
              <a:rPr lang="en-US" dirty="0">
                <a:sym typeface="Trebuchet MS" charset="0"/>
              </a:rPr>
              <a:t>ESIP Groups</a:t>
            </a:r>
            <a:endParaRPr lang="en-US" dirty="0"/>
          </a:p>
        </p:txBody>
      </p:sp>
      <p:sp>
        <p:nvSpPr>
          <p:cNvPr id="2" name="Content Placeholder 1"/>
          <p:cNvSpPr>
            <a:spLocks noGrp="1"/>
          </p:cNvSpPr>
          <p:nvPr>
            <p:ph sz="half" idx="1"/>
          </p:nvPr>
        </p:nvSpPr>
        <p:spPr/>
        <p:txBody>
          <a:bodyPr>
            <a:noAutofit/>
          </a:bodyPr>
          <a:lstStyle/>
          <a:p>
            <a:pPr marL="380980" indent="-380980">
              <a:buClr>
                <a:srgbClr val="000090"/>
              </a:buClr>
              <a:buSzPct val="100000"/>
              <a:buFontTx/>
              <a:buChar char="•"/>
            </a:pPr>
            <a:r>
              <a:rPr lang="en-US" dirty="0"/>
              <a:t>Standing Committees</a:t>
            </a:r>
          </a:p>
          <a:p>
            <a:pPr marL="723863" lvl="1" indent="-380980">
              <a:buClr>
                <a:srgbClr val="000090"/>
              </a:buClr>
              <a:buSzPct val="100000"/>
              <a:buFontTx/>
              <a:buChar char="•"/>
            </a:pPr>
            <a:r>
              <a:rPr lang="en-US" dirty="0"/>
              <a:t>Data Stewardship</a:t>
            </a:r>
          </a:p>
          <a:p>
            <a:pPr marL="723863" lvl="1" indent="-380980">
              <a:buClr>
                <a:srgbClr val="000090"/>
              </a:buClr>
              <a:buSzPct val="100000"/>
              <a:buFontTx/>
              <a:buChar char="•"/>
            </a:pPr>
            <a:r>
              <a:rPr lang="en-US" dirty="0"/>
              <a:t>Education</a:t>
            </a:r>
          </a:p>
          <a:p>
            <a:pPr marL="723863" lvl="1" indent="-380980">
              <a:buClr>
                <a:srgbClr val="000090"/>
              </a:buClr>
              <a:buSzPct val="100000"/>
              <a:buFontTx/>
              <a:buChar char="•"/>
            </a:pPr>
            <a:r>
              <a:rPr lang="en-US" dirty="0"/>
              <a:t>Information Technology and Interoperability</a:t>
            </a:r>
          </a:p>
          <a:p>
            <a:pPr marL="723863" lvl="1" indent="-380980">
              <a:buClr>
                <a:srgbClr val="000090"/>
              </a:buClr>
              <a:buSzPct val="100000"/>
              <a:buFontTx/>
              <a:buChar char="•"/>
            </a:pPr>
            <a:r>
              <a:rPr lang="en-US" dirty="0"/>
              <a:t>Products and Services</a:t>
            </a:r>
          </a:p>
          <a:p>
            <a:pPr marL="380980" indent="-380980">
              <a:buClr>
                <a:srgbClr val="000090"/>
              </a:buClr>
              <a:buSzPct val="100000"/>
              <a:buFontTx/>
              <a:buChar char="•"/>
            </a:pPr>
            <a:r>
              <a:rPr lang="en-US" dirty="0"/>
              <a:t>Administrative Committees</a:t>
            </a:r>
          </a:p>
          <a:p>
            <a:pPr marL="723863" lvl="1" indent="-380980">
              <a:buClr>
                <a:srgbClr val="000090"/>
              </a:buClr>
              <a:buSzPct val="100000"/>
              <a:buFontTx/>
              <a:buChar char="•"/>
            </a:pPr>
            <a:r>
              <a:rPr lang="en-US" dirty="0"/>
              <a:t>Constitution and Bylaws</a:t>
            </a:r>
          </a:p>
          <a:p>
            <a:pPr marL="723863" lvl="1" indent="-380980">
              <a:buClr>
                <a:srgbClr val="000090"/>
              </a:buClr>
              <a:buSzPct val="100000"/>
              <a:buFontTx/>
              <a:buChar char="•"/>
            </a:pPr>
            <a:r>
              <a:rPr lang="en-US" dirty="0"/>
              <a:t>Finance and Appropriations</a:t>
            </a:r>
          </a:p>
          <a:p>
            <a:pPr marL="723863" lvl="1" indent="-380980">
              <a:buClr>
                <a:srgbClr val="000090"/>
              </a:buClr>
              <a:buSzPct val="100000"/>
              <a:buFont typeface="Arial"/>
              <a:buChar char="•"/>
            </a:pPr>
            <a:r>
              <a:rPr lang="en-US" dirty="0"/>
              <a:t>Partnership</a:t>
            </a:r>
          </a:p>
          <a:p>
            <a:pPr marL="380980" indent="-380980">
              <a:buClr>
                <a:srgbClr val="000090"/>
              </a:buClr>
              <a:buSzPct val="100000"/>
              <a:buFont typeface="Arial"/>
              <a:buChar char="•"/>
            </a:pPr>
            <a:r>
              <a:rPr lang="en-US" dirty="0"/>
              <a:t>Working groups</a:t>
            </a:r>
          </a:p>
          <a:p>
            <a:pPr marL="723863" lvl="1" indent="-380980">
              <a:buClr>
                <a:srgbClr val="000090"/>
              </a:buClr>
              <a:buSzPct val="100000"/>
              <a:buFont typeface="Arial"/>
              <a:buChar char="•"/>
            </a:pPr>
            <a:r>
              <a:rPr lang="en-US" dirty="0"/>
              <a:t>Air Quality</a:t>
            </a:r>
          </a:p>
          <a:p>
            <a:pPr marL="723863" lvl="1" indent="-380980">
              <a:buClr>
                <a:srgbClr val="000090"/>
              </a:buClr>
              <a:buSzPct val="100000"/>
              <a:buFont typeface="Arial"/>
              <a:buChar char="•"/>
            </a:pPr>
            <a:r>
              <a:rPr lang="en-US" dirty="0"/>
              <a:t>Climate Education</a:t>
            </a:r>
          </a:p>
          <a:p>
            <a:pPr marL="723863" lvl="1" indent="-380980">
              <a:buClr>
                <a:srgbClr val="000090"/>
              </a:buClr>
              <a:buSzPct val="100000"/>
              <a:buFont typeface="Arial"/>
              <a:buChar char="•"/>
            </a:pPr>
            <a:r>
              <a:rPr lang="en-US" dirty="0"/>
              <a:t>Energy &amp; Climate</a:t>
            </a:r>
          </a:p>
          <a:p>
            <a:pPr marL="723863" lvl="1" indent="-380980">
              <a:buClr>
                <a:srgbClr val="000090"/>
              </a:buClr>
              <a:buSzPct val="100000"/>
              <a:buFont typeface="Arial"/>
              <a:buChar char="•"/>
            </a:pPr>
            <a:r>
              <a:rPr lang="en-US" dirty="0" err="1"/>
              <a:t>Visioneers</a:t>
            </a:r>
            <a:endParaRPr lang="en-US" dirty="0"/>
          </a:p>
          <a:p>
            <a:endParaRPr lang="en-US" dirty="0"/>
          </a:p>
        </p:txBody>
      </p:sp>
      <p:sp>
        <p:nvSpPr>
          <p:cNvPr id="3" name="Content Placeholder 2"/>
          <p:cNvSpPr>
            <a:spLocks noGrp="1"/>
          </p:cNvSpPr>
          <p:nvPr>
            <p:ph sz="half" idx="2"/>
          </p:nvPr>
        </p:nvSpPr>
        <p:spPr/>
        <p:txBody>
          <a:bodyPr>
            <a:noAutofit/>
          </a:bodyPr>
          <a:lstStyle/>
          <a:p>
            <a:pPr marL="380980" indent="-380980">
              <a:buClr>
                <a:srgbClr val="000090"/>
              </a:buClr>
              <a:buSzPct val="100000"/>
              <a:buFont typeface="Arial"/>
              <a:buChar char="•"/>
            </a:pPr>
            <a:r>
              <a:rPr lang="en-US" dirty="0"/>
              <a:t>Clusters</a:t>
            </a:r>
          </a:p>
          <a:p>
            <a:pPr marL="723863" lvl="1" indent="-380980">
              <a:buClr>
                <a:srgbClr val="000090"/>
              </a:buClr>
              <a:buSzPct val="100000"/>
              <a:buFont typeface="Arial"/>
              <a:buChar char="•"/>
            </a:pPr>
            <a:r>
              <a:rPr lang="en-US" dirty="0"/>
              <a:t>Cloud Computing</a:t>
            </a:r>
          </a:p>
          <a:p>
            <a:pPr marL="723863" lvl="1" indent="-380980">
              <a:buClr>
                <a:srgbClr val="000090"/>
              </a:buClr>
              <a:buSzPct val="100000"/>
              <a:buFont typeface="Arial"/>
              <a:buChar char="•"/>
            </a:pPr>
            <a:r>
              <a:rPr lang="en-US" dirty="0"/>
              <a:t>Decisions</a:t>
            </a:r>
          </a:p>
          <a:p>
            <a:pPr marL="723863" lvl="1" indent="-380980">
              <a:buClr>
                <a:srgbClr val="000090"/>
              </a:buClr>
              <a:buSzPct val="100000"/>
              <a:buFont typeface="Arial"/>
              <a:buChar char="•"/>
            </a:pPr>
            <a:r>
              <a:rPr lang="en-US" dirty="0"/>
              <a:t>Discovery</a:t>
            </a:r>
          </a:p>
          <a:p>
            <a:pPr marL="723863" lvl="1" indent="-380980">
              <a:buClr>
                <a:srgbClr val="000090"/>
              </a:buClr>
              <a:buSzPct val="100000"/>
              <a:buFont typeface="Arial"/>
              <a:buChar char="•"/>
            </a:pPr>
            <a:r>
              <a:rPr lang="en-US" dirty="0"/>
              <a:t>Documentation</a:t>
            </a:r>
          </a:p>
          <a:p>
            <a:pPr marL="723863" lvl="1" indent="-380980">
              <a:buClr>
                <a:srgbClr val="000090"/>
              </a:buClr>
              <a:buSzPct val="100000"/>
              <a:buFont typeface="Arial"/>
              <a:buChar char="•"/>
            </a:pPr>
            <a:r>
              <a:rPr lang="en-US" dirty="0"/>
              <a:t>Drupal</a:t>
            </a:r>
          </a:p>
          <a:p>
            <a:pPr marL="723863" lvl="1" indent="-380980">
              <a:buClr>
                <a:srgbClr val="000090"/>
              </a:buClr>
              <a:buSzPct val="100000"/>
              <a:buFont typeface="Arial"/>
              <a:buChar char="•"/>
            </a:pPr>
            <a:r>
              <a:rPr lang="en-US" dirty="0"/>
              <a:t>Earth Science </a:t>
            </a:r>
            <a:r>
              <a:rPr lang="en-US" dirty="0" err="1"/>
              <a:t>Collaboratory</a:t>
            </a:r>
            <a:endParaRPr lang="en-US" dirty="0"/>
          </a:p>
          <a:p>
            <a:pPr marL="723863" lvl="1" indent="-380980">
              <a:buClr>
                <a:srgbClr val="000090"/>
              </a:buClr>
              <a:buSzPct val="100000"/>
              <a:buFont typeface="Arial"/>
              <a:buChar char="•"/>
            </a:pPr>
            <a:r>
              <a:rPr lang="en-US" dirty="0"/>
              <a:t>Geospatial</a:t>
            </a:r>
          </a:p>
          <a:p>
            <a:pPr marL="723863" lvl="1" indent="-380980">
              <a:buClr>
                <a:srgbClr val="000090"/>
              </a:buClr>
              <a:buSzPct val="100000"/>
              <a:buFont typeface="Arial"/>
              <a:buChar char="•"/>
            </a:pPr>
            <a:r>
              <a:rPr lang="en-US" dirty="0"/>
              <a:t>Open Source</a:t>
            </a:r>
          </a:p>
          <a:p>
            <a:pPr marL="723863" lvl="1" indent="-380980">
              <a:buClr>
                <a:srgbClr val="000090"/>
              </a:buClr>
              <a:buSzPct val="100000"/>
              <a:buFont typeface="Arial"/>
              <a:buChar char="•"/>
            </a:pPr>
            <a:r>
              <a:rPr lang="en-US" dirty="0"/>
              <a:t>Semantic Web</a:t>
            </a:r>
          </a:p>
          <a:p>
            <a:pPr marL="723863" lvl="1" indent="-380980">
              <a:buClr>
                <a:srgbClr val="000090"/>
              </a:buClr>
              <a:buSzPct val="100000"/>
              <a:buFont typeface="Arial"/>
              <a:buChar char="•"/>
            </a:pPr>
            <a:r>
              <a:rPr lang="en-US" dirty="0"/>
              <a:t>Visualization</a:t>
            </a:r>
          </a:p>
          <a:p>
            <a:pPr marL="342883" lvl="1" indent="0">
              <a:buClr>
                <a:srgbClr val="000090"/>
              </a:buClr>
              <a:buSzPct val="100000"/>
              <a:buNone/>
            </a:pPr>
            <a:endParaRPr lang="en-US" dirty="0"/>
          </a:p>
          <a:p>
            <a:pPr marL="723863" lvl="1" indent="-380980">
              <a:buClr>
                <a:srgbClr val="000090"/>
              </a:buClr>
              <a:buSzPct val="100000"/>
              <a:buFont typeface="Arial"/>
              <a:buChar char="•"/>
            </a:pPr>
            <a:r>
              <a:rPr lang="en-US" dirty="0"/>
              <a:t>And Yours?</a:t>
            </a:r>
          </a:p>
          <a:p>
            <a:endParaRPr lang="en-US" dirty="0"/>
          </a:p>
        </p:txBody>
      </p:sp>
      <p:sp>
        <p:nvSpPr>
          <p:cNvPr id="4" name="Rectangle 3"/>
          <p:cNvSpPr/>
          <p:nvPr/>
        </p:nvSpPr>
        <p:spPr>
          <a:xfrm>
            <a:off x="6502400" y="8382000"/>
            <a:ext cx="6502400" cy="1200329"/>
          </a:xfrm>
          <a:prstGeom prst="rect">
            <a:avLst/>
          </a:prstGeom>
        </p:spPr>
        <p:txBody>
          <a:bodyPr>
            <a:spAutoFit/>
          </a:bodyPr>
          <a:lstStyle/>
          <a:p>
            <a:pPr algn="l"/>
            <a:r>
              <a:rPr lang="en-US" dirty="0">
                <a:latin typeface="Arial"/>
                <a:ea typeface="ヒラギノ角ゴ ProN W3" charset="0"/>
                <a:cs typeface="Arial"/>
                <a:hlinkClick r:id="rId3"/>
              </a:rPr>
              <a:t>http://esipfed.org/collaboration-areas</a:t>
            </a:r>
            <a:r>
              <a:rPr lang="en-US" dirty="0">
                <a:latin typeface="Arial"/>
                <a:ea typeface="ヒラギノ角ゴ ProN W3" charset="0"/>
                <a:cs typeface="Arial"/>
              </a:rPr>
              <a:t> </a:t>
            </a:r>
            <a:endParaRPr lang="en-US" dirty="0"/>
          </a:p>
        </p:txBody>
      </p:sp>
    </p:spTree>
    <p:extLst>
      <p:ext uri="{BB962C8B-B14F-4D97-AF65-F5344CB8AC3E}">
        <p14:creationId xmlns:p14="http://schemas.microsoft.com/office/powerpoint/2010/main" val="121951241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ESIP Collaboration Area Structure</a:t>
            </a:r>
          </a:p>
        </p:txBody>
      </p:sp>
      <p:cxnSp>
        <p:nvCxnSpPr>
          <p:cNvPr id="6" name="Straight Arrow Connector 5"/>
          <p:cNvCxnSpPr/>
          <p:nvPr/>
        </p:nvCxnSpPr>
        <p:spPr bwMode="auto">
          <a:xfrm>
            <a:off x="1397000" y="8229600"/>
            <a:ext cx="9829800"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603" name="TextBox 6"/>
          <p:cNvSpPr txBox="1">
            <a:spLocks noChangeArrowheads="1"/>
          </p:cNvSpPr>
          <p:nvPr/>
        </p:nvSpPr>
        <p:spPr bwMode="auto">
          <a:xfrm>
            <a:off x="5357813" y="8686800"/>
            <a:ext cx="2289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a:t>Formality</a:t>
            </a:r>
          </a:p>
        </p:txBody>
      </p:sp>
      <p:sp>
        <p:nvSpPr>
          <p:cNvPr id="25604" name="TextBox 7"/>
          <p:cNvSpPr txBox="1">
            <a:spLocks noChangeArrowheads="1"/>
          </p:cNvSpPr>
          <p:nvPr/>
        </p:nvSpPr>
        <p:spPr bwMode="auto">
          <a:xfrm>
            <a:off x="1320800" y="8610600"/>
            <a:ext cx="1030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Least</a:t>
            </a:r>
          </a:p>
        </p:txBody>
      </p:sp>
      <p:sp>
        <p:nvSpPr>
          <p:cNvPr id="25605" name="TextBox 8"/>
          <p:cNvSpPr txBox="1">
            <a:spLocks noChangeArrowheads="1"/>
          </p:cNvSpPr>
          <p:nvPr/>
        </p:nvSpPr>
        <p:spPr bwMode="auto">
          <a:xfrm>
            <a:off x="10769600" y="8610600"/>
            <a:ext cx="95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Most</a:t>
            </a:r>
          </a:p>
        </p:txBody>
      </p:sp>
      <p:sp>
        <p:nvSpPr>
          <p:cNvPr id="10" name="Oval 9"/>
          <p:cNvSpPr/>
          <p:nvPr/>
        </p:nvSpPr>
        <p:spPr bwMode="auto">
          <a:xfrm>
            <a:off x="1016000" y="5943600"/>
            <a:ext cx="2133600" cy="2057400"/>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dirty="0"/>
              <a:t>Clusters</a:t>
            </a:r>
          </a:p>
        </p:txBody>
      </p:sp>
      <p:sp>
        <p:nvSpPr>
          <p:cNvPr id="25607" name="Content Placeholder 5"/>
          <p:cNvSpPr>
            <a:spLocks noGrp="1"/>
          </p:cNvSpPr>
          <p:nvPr>
            <p:ph sz="half" idx="1"/>
          </p:nvPr>
        </p:nvSpPr>
        <p:spPr>
          <a:xfrm>
            <a:off x="6654800" y="1511300"/>
            <a:ext cx="5854700" cy="6565900"/>
          </a:xfrm>
        </p:spPr>
        <p:txBody>
          <a:bodyPr>
            <a:normAutofit fontScale="92500" lnSpcReduction="20000"/>
          </a:bodyPr>
          <a:lstStyle/>
          <a:p>
            <a:pPr eaLnBrk="1" hangingPunct="1"/>
            <a:r>
              <a:rPr lang="en-US" dirty="0">
                <a:latin typeface="Helvetica Neue" charset="0"/>
                <a:ea typeface="ヒラギノ角ゴ ProN W3" charset="0"/>
                <a:cs typeface="ヒラギノ角ゴ ProN W3" charset="0"/>
              </a:rPr>
              <a:t>Agriculture &amp; Climate</a:t>
            </a:r>
          </a:p>
          <a:p>
            <a:pPr eaLnBrk="1" hangingPunct="1"/>
            <a:r>
              <a:rPr lang="en-US" dirty="0">
                <a:latin typeface="Helvetica Neue" charset="0"/>
                <a:ea typeface="ヒラギノ角ゴ ProN W3" charset="0"/>
                <a:cs typeface="ヒラギノ角ゴ ProN W3" charset="0"/>
              </a:rPr>
              <a:t>Cloud</a:t>
            </a:r>
          </a:p>
          <a:p>
            <a:pPr eaLnBrk="1" hangingPunct="1"/>
            <a:r>
              <a:rPr lang="en-US" dirty="0">
                <a:latin typeface="Helvetica Neue" charset="0"/>
                <a:ea typeface="ヒラギノ角ゴ ProN W3" charset="0"/>
                <a:cs typeface="ヒラギノ角ゴ ProN W3" charset="0"/>
              </a:rPr>
              <a:t>Decisions</a:t>
            </a:r>
          </a:p>
          <a:p>
            <a:pPr eaLnBrk="1" hangingPunct="1"/>
            <a:r>
              <a:rPr lang="en-US" dirty="0">
                <a:latin typeface="Helvetica Neue" charset="0"/>
                <a:ea typeface="ヒラギノ角ゴ ProN W3" charset="0"/>
                <a:cs typeface="ヒラギノ角ゴ ProN W3" charset="0"/>
              </a:rPr>
              <a:t>Disasters</a:t>
            </a:r>
          </a:p>
          <a:p>
            <a:pPr eaLnBrk="1" hangingPunct="1"/>
            <a:r>
              <a:rPr lang="en-US" dirty="0">
                <a:latin typeface="Helvetica Neue" charset="0"/>
                <a:ea typeface="ヒラギノ角ゴ ProN W3" charset="0"/>
                <a:cs typeface="ヒラギノ角ゴ ProN W3" charset="0"/>
              </a:rPr>
              <a:t>Discovery</a:t>
            </a:r>
          </a:p>
          <a:p>
            <a:pPr eaLnBrk="1" hangingPunct="1"/>
            <a:r>
              <a:rPr lang="en-US" dirty="0">
                <a:latin typeface="Helvetica Neue" charset="0"/>
                <a:ea typeface="ヒラギノ角ゴ ProN W3" charset="0"/>
                <a:cs typeface="ヒラギノ角ゴ ProN W3" charset="0"/>
              </a:rPr>
              <a:t>Documentation</a:t>
            </a:r>
          </a:p>
          <a:p>
            <a:pPr eaLnBrk="1" hangingPunct="1"/>
            <a:r>
              <a:rPr lang="en-US" dirty="0">
                <a:latin typeface="Helvetica Neue" charset="0"/>
                <a:ea typeface="ヒラギノ角ゴ ProN W3" charset="0"/>
                <a:cs typeface="ヒラギノ角ゴ ProN W3" charset="0"/>
              </a:rPr>
              <a:t>Earth Science Data Analytics</a:t>
            </a:r>
          </a:p>
          <a:p>
            <a:pPr eaLnBrk="1" hangingPunct="1"/>
            <a:r>
              <a:rPr lang="en-US" dirty="0">
                <a:latin typeface="Helvetica Neue" charset="0"/>
                <a:ea typeface="ヒラギノ角ゴ ProN W3" charset="0"/>
                <a:cs typeface="ヒラギノ角ゴ ProN W3" charset="0"/>
              </a:rPr>
              <a:t>Energy &amp; Climate</a:t>
            </a:r>
          </a:p>
          <a:p>
            <a:pPr eaLnBrk="1" hangingPunct="1"/>
            <a:r>
              <a:rPr lang="en-US" dirty="0">
                <a:latin typeface="Helvetica Neue" charset="0"/>
                <a:ea typeface="ヒラギノ角ゴ ProN W3" charset="0"/>
                <a:cs typeface="ヒラギノ角ゴ ProN W3" charset="0"/>
              </a:rPr>
              <a:t>Info Quality</a:t>
            </a:r>
          </a:p>
          <a:p>
            <a:pPr eaLnBrk="1" hangingPunct="1"/>
            <a:r>
              <a:rPr lang="en-US" dirty="0">
                <a:latin typeface="Helvetica Neue" charset="0"/>
                <a:ea typeface="ヒラギノ角ゴ ProN W3" charset="0"/>
                <a:cs typeface="ヒラギノ角ゴ ProN W3" charset="0"/>
              </a:rPr>
              <a:t>Science Software</a:t>
            </a:r>
          </a:p>
          <a:p>
            <a:pPr eaLnBrk="1" hangingPunct="1"/>
            <a:r>
              <a:rPr lang="en-US" dirty="0">
                <a:latin typeface="Helvetica Neue" charset="0"/>
                <a:ea typeface="ヒラギノ角ゴ ProN W3" charset="0"/>
                <a:cs typeface="ヒラギノ角ゴ ProN W3" charset="0"/>
              </a:rPr>
              <a:t>Semantic Web</a:t>
            </a:r>
          </a:p>
        </p:txBody>
      </p:sp>
      <p:sp>
        <p:nvSpPr>
          <p:cNvPr id="25608" name="Content Placeholder 6"/>
          <p:cNvSpPr>
            <a:spLocks noGrp="1"/>
          </p:cNvSpPr>
          <p:nvPr>
            <p:ph sz="half" idx="2"/>
          </p:nvPr>
        </p:nvSpPr>
        <p:spPr>
          <a:xfrm>
            <a:off x="635000" y="2286000"/>
            <a:ext cx="5854700" cy="6565900"/>
          </a:xfrm>
        </p:spPr>
        <p:txBody>
          <a:bodyPr>
            <a:normAutofit fontScale="92500" lnSpcReduction="20000"/>
          </a:bodyPr>
          <a:lstStyle/>
          <a:p>
            <a:pPr eaLnBrk="1" hangingPunct="1"/>
            <a:r>
              <a:rPr lang="en-US" sz="3600">
                <a:latin typeface="Helvetica Neue" charset="0"/>
                <a:ea typeface="ヒラギノ角ゴ ProN W3" charset="0"/>
                <a:cs typeface="ヒラギノ角ゴ ProN W3" charset="0"/>
              </a:rPr>
              <a:t>Features</a:t>
            </a:r>
          </a:p>
          <a:p>
            <a:pPr marL="711200" lvl="1" eaLnBrk="1" hangingPunct="1"/>
            <a:r>
              <a:rPr lang="en-US" sz="3200">
                <a:latin typeface="Helvetica Neue" charset="0"/>
                <a:ea typeface="ヒラギノ角ゴ ProN W3" charset="0"/>
                <a:cs typeface="ヒラギノ角ゴ ProN W3" charset="0"/>
              </a:rPr>
              <a:t>Formed by sending VP email</a:t>
            </a:r>
          </a:p>
          <a:p>
            <a:pPr marL="711200" lvl="1" eaLnBrk="1" hangingPunct="1"/>
            <a:r>
              <a:rPr lang="en-US" sz="3200">
                <a:latin typeface="Helvetica Neue" charset="0"/>
                <a:ea typeface="ヒラギノ角ゴ ProN W3" charset="0"/>
                <a:cs typeface="ヒラギノ角ゴ ProN W3" charset="0"/>
              </a:rPr>
              <a:t>For any reason</a:t>
            </a:r>
          </a:p>
          <a:p>
            <a:pPr marL="711200" lvl="1" eaLnBrk="1" hangingPunct="1"/>
            <a:r>
              <a:rPr lang="en-US" sz="3200">
                <a:latin typeface="Helvetica Neue" charset="0"/>
                <a:ea typeface="ヒラギノ角ゴ ProN W3" charset="0"/>
                <a:cs typeface="ヒラギノ角ゴ ProN W3" charset="0"/>
              </a:rPr>
              <a:t>Ends when the last person hangs up</a:t>
            </a:r>
          </a:p>
          <a:p>
            <a:endParaRPr lang="en-US">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val="3479476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ESIP Collaboration Area Structure</a:t>
            </a:r>
          </a:p>
        </p:txBody>
      </p:sp>
      <p:cxnSp>
        <p:nvCxnSpPr>
          <p:cNvPr id="6" name="Straight Arrow Connector 5"/>
          <p:cNvCxnSpPr/>
          <p:nvPr/>
        </p:nvCxnSpPr>
        <p:spPr bwMode="auto">
          <a:xfrm>
            <a:off x="1397000" y="8229600"/>
            <a:ext cx="9829800"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27" name="TextBox 6"/>
          <p:cNvSpPr txBox="1">
            <a:spLocks noChangeArrowheads="1"/>
          </p:cNvSpPr>
          <p:nvPr/>
        </p:nvSpPr>
        <p:spPr bwMode="auto">
          <a:xfrm>
            <a:off x="5357813" y="8686800"/>
            <a:ext cx="2289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a:t>Formality</a:t>
            </a:r>
          </a:p>
        </p:txBody>
      </p:sp>
      <p:sp>
        <p:nvSpPr>
          <p:cNvPr id="26628" name="TextBox 7"/>
          <p:cNvSpPr txBox="1">
            <a:spLocks noChangeArrowheads="1"/>
          </p:cNvSpPr>
          <p:nvPr/>
        </p:nvSpPr>
        <p:spPr bwMode="auto">
          <a:xfrm>
            <a:off x="1320800" y="8610600"/>
            <a:ext cx="1030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Least</a:t>
            </a:r>
          </a:p>
        </p:txBody>
      </p:sp>
      <p:sp>
        <p:nvSpPr>
          <p:cNvPr id="26629" name="TextBox 8"/>
          <p:cNvSpPr txBox="1">
            <a:spLocks noChangeArrowheads="1"/>
          </p:cNvSpPr>
          <p:nvPr/>
        </p:nvSpPr>
        <p:spPr bwMode="auto">
          <a:xfrm>
            <a:off x="10769600" y="8610600"/>
            <a:ext cx="95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Most</a:t>
            </a:r>
          </a:p>
        </p:txBody>
      </p:sp>
      <p:sp>
        <p:nvSpPr>
          <p:cNvPr id="10" name="Oval 9"/>
          <p:cNvSpPr/>
          <p:nvPr/>
        </p:nvSpPr>
        <p:spPr bwMode="auto">
          <a:xfrm>
            <a:off x="1016000" y="5943600"/>
            <a:ext cx="2133600" cy="2057400"/>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dirty="0"/>
              <a:t>Clusters</a:t>
            </a:r>
          </a:p>
        </p:txBody>
      </p:sp>
      <p:sp>
        <p:nvSpPr>
          <p:cNvPr id="26631" name="Diamond 10"/>
          <p:cNvSpPr>
            <a:spLocks noChangeArrowheads="1"/>
          </p:cNvSpPr>
          <p:nvPr/>
        </p:nvSpPr>
        <p:spPr bwMode="auto">
          <a:xfrm>
            <a:off x="5092700" y="5867400"/>
            <a:ext cx="2819400" cy="2133600"/>
          </a:xfrm>
          <a:prstGeom prst="diamond">
            <a:avLst/>
          </a:prstGeom>
          <a:solidFill>
            <a:srgbClr val="7FBCCC"/>
          </a:solidFill>
          <a:ln w="25400">
            <a:solidFill>
              <a:srgbClr val="000000"/>
            </a:solidFill>
            <a:round/>
            <a:headEnd/>
            <a:tailEnd/>
          </a:ln>
        </p:spPr>
        <p:txBody>
          <a:bodyPr/>
          <a:lstStyle/>
          <a:p>
            <a:r>
              <a:rPr lang="en-US" sz="2800"/>
              <a:t>Work</a:t>
            </a:r>
          </a:p>
          <a:p>
            <a:r>
              <a:rPr lang="en-US" sz="2800"/>
              <a:t>Groups</a:t>
            </a:r>
          </a:p>
        </p:txBody>
      </p:sp>
      <p:sp>
        <p:nvSpPr>
          <p:cNvPr id="26632" name="Content Placeholder 2"/>
          <p:cNvSpPr>
            <a:spLocks noGrp="1"/>
          </p:cNvSpPr>
          <p:nvPr>
            <p:ph sz="half" idx="1"/>
          </p:nvPr>
        </p:nvSpPr>
        <p:spPr/>
        <p:txBody>
          <a:bodyPr/>
          <a:lstStyle/>
          <a:p>
            <a:pPr eaLnBrk="1" hangingPunct="1"/>
            <a:r>
              <a:rPr lang="en-US" sz="3600">
                <a:latin typeface="Helvetica Neue" charset="0"/>
                <a:ea typeface="ヒラギノ角ゴ ProN W3" charset="0"/>
                <a:cs typeface="ヒラギノ角ゴ ProN W3" charset="0"/>
              </a:rPr>
              <a:t>Features:</a:t>
            </a:r>
          </a:p>
          <a:p>
            <a:pPr marL="711200" lvl="1" eaLnBrk="1" hangingPunct="1"/>
            <a:r>
              <a:rPr lang="en-US" sz="3200">
                <a:latin typeface="Helvetica Neue" charset="0"/>
                <a:ea typeface="ヒラギノ角ゴ ProN W3" charset="0"/>
                <a:cs typeface="ヒラギノ角ゴ ProN W3" charset="0"/>
              </a:rPr>
              <a:t>Created by</a:t>
            </a:r>
            <a:br>
              <a:rPr lang="en-US" sz="3200">
                <a:latin typeface="Helvetica Neue" charset="0"/>
                <a:ea typeface="ヒラギノ角ゴ ProN W3" charset="0"/>
                <a:cs typeface="ヒラギノ角ゴ ProN W3" charset="0"/>
              </a:rPr>
            </a:br>
            <a:r>
              <a:rPr lang="en-US" sz="3200">
                <a:latin typeface="Helvetica Neue" charset="0"/>
                <a:ea typeface="ヒラギノ角ゴ ProN W3" charset="0"/>
                <a:cs typeface="ヒラギノ角ゴ ProN W3" charset="0"/>
              </a:rPr>
              <a:t>Assembly or Committee</a:t>
            </a:r>
          </a:p>
          <a:p>
            <a:pPr marL="711200" lvl="1" eaLnBrk="1" hangingPunct="1"/>
            <a:r>
              <a:rPr lang="en-US" sz="3200">
                <a:latin typeface="Helvetica Neue" charset="0"/>
                <a:ea typeface="ヒラギノ角ゴ ProN W3" charset="0"/>
                <a:cs typeface="ヒラギノ角ゴ ProN W3" charset="0"/>
              </a:rPr>
              <a:t>Task-oriented</a:t>
            </a:r>
          </a:p>
          <a:p>
            <a:pPr marL="711200" lvl="1" eaLnBrk="1" hangingPunct="1"/>
            <a:r>
              <a:rPr lang="en-US" sz="3200">
                <a:latin typeface="Helvetica Neue" charset="0"/>
                <a:ea typeface="ヒラギノ角ゴ ProN W3" charset="0"/>
                <a:cs typeface="ヒラギノ角ゴ ProN W3" charset="0"/>
              </a:rPr>
              <a:t>Budget</a:t>
            </a:r>
          </a:p>
          <a:p>
            <a:endParaRPr lang="en-US">
              <a:latin typeface="Helvetica Neue" charset="0"/>
              <a:ea typeface="ヒラギノ角ゴ ProN W3" charset="0"/>
              <a:cs typeface="ヒラギノ角ゴ ProN W3" charset="0"/>
            </a:endParaRPr>
          </a:p>
        </p:txBody>
      </p:sp>
      <p:sp>
        <p:nvSpPr>
          <p:cNvPr id="26633" name="Content Placeholder 3"/>
          <p:cNvSpPr>
            <a:spLocks noGrp="1"/>
          </p:cNvSpPr>
          <p:nvPr>
            <p:ph sz="half" idx="2"/>
          </p:nvPr>
        </p:nvSpPr>
        <p:spPr/>
        <p:txBody>
          <a:bodyPr/>
          <a:lstStyle/>
          <a:p>
            <a:pPr eaLnBrk="1" hangingPunct="1"/>
            <a:r>
              <a:rPr lang="en-US" sz="3200">
                <a:latin typeface="Helvetica Neue" charset="0"/>
                <a:ea typeface="ヒラギノ角ゴ ProN W3" charset="0"/>
                <a:cs typeface="ヒラギノ角ゴ ProN W3" charset="0"/>
              </a:rPr>
              <a:t>Data Study</a:t>
            </a:r>
          </a:p>
          <a:p>
            <a:pPr eaLnBrk="1" hangingPunct="1"/>
            <a:r>
              <a:rPr lang="en-US" sz="3200">
                <a:latin typeface="Helvetica Neue" charset="0"/>
                <a:ea typeface="ヒラギノ角ゴ ProN W3" charset="0"/>
                <a:cs typeface="ヒラギノ角ゴ ProN W3" charset="0"/>
              </a:rPr>
              <a:t>Drupal</a:t>
            </a:r>
          </a:p>
          <a:p>
            <a:pPr eaLnBrk="1" hangingPunct="1"/>
            <a:r>
              <a:rPr lang="en-US" sz="3200">
                <a:latin typeface="Helvetica Neue" charset="0"/>
                <a:ea typeface="ヒラギノ角ゴ ProN W3" charset="0"/>
                <a:cs typeface="ヒラギノ角ゴ ProN W3" charset="0"/>
              </a:rPr>
              <a:t>Climate Education</a:t>
            </a:r>
          </a:p>
          <a:p>
            <a:pPr eaLnBrk="1" hangingPunct="1"/>
            <a:r>
              <a:rPr lang="en-US" sz="3200">
                <a:latin typeface="Helvetica Neue" charset="0"/>
                <a:ea typeface="ヒラギノ角ゴ ProN W3" charset="0"/>
                <a:cs typeface="ヒラギノ角ゴ ProN W3" charset="0"/>
              </a:rPr>
              <a:t>Visioneers</a:t>
            </a:r>
            <a:endParaRPr lang="en-US">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val="1324621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ESIP Collaboration Area Structure</a:t>
            </a:r>
          </a:p>
        </p:txBody>
      </p:sp>
      <p:cxnSp>
        <p:nvCxnSpPr>
          <p:cNvPr id="6" name="Straight Arrow Connector 5"/>
          <p:cNvCxnSpPr/>
          <p:nvPr/>
        </p:nvCxnSpPr>
        <p:spPr bwMode="auto">
          <a:xfrm>
            <a:off x="1397000" y="8229600"/>
            <a:ext cx="9829800" cy="0"/>
          </a:xfrm>
          <a:prstGeom prst="straightConnector1">
            <a:avLst/>
          </a:prstGeom>
          <a:solidFill>
            <a:srgbClr val="BFBFBF"/>
          </a:solidFill>
          <a:ln w="76200" cap="flat" cmpd="sng" algn="ctr">
            <a:solidFill>
              <a:srgbClr val="00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651" name="TextBox 6"/>
          <p:cNvSpPr txBox="1">
            <a:spLocks noChangeArrowheads="1"/>
          </p:cNvSpPr>
          <p:nvPr/>
        </p:nvSpPr>
        <p:spPr bwMode="auto">
          <a:xfrm>
            <a:off x="5357813" y="8686800"/>
            <a:ext cx="2289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a:t>Formality</a:t>
            </a:r>
          </a:p>
        </p:txBody>
      </p:sp>
      <p:sp>
        <p:nvSpPr>
          <p:cNvPr id="27652" name="TextBox 7"/>
          <p:cNvSpPr txBox="1">
            <a:spLocks noChangeArrowheads="1"/>
          </p:cNvSpPr>
          <p:nvPr/>
        </p:nvSpPr>
        <p:spPr bwMode="auto">
          <a:xfrm>
            <a:off x="1320800" y="8610600"/>
            <a:ext cx="1030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Least</a:t>
            </a:r>
          </a:p>
        </p:txBody>
      </p:sp>
      <p:sp>
        <p:nvSpPr>
          <p:cNvPr id="27653" name="TextBox 8"/>
          <p:cNvSpPr txBox="1">
            <a:spLocks noChangeArrowheads="1"/>
          </p:cNvSpPr>
          <p:nvPr/>
        </p:nvSpPr>
        <p:spPr bwMode="auto">
          <a:xfrm>
            <a:off x="10769600" y="8610600"/>
            <a:ext cx="95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800"/>
              <a:t>Most</a:t>
            </a:r>
          </a:p>
        </p:txBody>
      </p:sp>
      <p:sp>
        <p:nvSpPr>
          <p:cNvPr id="10" name="Oval 9"/>
          <p:cNvSpPr/>
          <p:nvPr/>
        </p:nvSpPr>
        <p:spPr bwMode="auto">
          <a:xfrm>
            <a:off x="1016000" y="5943600"/>
            <a:ext cx="2133600" cy="2057400"/>
          </a:xfrm>
          <a:prstGeom prst="ellips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dirty="0"/>
              <a:t>Clusters</a:t>
            </a:r>
          </a:p>
        </p:txBody>
      </p:sp>
      <p:sp>
        <p:nvSpPr>
          <p:cNvPr id="27655" name="Diamond 10"/>
          <p:cNvSpPr>
            <a:spLocks noChangeArrowheads="1"/>
          </p:cNvSpPr>
          <p:nvPr/>
        </p:nvSpPr>
        <p:spPr bwMode="auto">
          <a:xfrm>
            <a:off x="5092700" y="5867400"/>
            <a:ext cx="2819400" cy="2133600"/>
          </a:xfrm>
          <a:prstGeom prst="diamond">
            <a:avLst/>
          </a:prstGeom>
          <a:solidFill>
            <a:srgbClr val="7FBCCC"/>
          </a:solidFill>
          <a:ln w="25400">
            <a:solidFill>
              <a:srgbClr val="000000"/>
            </a:solidFill>
            <a:round/>
            <a:headEnd/>
            <a:tailEnd/>
          </a:ln>
        </p:spPr>
        <p:txBody>
          <a:bodyPr/>
          <a:lstStyle/>
          <a:p>
            <a:r>
              <a:rPr lang="en-US" sz="2800"/>
              <a:t>Work</a:t>
            </a:r>
          </a:p>
          <a:p>
            <a:r>
              <a:rPr lang="en-US" sz="2800"/>
              <a:t>Groups</a:t>
            </a:r>
          </a:p>
        </p:txBody>
      </p:sp>
      <p:sp>
        <p:nvSpPr>
          <p:cNvPr id="27656" name="Rectangle 11"/>
          <p:cNvSpPr>
            <a:spLocks noChangeArrowheads="1"/>
          </p:cNvSpPr>
          <p:nvPr/>
        </p:nvSpPr>
        <p:spPr bwMode="auto">
          <a:xfrm>
            <a:off x="9626600" y="5943600"/>
            <a:ext cx="2057400" cy="2057400"/>
          </a:xfrm>
          <a:prstGeom prst="rect">
            <a:avLst/>
          </a:prstGeom>
          <a:solidFill>
            <a:srgbClr val="4B9CB4"/>
          </a:solidFill>
          <a:ln w="25400">
            <a:solidFill>
              <a:srgbClr val="000000"/>
            </a:solidFill>
            <a:round/>
            <a:headEnd/>
            <a:tailEnd/>
          </a:ln>
        </p:spPr>
        <p:txBody>
          <a:bodyPr anchor="ctr"/>
          <a:lstStyle/>
          <a:p>
            <a:r>
              <a:rPr lang="en-US" sz="2800"/>
              <a:t>Committees</a:t>
            </a:r>
          </a:p>
        </p:txBody>
      </p:sp>
      <p:sp>
        <p:nvSpPr>
          <p:cNvPr id="27657" name="Rectangle 2"/>
          <p:cNvSpPr>
            <a:spLocks noGrp="1" noChangeArrowheads="1"/>
          </p:cNvSpPr>
          <p:nvPr>
            <p:ph sz="half" idx="1"/>
          </p:nvPr>
        </p:nvSpPr>
        <p:spPr>
          <a:xfrm>
            <a:off x="558800" y="2133600"/>
            <a:ext cx="5105400" cy="3429000"/>
          </a:xfrm>
        </p:spPr>
        <p:txBody>
          <a:bodyPr>
            <a:normAutofit lnSpcReduction="10000"/>
          </a:bodyPr>
          <a:lstStyle/>
          <a:p>
            <a:pPr eaLnBrk="1" hangingPunct="1"/>
            <a:r>
              <a:rPr lang="en-US" sz="3600">
                <a:latin typeface="Helvetica Neue" charset="0"/>
                <a:ea typeface="ヒラギノ角ゴ ProN W3" charset="0"/>
                <a:cs typeface="ヒラギノ角ゴ ProN W3" charset="0"/>
              </a:rPr>
              <a:t>Features</a:t>
            </a:r>
          </a:p>
          <a:p>
            <a:pPr marL="711200" lvl="1" eaLnBrk="1" hangingPunct="1"/>
            <a:r>
              <a:rPr lang="en-US" sz="3200">
                <a:latin typeface="Helvetica Neue" charset="0"/>
                <a:ea typeface="ヒラギノ角ゴ ProN W3" charset="0"/>
                <a:cs typeface="ヒラギノ角ゴ ProN W3" charset="0"/>
              </a:rPr>
              <a:t>Chair elected by Assembly</a:t>
            </a:r>
          </a:p>
          <a:p>
            <a:pPr marL="711200" lvl="1" eaLnBrk="1" hangingPunct="1"/>
            <a:r>
              <a:rPr lang="en-US" sz="3200">
                <a:latin typeface="Helvetica Neue" charset="0"/>
                <a:ea typeface="ヒラギノ角ゴ ProN W3" charset="0"/>
                <a:cs typeface="ヒラギノ角ゴ ProN W3" charset="0"/>
              </a:rPr>
              <a:t>Chair serves on</a:t>
            </a:r>
            <a:br>
              <a:rPr lang="en-US" sz="3200">
                <a:latin typeface="Helvetica Neue" charset="0"/>
                <a:ea typeface="ヒラギノ角ゴ ProN W3" charset="0"/>
                <a:cs typeface="ヒラギノ角ゴ ProN W3" charset="0"/>
              </a:rPr>
            </a:br>
            <a:r>
              <a:rPr lang="en-US" sz="3200">
                <a:latin typeface="Helvetica Neue" charset="0"/>
                <a:ea typeface="ヒラギノ角ゴ ProN W3" charset="0"/>
                <a:cs typeface="ヒラギノ角ゴ ProN W3" charset="0"/>
              </a:rPr>
              <a:t>Executive Committee</a:t>
            </a:r>
          </a:p>
          <a:p>
            <a:pPr marL="711200" lvl="1" eaLnBrk="1" hangingPunct="1"/>
            <a:r>
              <a:rPr lang="en-US" sz="3200">
                <a:latin typeface="Helvetica Neue" charset="0"/>
                <a:ea typeface="ヒラギノ角ゴ ProN W3" charset="0"/>
                <a:cs typeface="ヒラギノ角ゴ ProN W3" charset="0"/>
              </a:rPr>
              <a:t>Budget</a:t>
            </a:r>
          </a:p>
          <a:p>
            <a:pPr eaLnBrk="1" hangingPunct="1"/>
            <a:endParaRPr lang="en-US">
              <a:latin typeface="Helvetica Neue" charset="0"/>
              <a:ea typeface="ヒラギノ角ゴ ProN W3" charset="0"/>
              <a:cs typeface="ヒラギノ角ゴ ProN W3" charset="0"/>
            </a:endParaRPr>
          </a:p>
        </p:txBody>
      </p:sp>
      <p:sp>
        <p:nvSpPr>
          <p:cNvPr id="27658" name="Content Placeholder 1"/>
          <p:cNvSpPr>
            <a:spLocks noGrp="1"/>
          </p:cNvSpPr>
          <p:nvPr>
            <p:ph sz="half" idx="2"/>
          </p:nvPr>
        </p:nvSpPr>
        <p:spPr>
          <a:xfrm>
            <a:off x="6502400" y="2133600"/>
            <a:ext cx="5930900" cy="7239000"/>
          </a:xfrm>
        </p:spPr>
        <p:txBody>
          <a:bodyPr>
            <a:normAutofit lnSpcReduction="10000"/>
          </a:bodyPr>
          <a:lstStyle/>
          <a:p>
            <a:pPr eaLnBrk="1" hangingPunct="1"/>
            <a:r>
              <a:rPr lang="en-US" sz="2000">
                <a:latin typeface="Helvetica Neue" charset="0"/>
                <a:ea typeface="ヒラギノ角ゴ ProN W3" charset="0"/>
                <a:cs typeface="ヒラギノ角ゴ ProN W3" charset="0"/>
              </a:rPr>
              <a:t>Standing Committees</a:t>
            </a:r>
          </a:p>
          <a:p>
            <a:pPr marL="711200" lvl="1" eaLnBrk="1" hangingPunct="1"/>
            <a:r>
              <a:rPr lang="en-US" sz="2000">
                <a:latin typeface="Helvetica Neue" charset="0"/>
                <a:ea typeface="ヒラギノ角ゴ ProN W3" charset="0"/>
                <a:cs typeface="ヒラギノ角ゴ ProN W3" charset="0"/>
              </a:rPr>
              <a:t>Data Stewardship</a:t>
            </a:r>
          </a:p>
          <a:p>
            <a:pPr marL="711200" lvl="1" eaLnBrk="1" hangingPunct="1"/>
            <a:r>
              <a:rPr lang="en-US" sz="2000">
                <a:latin typeface="Helvetica Neue" charset="0"/>
                <a:ea typeface="ヒラギノ角ゴ ProN W3" charset="0"/>
                <a:cs typeface="ヒラギノ角ゴ ProN W3" charset="0"/>
              </a:rPr>
              <a:t>Education</a:t>
            </a:r>
          </a:p>
          <a:p>
            <a:pPr marL="711200" lvl="1" eaLnBrk="1" hangingPunct="1"/>
            <a:r>
              <a:rPr lang="en-US" sz="2000">
                <a:latin typeface="Helvetica Neue" charset="0"/>
                <a:ea typeface="ヒラギノ角ゴ ProN W3" charset="0"/>
                <a:cs typeface="ヒラギノ角ゴ ProN W3" charset="0"/>
              </a:rPr>
              <a:t>Information Technology and Interoperability</a:t>
            </a:r>
          </a:p>
          <a:p>
            <a:pPr marL="711200" lvl="1" eaLnBrk="1" hangingPunct="1"/>
            <a:r>
              <a:rPr lang="en-US" sz="2000">
                <a:latin typeface="Helvetica Neue" charset="0"/>
                <a:ea typeface="ヒラギノ角ゴ ProN W3" charset="0"/>
                <a:cs typeface="ヒラギノ角ゴ ProN W3" charset="0"/>
              </a:rPr>
              <a:t>Products and Services</a:t>
            </a:r>
            <a:endParaRPr lang="en-US" sz="1800">
              <a:latin typeface="Helvetica Neue" charset="0"/>
              <a:ea typeface="ヒラギノ角ゴ ProN W3" charset="0"/>
              <a:cs typeface="ヒラギノ角ゴ ProN W3" charset="0"/>
            </a:endParaRPr>
          </a:p>
          <a:p>
            <a:pPr eaLnBrk="1" hangingPunct="1"/>
            <a:r>
              <a:rPr lang="en-US" sz="2000">
                <a:latin typeface="Helvetica Neue" charset="0"/>
                <a:ea typeface="ヒラギノ角ゴ ProN W3" charset="0"/>
                <a:cs typeface="ヒラギノ角ゴ ProN W3" charset="0"/>
              </a:rPr>
              <a:t>Administrative Committees</a:t>
            </a:r>
          </a:p>
          <a:p>
            <a:pPr marL="711200" lvl="1" eaLnBrk="1" hangingPunct="1"/>
            <a:r>
              <a:rPr lang="en-US" sz="2000">
                <a:latin typeface="Helvetica Neue" charset="0"/>
                <a:ea typeface="ヒラギノ角ゴ ProN W3" charset="0"/>
                <a:cs typeface="ヒラギノ角ゴ ProN W3" charset="0"/>
              </a:rPr>
              <a:t>Constitution and Bylaws</a:t>
            </a:r>
          </a:p>
          <a:p>
            <a:pPr marL="711200" lvl="1" eaLnBrk="1" hangingPunct="1"/>
            <a:r>
              <a:rPr lang="en-US" sz="2000">
                <a:latin typeface="Helvetica Neue" charset="0"/>
                <a:ea typeface="ヒラギノ角ゴ ProN W3" charset="0"/>
                <a:cs typeface="ヒラギノ角ゴ ProN W3" charset="0"/>
              </a:rPr>
              <a:t>Finance and Appropriations</a:t>
            </a:r>
          </a:p>
          <a:p>
            <a:pPr marL="711200" lvl="1" eaLnBrk="1" hangingPunct="1"/>
            <a:r>
              <a:rPr lang="en-US" sz="2000">
                <a:latin typeface="Helvetica Neue" charset="0"/>
                <a:ea typeface="ヒラギノ角ゴ ProN W3" charset="0"/>
                <a:cs typeface="ヒラギノ角ゴ ProN W3" charset="0"/>
              </a:rPr>
              <a:t>Partnership</a:t>
            </a:r>
          </a:p>
          <a:p>
            <a:pPr eaLnBrk="1" hangingPunct="1"/>
            <a:endParaRPr lang="en-US" sz="2000">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val="3965472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1" name="Group 6"/>
          <p:cNvGrpSpPr>
            <a:grpSpLocks/>
          </p:cNvGrpSpPr>
          <p:nvPr/>
        </p:nvGrpSpPr>
        <p:grpSpPr bwMode="auto">
          <a:xfrm>
            <a:off x="1854200" y="6704013"/>
            <a:ext cx="4370388" cy="1906587"/>
            <a:chOff x="0" y="0"/>
            <a:chExt cx="292" cy="106"/>
          </a:xfrm>
        </p:grpSpPr>
        <p:sp>
          <p:nvSpPr>
            <p:cNvPr id="21516" name="Rectangle 7"/>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ESIP</a:t>
              </a:r>
            </a:p>
            <a:p>
              <a:r>
                <a:rPr lang="en-US"/>
                <a:t>Federation</a:t>
              </a:r>
            </a:p>
          </p:txBody>
        </p:sp>
        <p:pic>
          <p:nvPicPr>
            <p:cNvPr id="21517" name="Picture 8"/>
            <p:cNvPicPr>
              <a:picLocks noChangeAspect="1"/>
            </p:cNvPicPr>
            <p:nvPr/>
          </p:nvPicPr>
          <p:blipFill>
            <a:blip r:embed="rId2">
              <a:alphaModFix/>
            </a:blip>
            <a:srcRect/>
            <a:stretch>
              <a:fillRect/>
            </a:stretch>
          </p:blipFill>
          <p:spPr bwMode="auto">
            <a:xfrm>
              <a:off x="0" y="0"/>
              <a:ext cx="292" cy="106"/>
            </a:xfrm>
            <a:prstGeom prst="rect">
              <a:avLst/>
            </a:prstGeom>
            <a:noFill/>
            <a:ln w="12700" cap="rnd">
              <a:noFill/>
              <a:round/>
              <a:headEnd/>
              <a:tailEnd/>
            </a:ln>
          </p:spPr>
        </p:pic>
      </p:gr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4800" dirty="0">
                <a:sym typeface="Trebuchet MS" charset="0"/>
              </a:rPr>
              <a:t>Two Organizations: ESIP Federation &amp; Foundation for Earth Science</a:t>
            </a:r>
            <a:endParaRPr lang="en-US" sz="4800" dirty="0"/>
          </a:p>
        </p:txBody>
      </p:sp>
      <p:sp>
        <p:nvSpPr>
          <p:cNvPr id="21510" name="Rectangle 5"/>
          <p:cNvSpPr>
            <a:spLocks noGrp="1" noChangeArrowheads="1"/>
          </p:cNvSpPr>
          <p:nvPr>
            <p:ph idx="1"/>
          </p:nvPr>
        </p:nvSpPr>
        <p:spPr>
          <a:xfrm>
            <a:off x="649288" y="2359025"/>
            <a:ext cx="11704637" cy="6883400"/>
          </a:xfrm>
        </p:spPr>
        <p:txBody>
          <a:bodyPr lIns="126435" tIns="126435" rIns="126435" bIns="126435" anchor="t"/>
          <a:lstStyle/>
          <a:p>
            <a:pPr marL="0" indent="0" defTabSz="1300163" eaLnBrk="1">
              <a:spcBef>
                <a:spcPct val="0"/>
              </a:spcBef>
              <a:buSzTx/>
              <a:buFontTx/>
              <a:buNone/>
            </a:pPr>
            <a:r>
              <a:rPr lang="en-US" dirty="0">
                <a:sym typeface="Trebuchet MS" charset="0"/>
              </a:rPr>
              <a:t>ESIP Federation is the community.</a:t>
            </a:r>
          </a:p>
          <a:p>
            <a:pPr marL="0" indent="0" defTabSz="1300163" eaLnBrk="1">
              <a:spcBef>
                <a:spcPct val="0"/>
              </a:spcBef>
              <a:buSzTx/>
              <a:buFontTx/>
              <a:buNone/>
            </a:pPr>
            <a:endParaRPr lang="en-US" dirty="0">
              <a:sym typeface="Trebuchet MS" charset="0"/>
            </a:endParaRPr>
          </a:p>
          <a:p>
            <a:pPr marL="0" indent="0" defTabSz="1300163" eaLnBrk="1">
              <a:spcBef>
                <a:spcPct val="0"/>
              </a:spcBef>
              <a:buSzTx/>
              <a:buFontTx/>
              <a:buNone/>
            </a:pPr>
            <a:r>
              <a:rPr lang="en-US" dirty="0">
                <a:sym typeface="Trebuchet MS" charset="0"/>
              </a:rPr>
              <a:t>Foundation for Earth Science provides management, operational and logistical services to the ESIP Federation</a:t>
            </a:r>
            <a:r>
              <a:rPr lang="en-US" dirty="0" smtClean="0">
                <a:sym typeface="Trebuchet MS" charset="0"/>
              </a:rPr>
              <a:t>.</a:t>
            </a:r>
          </a:p>
          <a:p>
            <a:pPr marL="0" indent="0" defTabSz="1300163" eaLnBrk="1">
              <a:spcBef>
                <a:spcPct val="0"/>
              </a:spcBef>
              <a:buSzTx/>
              <a:buFontTx/>
              <a:buNone/>
            </a:pPr>
            <a:endParaRPr lang="en-US" dirty="0">
              <a:sym typeface="Trebuchet MS" charset="0"/>
            </a:endParaRPr>
          </a:p>
          <a:p>
            <a:pPr marL="0" indent="0" defTabSz="1300163" eaLnBrk="1">
              <a:spcBef>
                <a:spcPct val="0"/>
              </a:spcBef>
              <a:buSzTx/>
              <a:buFontTx/>
              <a:buNone/>
            </a:pPr>
            <a:r>
              <a:rPr lang="en-US" dirty="0">
                <a:sym typeface="Trebuchet MS" charset="0"/>
              </a:rPr>
              <a:t>In reality (up to 2013):</a:t>
            </a:r>
            <a:endParaRPr lang="en-US" dirty="0"/>
          </a:p>
        </p:txBody>
      </p:sp>
      <p:grpSp>
        <p:nvGrpSpPr>
          <p:cNvPr id="21513" name="Group 10"/>
          <p:cNvGrpSpPr>
            <a:grpSpLocks/>
          </p:cNvGrpSpPr>
          <p:nvPr/>
        </p:nvGrpSpPr>
        <p:grpSpPr bwMode="auto">
          <a:xfrm>
            <a:off x="6148388" y="6704013"/>
            <a:ext cx="4191000" cy="1906587"/>
            <a:chOff x="0" y="0"/>
            <a:chExt cx="292" cy="106"/>
          </a:xfrm>
        </p:grpSpPr>
        <p:sp>
          <p:nvSpPr>
            <p:cNvPr id="21514" name="Rectangle 11"/>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Foundation for</a:t>
              </a:r>
            </a:p>
            <a:p>
              <a:r>
                <a:rPr lang="en-US"/>
                <a:t>Earth Science</a:t>
              </a:r>
            </a:p>
          </p:txBody>
        </p:sp>
        <p:pic>
          <p:nvPicPr>
            <p:cNvPr id="21515" name="Picture 12"/>
            <p:cNvPicPr>
              <a:picLocks noChangeAspect="1"/>
            </p:cNvPicPr>
            <p:nvPr/>
          </p:nvPicPr>
          <p:blipFill>
            <a:blip r:embed="rId2">
              <a:alphaModFix amt="71000"/>
            </a:blip>
            <a:srcRect/>
            <a:stretch>
              <a:fillRect/>
            </a:stretch>
          </p:blipFill>
          <p:spPr bwMode="auto">
            <a:xfrm>
              <a:off x="0" y="0"/>
              <a:ext cx="292" cy="106"/>
            </a:xfrm>
            <a:prstGeom prst="rect">
              <a:avLst/>
            </a:prstGeom>
            <a:noFill/>
            <a:ln w="12700" cap="rnd">
              <a:noFill/>
              <a:round/>
              <a:headEnd/>
              <a:tailEnd/>
            </a:ln>
          </p:spPr>
        </p:pic>
      </p:grpSp>
      <p:pic>
        <p:nvPicPr>
          <p:cNvPr id="15" name="Picture 14" descr="ESIP Logo.jpg"/>
          <p:cNvPicPr>
            <a:picLocks noChangeAspect="1"/>
          </p:cNvPicPr>
          <p:nvPr/>
        </p:nvPicPr>
        <p:blipFill>
          <a:blip r:embed="rId3">
            <a:alphaModFix/>
          </a:blip>
          <a:stretch>
            <a:fillRect/>
          </a:stretch>
        </p:blipFill>
        <p:spPr>
          <a:xfrm>
            <a:off x="8458778" y="8585200"/>
            <a:ext cx="4546022" cy="1143000"/>
          </a:xfrm>
          <a:prstGeom prst="rect">
            <a:avLst/>
          </a:prstGeom>
        </p:spPr>
      </p:pic>
    </p:spTree>
    <p:extLst>
      <p:ext uri="{BB962C8B-B14F-4D97-AF65-F5344CB8AC3E}">
        <p14:creationId xmlns:p14="http://schemas.microsoft.com/office/powerpoint/2010/main" val="305582628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dirty="0">
                <a:sym typeface="Trebuchet MS" charset="0"/>
              </a:rPr>
              <a:t>Foundation for Earth Science </a:t>
            </a:r>
            <a:r>
              <a:rPr lang="en-US" dirty="0" smtClean="0">
                <a:sym typeface="Trebuchet MS" charset="0"/>
              </a:rPr>
              <a:t>Community Manger</a:t>
            </a:r>
            <a:endParaRPr lang="en-US" dirty="0"/>
          </a:p>
        </p:txBody>
      </p:sp>
      <p:sp>
        <p:nvSpPr>
          <p:cNvPr id="21510" name="Rectangle 5"/>
          <p:cNvSpPr>
            <a:spLocks noGrp="1" noChangeArrowheads="1"/>
          </p:cNvSpPr>
          <p:nvPr>
            <p:ph idx="1"/>
          </p:nvPr>
        </p:nvSpPr>
        <p:spPr>
          <a:xfrm>
            <a:off x="649288" y="2359025"/>
            <a:ext cx="11704637" cy="6883400"/>
          </a:xfrm>
        </p:spPr>
        <p:txBody>
          <a:bodyPr lIns="126435" tIns="126435" rIns="126435" bIns="126435" anchor="t"/>
          <a:lstStyle/>
          <a:p>
            <a:pPr marL="0" indent="0" defTabSz="1300163" eaLnBrk="1">
              <a:spcBef>
                <a:spcPct val="0"/>
              </a:spcBef>
              <a:buSzTx/>
              <a:buFontTx/>
              <a:buNone/>
            </a:pPr>
            <a:endParaRPr lang="en-US" dirty="0">
              <a:sym typeface="Trebuchet MS" charset="0"/>
            </a:endParaRPr>
          </a:p>
          <a:p>
            <a:pPr marL="0" indent="0" defTabSz="1300163" eaLnBrk="1">
              <a:spcBef>
                <a:spcPct val="0"/>
              </a:spcBef>
              <a:buSzTx/>
              <a:buFontTx/>
              <a:buNone/>
            </a:pPr>
            <a:r>
              <a:rPr lang="en-US" dirty="0">
                <a:sym typeface="Trebuchet MS" charset="0"/>
              </a:rPr>
              <a:t>Search </a:t>
            </a:r>
            <a:r>
              <a:rPr lang="en-US" dirty="0" smtClean="0">
                <a:sym typeface="Trebuchet MS" charset="0"/>
              </a:rPr>
              <a:t>for Community Manager </a:t>
            </a:r>
            <a:r>
              <a:rPr lang="en-US" dirty="0" smtClean="0">
                <a:sym typeface="Trebuchet MS" charset="0"/>
              </a:rPr>
              <a:t>began </a:t>
            </a:r>
            <a:r>
              <a:rPr lang="en-US" dirty="0">
                <a:sym typeface="Trebuchet MS" charset="0"/>
              </a:rPr>
              <a:t>Jan. </a:t>
            </a:r>
            <a:r>
              <a:rPr lang="en-US" dirty="0" smtClean="0">
                <a:sym typeface="Trebuchet MS" charset="0"/>
              </a:rPr>
              <a:t>2015. Will work primarily for ESIP</a:t>
            </a:r>
          </a:p>
          <a:p>
            <a:pPr marL="0" indent="0" defTabSz="1300163" eaLnBrk="1">
              <a:spcBef>
                <a:spcPct val="0"/>
              </a:spcBef>
              <a:buSzTx/>
              <a:buFontTx/>
              <a:buNone/>
            </a:pPr>
            <a:endParaRPr lang="en-US" dirty="0" smtClean="0">
              <a:sym typeface="Trebuchet MS" charset="0"/>
            </a:endParaRPr>
          </a:p>
          <a:p>
            <a:pPr marL="0" indent="0" defTabSz="1300163" eaLnBrk="1">
              <a:spcBef>
                <a:spcPct val="0"/>
              </a:spcBef>
              <a:buSzTx/>
              <a:buFontTx/>
              <a:buNone/>
            </a:pPr>
            <a:r>
              <a:rPr lang="en-US" dirty="0" smtClean="0">
                <a:sym typeface="Trebuchet MS" charset="0"/>
              </a:rPr>
              <a:t>Details: </a:t>
            </a:r>
            <a:endParaRPr lang="en-US" dirty="0">
              <a:sym typeface="Trebuchet MS" charset="0"/>
            </a:endParaRPr>
          </a:p>
          <a:p>
            <a:pPr marL="0" indent="0" defTabSz="1300163">
              <a:spcBef>
                <a:spcPct val="0"/>
              </a:spcBef>
              <a:buSzTx/>
              <a:buNone/>
            </a:pPr>
            <a:r>
              <a:rPr lang="en-US" dirty="0" err="1"/>
              <a:t>earthsciencefoundation.org</a:t>
            </a:r>
            <a:r>
              <a:rPr lang="en-US" dirty="0"/>
              <a:t>/position-description-community-manager/</a:t>
            </a:r>
            <a:endParaRPr lang="en-US" dirty="0"/>
          </a:p>
        </p:txBody>
      </p:sp>
    </p:spTree>
    <p:extLst>
      <p:ext uri="{BB962C8B-B14F-4D97-AF65-F5344CB8AC3E}">
        <p14:creationId xmlns:p14="http://schemas.microsoft.com/office/powerpoint/2010/main" val="227486806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5345</TotalTime>
  <Words>1447</Words>
  <Application>Microsoft Macintosh PowerPoint</Application>
  <PresentationFormat>Custom</PresentationFormat>
  <Paragraphs>336</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Breeze</vt:lpstr>
      <vt:lpstr>ESIP 202</vt:lpstr>
      <vt:lpstr>ESIP Community</vt:lpstr>
      <vt:lpstr>Types &amp; Governance</vt:lpstr>
      <vt:lpstr>ESIP Groups</vt:lpstr>
      <vt:lpstr>ESIP Collaboration Area Structure</vt:lpstr>
      <vt:lpstr>ESIP Collaboration Area Structure</vt:lpstr>
      <vt:lpstr>ESIP Collaboration Area Structure</vt:lpstr>
      <vt:lpstr>Two Organizations: ESIP Federation &amp; Foundation for Earth Science</vt:lpstr>
      <vt:lpstr>Foundation for Earth Science Community Manger</vt:lpstr>
      <vt:lpstr>Strategic Plan</vt:lpstr>
      <vt:lpstr>Things ESIP Does</vt:lpstr>
      <vt:lpstr>Products &amp; Services Committee </vt:lpstr>
      <vt:lpstr>ESIP Transforms Earth Science </vt:lpstr>
      <vt:lpstr>ESIP Planks</vt:lpstr>
      <vt:lpstr>ESIP Planks</vt:lpstr>
      <vt:lpstr>List-servs</vt:lpstr>
      <vt:lpstr>WebEx </vt:lpstr>
      <vt:lpstr>Prototypical  Virtual Workspace</vt:lpstr>
      <vt:lpstr>Wiki Workspace Best Practices</vt:lpstr>
      <vt:lpstr>2015 ESIP Summer Meeting</vt:lpstr>
      <vt:lpstr>ESIP Leadership 2015</vt:lpstr>
      <vt:lpstr>ESIP Federation Executive Committee Work 2015 </vt:lpstr>
      <vt:lpstr>ESIP Online</vt:lpstr>
      <vt:lpstr>Get ESIP’ed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Federation's Model Paradigm for Managing a Distributed Partnership</dc:title>
  <cp:lastModifiedBy>Erin Robinson</cp:lastModifiedBy>
  <cp:revision>106</cp:revision>
  <dcterms:created xsi:type="dcterms:W3CDTF">2013-04-12T14:52:32Z</dcterms:created>
  <dcterms:modified xsi:type="dcterms:W3CDTF">2015-02-02T20:59:32Z</dcterms:modified>
</cp:coreProperties>
</file>