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2"/>
  </p:notesMasterIdLst>
  <p:sldIdLst>
    <p:sldId id="294" r:id="rId3"/>
    <p:sldId id="291" r:id="rId4"/>
    <p:sldId id="297" r:id="rId5"/>
    <p:sldId id="299" r:id="rId6"/>
    <p:sldId id="301" r:id="rId7"/>
    <p:sldId id="304" r:id="rId8"/>
    <p:sldId id="300" r:id="rId9"/>
    <p:sldId id="293" r:id="rId10"/>
    <p:sldId id="292" r:id="rId11"/>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E6F523"/>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84825-26AC-4BBD-8CCB-3A3916CAB7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446202B-FD9E-4010-904B-C6C3825E943F}">
      <dgm:prSet/>
      <dgm:spPr/>
      <dgm:t>
        <a:bodyPr/>
        <a:lstStyle/>
        <a:p>
          <a:pPr rtl="0"/>
          <a:r>
            <a:rPr lang="en-US" smtClean="0"/>
            <a:t>If metadata about your data are published:  </a:t>
          </a:r>
          <a:endParaRPr lang="en-US"/>
        </a:p>
      </dgm:t>
    </dgm:pt>
    <dgm:pt modelId="{9CF4E909-7BB7-428C-9F44-D13FF6155413}" type="parTrans" cxnId="{804EBC5F-A530-4309-85EF-28661D78E478}">
      <dgm:prSet/>
      <dgm:spPr/>
      <dgm:t>
        <a:bodyPr/>
        <a:lstStyle/>
        <a:p>
          <a:endParaRPr lang="en-US"/>
        </a:p>
      </dgm:t>
    </dgm:pt>
    <dgm:pt modelId="{8C41313F-0327-4E6D-BDAB-04E7EAD01D0A}" type="sibTrans" cxnId="{804EBC5F-A530-4309-85EF-28661D78E478}">
      <dgm:prSet/>
      <dgm:spPr/>
      <dgm:t>
        <a:bodyPr/>
        <a:lstStyle/>
        <a:p>
          <a:endParaRPr lang="en-US"/>
        </a:p>
      </dgm:t>
    </dgm:pt>
    <dgm:pt modelId="{D441ED48-45BA-4D6C-8A34-72E6A89DDDA9}">
      <dgm:prSet/>
      <dgm:spPr/>
      <dgm:t>
        <a:bodyPr/>
        <a:lstStyle/>
        <a:p>
          <a:pPr rtl="0"/>
          <a:r>
            <a:rPr lang="en-US" smtClean="0"/>
            <a:t>Your work may become more well known (discoverable)</a:t>
          </a:r>
          <a:endParaRPr lang="en-US"/>
        </a:p>
      </dgm:t>
    </dgm:pt>
    <dgm:pt modelId="{99653AC5-49D9-4D1B-BC98-FCCDE40F7B68}" type="parTrans" cxnId="{64F3CD2E-B892-4963-8C3D-2EC00B9C4509}">
      <dgm:prSet/>
      <dgm:spPr/>
      <dgm:t>
        <a:bodyPr/>
        <a:lstStyle/>
        <a:p>
          <a:endParaRPr lang="en-US"/>
        </a:p>
      </dgm:t>
    </dgm:pt>
    <dgm:pt modelId="{54C88767-E121-46B3-ABD7-5D960414F94F}" type="sibTrans" cxnId="{64F3CD2E-B892-4963-8C3D-2EC00B9C4509}">
      <dgm:prSet/>
      <dgm:spPr/>
      <dgm:t>
        <a:bodyPr/>
        <a:lstStyle/>
        <a:p>
          <a:endParaRPr lang="en-US"/>
        </a:p>
      </dgm:t>
    </dgm:pt>
    <dgm:pt modelId="{34A1B723-F76D-43AF-9BBF-30431E78E1A1}">
      <dgm:prSet/>
      <dgm:spPr/>
      <dgm:t>
        <a:bodyPr/>
        <a:lstStyle/>
        <a:p>
          <a:pPr rtl="0"/>
          <a:r>
            <a:rPr lang="en-US" dirty="0" smtClean="0"/>
            <a:t>When found, a potential user could learn enough about your data to decide whether it’s appropriate for his / her re-use</a:t>
          </a:r>
          <a:endParaRPr lang="en-US" dirty="0"/>
        </a:p>
      </dgm:t>
    </dgm:pt>
    <dgm:pt modelId="{FAA0CF17-4309-48BB-BCE8-D0E81178CA57}" type="parTrans" cxnId="{8C878697-429B-4DAD-89E0-B663667CBE45}">
      <dgm:prSet/>
      <dgm:spPr/>
      <dgm:t>
        <a:bodyPr/>
        <a:lstStyle/>
        <a:p>
          <a:endParaRPr lang="en-US"/>
        </a:p>
      </dgm:t>
    </dgm:pt>
    <dgm:pt modelId="{578BE26F-7AE7-45EA-B149-229EA672B451}" type="sibTrans" cxnId="{8C878697-429B-4DAD-89E0-B663667CBE45}">
      <dgm:prSet/>
      <dgm:spPr/>
      <dgm:t>
        <a:bodyPr/>
        <a:lstStyle/>
        <a:p>
          <a:endParaRPr lang="en-US"/>
        </a:p>
      </dgm:t>
    </dgm:pt>
    <dgm:pt modelId="{BA5BC60D-77F7-4922-8D70-FB7C21811523}">
      <dgm:prSet/>
      <dgm:spPr/>
      <dgm:t>
        <a:bodyPr/>
        <a:lstStyle/>
        <a:p>
          <a:pPr rtl="0"/>
          <a:r>
            <a:rPr lang="en-US" smtClean="0"/>
            <a:t>Can help you establish your credibility &amp; reputation</a:t>
          </a:r>
          <a:endParaRPr lang="en-US"/>
        </a:p>
      </dgm:t>
    </dgm:pt>
    <dgm:pt modelId="{AB9DDF8D-B95B-4DF4-9650-BE8BB6296C67}" type="parTrans" cxnId="{7B877474-16DD-4669-BCB5-2A00A17F3F0D}">
      <dgm:prSet/>
      <dgm:spPr/>
      <dgm:t>
        <a:bodyPr/>
        <a:lstStyle/>
        <a:p>
          <a:endParaRPr lang="en-US"/>
        </a:p>
      </dgm:t>
    </dgm:pt>
    <dgm:pt modelId="{23F34348-7214-42E6-A591-F7B12C0E6310}" type="sibTrans" cxnId="{7B877474-16DD-4669-BCB5-2A00A17F3F0D}">
      <dgm:prSet/>
      <dgm:spPr/>
      <dgm:t>
        <a:bodyPr/>
        <a:lstStyle/>
        <a:p>
          <a:endParaRPr lang="en-US"/>
        </a:p>
      </dgm:t>
    </dgm:pt>
    <dgm:pt modelId="{58DA6922-730B-49AB-89B0-BD9660A37140}">
      <dgm:prSet/>
      <dgm:spPr/>
      <dgm:t>
        <a:bodyPr/>
        <a:lstStyle/>
        <a:p>
          <a:pPr rtl="0"/>
          <a:r>
            <a:rPr lang="en-US" smtClean="0"/>
            <a:t>Means by which agencies &amp; institutions evaluate grant proposals</a:t>
          </a:r>
          <a:endParaRPr lang="en-US"/>
        </a:p>
      </dgm:t>
    </dgm:pt>
    <dgm:pt modelId="{21FD6799-75CD-41C2-AAEF-323BE5BEE97E}" type="parTrans" cxnId="{B08DC5B1-1C95-4207-AA05-41EB8AE17A65}">
      <dgm:prSet/>
      <dgm:spPr/>
      <dgm:t>
        <a:bodyPr/>
        <a:lstStyle/>
        <a:p>
          <a:endParaRPr lang="en-US"/>
        </a:p>
      </dgm:t>
    </dgm:pt>
    <dgm:pt modelId="{4ACDE489-8BEB-4D7D-9C2D-ABF2301BB438}" type="sibTrans" cxnId="{B08DC5B1-1C95-4207-AA05-41EB8AE17A65}">
      <dgm:prSet/>
      <dgm:spPr/>
      <dgm:t>
        <a:bodyPr/>
        <a:lstStyle/>
        <a:p>
          <a:endParaRPr lang="en-US"/>
        </a:p>
      </dgm:t>
    </dgm:pt>
    <dgm:pt modelId="{A807739D-AB85-4806-8C8D-27CBCB919395}">
      <dgm:prSet/>
      <dgm:spPr/>
      <dgm:t>
        <a:bodyPr/>
        <a:lstStyle/>
        <a:p>
          <a:pPr rtl="0"/>
          <a:r>
            <a:rPr lang="en-US" smtClean="0"/>
            <a:t>Factors for hiring &amp; tenure by academic institutions often include:</a:t>
          </a:r>
          <a:endParaRPr lang="en-US"/>
        </a:p>
      </dgm:t>
    </dgm:pt>
    <dgm:pt modelId="{B55D88F9-B2C4-44DB-A0AE-64B72696A12D}" type="parTrans" cxnId="{4898866C-7FBA-4F93-92EE-357E66797EB1}">
      <dgm:prSet/>
      <dgm:spPr/>
      <dgm:t>
        <a:bodyPr/>
        <a:lstStyle/>
        <a:p>
          <a:endParaRPr lang="en-US"/>
        </a:p>
      </dgm:t>
    </dgm:pt>
    <dgm:pt modelId="{EF02F0BF-664F-41AA-994E-F156DED95AFA}" type="sibTrans" cxnId="{4898866C-7FBA-4F93-92EE-357E66797EB1}">
      <dgm:prSet/>
      <dgm:spPr/>
      <dgm:t>
        <a:bodyPr/>
        <a:lstStyle/>
        <a:p>
          <a:endParaRPr lang="en-US"/>
        </a:p>
      </dgm:t>
    </dgm:pt>
    <dgm:pt modelId="{0013D07E-756C-4921-8C9B-464C2EB593E1}">
      <dgm:prSet/>
      <dgm:spPr/>
      <dgm:t>
        <a:bodyPr/>
        <a:lstStyle/>
        <a:p>
          <a:pPr rtl="0"/>
          <a:r>
            <a:rPr lang="en-US" smtClean="0"/>
            <a:t>Survey of journals &amp; publications in which you are published </a:t>
          </a:r>
          <a:endParaRPr lang="en-US"/>
        </a:p>
      </dgm:t>
    </dgm:pt>
    <dgm:pt modelId="{1D09D85A-6DCB-4805-8C9B-DD06AB55D595}" type="parTrans" cxnId="{B498371D-9F5F-4618-A706-A361AA2CD372}">
      <dgm:prSet/>
      <dgm:spPr/>
      <dgm:t>
        <a:bodyPr/>
        <a:lstStyle/>
        <a:p>
          <a:endParaRPr lang="en-US"/>
        </a:p>
      </dgm:t>
    </dgm:pt>
    <dgm:pt modelId="{13F9F02E-854E-4728-970A-58B34D8E159A}" type="sibTrans" cxnId="{B498371D-9F5F-4618-A706-A361AA2CD372}">
      <dgm:prSet/>
      <dgm:spPr/>
      <dgm:t>
        <a:bodyPr/>
        <a:lstStyle/>
        <a:p>
          <a:endParaRPr lang="en-US"/>
        </a:p>
      </dgm:t>
    </dgm:pt>
    <dgm:pt modelId="{1CDE6BFA-18BC-4202-B879-85D5C6D178A3}">
      <dgm:prSet/>
      <dgm:spPr/>
      <dgm:t>
        <a:bodyPr/>
        <a:lstStyle/>
        <a:p>
          <a:pPr rtl="0"/>
          <a:r>
            <a:rPr lang="en-US" dirty="0" smtClean="0"/>
            <a:t>The reputation of journals &amp; publications in which your metadata are published</a:t>
          </a:r>
          <a:endParaRPr lang="en-US" dirty="0"/>
        </a:p>
      </dgm:t>
    </dgm:pt>
    <dgm:pt modelId="{D779BBDF-A2EE-4A7D-9E05-E467F38C8275}" type="parTrans" cxnId="{B15873DA-E0F8-4047-8088-27F75FF8C38A}">
      <dgm:prSet/>
      <dgm:spPr/>
      <dgm:t>
        <a:bodyPr/>
        <a:lstStyle/>
        <a:p>
          <a:endParaRPr lang="en-US"/>
        </a:p>
      </dgm:t>
    </dgm:pt>
    <dgm:pt modelId="{4E9B5B2F-BCF1-4050-9A34-56DF8BA02AD2}" type="sibTrans" cxnId="{B15873DA-E0F8-4047-8088-27F75FF8C38A}">
      <dgm:prSet/>
      <dgm:spPr/>
      <dgm:t>
        <a:bodyPr/>
        <a:lstStyle/>
        <a:p>
          <a:endParaRPr lang="en-US"/>
        </a:p>
      </dgm:t>
    </dgm:pt>
    <dgm:pt modelId="{7FDD6AD6-D37D-460F-A91D-4D2BFCD0485A}">
      <dgm:prSet/>
      <dgm:spPr/>
      <dgm:t>
        <a:bodyPr/>
        <a:lstStyle/>
        <a:p>
          <a:pPr rtl="0"/>
          <a:r>
            <a:rPr lang="en-US" smtClean="0"/>
            <a:t>The number of times your metadata (in citation form) is used by others </a:t>
          </a:r>
          <a:endParaRPr lang="en-US"/>
        </a:p>
      </dgm:t>
    </dgm:pt>
    <dgm:pt modelId="{DD315637-45F9-420D-A422-6CC89A833BC1}" type="parTrans" cxnId="{5753336F-58BA-4F0B-9421-9F857718C46C}">
      <dgm:prSet/>
      <dgm:spPr/>
      <dgm:t>
        <a:bodyPr/>
        <a:lstStyle/>
        <a:p>
          <a:endParaRPr lang="en-US"/>
        </a:p>
      </dgm:t>
    </dgm:pt>
    <dgm:pt modelId="{10596508-8CBB-4D64-AB6A-EA15F98D533D}" type="sibTrans" cxnId="{5753336F-58BA-4F0B-9421-9F857718C46C}">
      <dgm:prSet/>
      <dgm:spPr/>
      <dgm:t>
        <a:bodyPr/>
        <a:lstStyle/>
        <a:p>
          <a:endParaRPr lang="en-US"/>
        </a:p>
      </dgm:t>
    </dgm:pt>
    <dgm:pt modelId="{18A3FA41-E4FF-490D-9DCC-91F9C19ADA08}">
      <dgm:prSet/>
      <dgm:spPr/>
      <dgm:t>
        <a:bodyPr/>
        <a:lstStyle/>
        <a:p>
          <a:pPr rtl="0"/>
          <a:r>
            <a:rPr lang="en-US" smtClean="0"/>
            <a:t>One way in which your peers can found out about your research, thus leading to future opportunities for collaboration </a:t>
          </a:r>
          <a:endParaRPr lang="en-US"/>
        </a:p>
      </dgm:t>
    </dgm:pt>
    <dgm:pt modelId="{5EAE479A-E7DB-44D6-BA8F-DB13CF65EFFD}" type="parTrans" cxnId="{CD534499-6DC1-455E-9496-16F16043234F}">
      <dgm:prSet/>
      <dgm:spPr/>
      <dgm:t>
        <a:bodyPr/>
        <a:lstStyle/>
        <a:p>
          <a:endParaRPr lang="en-US"/>
        </a:p>
      </dgm:t>
    </dgm:pt>
    <dgm:pt modelId="{901B8956-24FC-4C9A-B4C9-F690D3037BEE}" type="sibTrans" cxnId="{CD534499-6DC1-455E-9496-16F16043234F}">
      <dgm:prSet/>
      <dgm:spPr/>
      <dgm:t>
        <a:bodyPr/>
        <a:lstStyle/>
        <a:p>
          <a:endParaRPr lang="en-US"/>
        </a:p>
      </dgm:t>
    </dgm:pt>
    <dgm:pt modelId="{2EDB55B4-1135-4B97-BA5F-0B98AFEB333B}" type="pres">
      <dgm:prSet presAssocID="{85884825-26AC-4BBD-8CCB-3A3916CAB78F}" presName="linear" presStyleCnt="0">
        <dgm:presLayoutVars>
          <dgm:animLvl val="lvl"/>
          <dgm:resizeHandles val="exact"/>
        </dgm:presLayoutVars>
      </dgm:prSet>
      <dgm:spPr/>
      <dgm:t>
        <a:bodyPr/>
        <a:lstStyle/>
        <a:p>
          <a:endParaRPr lang="en-US"/>
        </a:p>
      </dgm:t>
    </dgm:pt>
    <dgm:pt modelId="{D68AA4D0-57C1-4514-AD12-425327A2C239}" type="pres">
      <dgm:prSet presAssocID="{D446202B-FD9E-4010-904B-C6C3825E943F}" presName="parentText" presStyleLbl="node1" presStyleIdx="0" presStyleCnt="2">
        <dgm:presLayoutVars>
          <dgm:chMax val="0"/>
          <dgm:bulletEnabled val="1"/>
        </dgm:presLayoutVars>
      </dgm:prSet>
      <dgm:spPr/>
      <dgm:t>
        <a:bodyPr/>
        <a:lstStyle/>
        <a:p>
          <a:endParaRPr lang="en-US"/>
        </a:p>
      </dgm:t>
    </dgm:pt>
    <dgm:pt modelId="{76C28045-2B52-4934-9E0D-31AA40900E9F}" type="pres">
      <dgm:prSet presAssocID="{D446202B-FD9E-4010-904B-C6C3825E943F}" presName="childText" presStyleLbl="revTx" presStyleIdx="0" presStyleCnt="2">
        <dgm:presLayoutVars>
          <dgm:bulletEnabled val="1"/>
        </dgm:presLayoutVars>
      </dgm:prSet>
      <dgm:spPr/>
      <dgm:t>
        <a:bodyPr/>
        <a:lstStyle/>
        <a:p>
          <a:endParaRPr lang="en-US"/>
        </a:p>
      </dgm:t>
    </dgm:pt>
    <dgm:pt modelId="{05C55C68-228E-46E4-8ADF-FFD6025F953E}" type="pres">
      <dgm:prSet presAssocID="{BA5BC60D-77F7-4922-8D70-FB7C21811523}" presName="parentText" presStyleLbl="node1" presStyleIdx="1" presStyleCnt="2">
        <dgm:presLayoutVars>
          <dgm:chMax val="0"/>
          <dgm:bulletEnabled val="1"/>
        </dgm:presLayoutVars>
      </dgm:prSet>
      <dgm:spPr/>
      <dgm:t>
        <a:bodyPr/>
        <a:lstStyle/>
        <a:p>
          <a:endParaRPr lang="en-US"/>
        </a:p>
      </dgm:t>
    </dgm:pt>
    <dgm:pt modelId="{7EA64BC6-12CE-4C4A-9BE2-73B500209C1F}" type="pres">
      <dgm:prSet presAssocID="{BA5BC60D-77F7-4922-8D70-FB7C21811523}" presName="childText" presStyleLbl="revTx" presStyleIdx="1" presStyleCnt="2">
        <dgm:presLayoutVars>
          <dgm:bulletEnabled val="1"/>
        </dgm:presLayoutVars>
      </dgm:prSet>
      <dgm:spPr/>
      <dgm:t>
        <a:bodyPr/>
        <a:lstStyle/>
        <a:p>
          <a:endParaRPr lang="en-US"/>
        </a:p>
      </dgm:t>
    </dgm:pt>
  </dgm:ptLst>
  <dgm:cxnLst>
    <dgm:cxn modelId="{4898866C-7FBA-4F93-92EE-357E66797EB1}" srcId="{BA5BC60D-77F7-4922-8D70-FB7C21811523}" destId="{A807739D-AB85-4806-8C8D-27CBCB919395}" srcOrd="1" destOrd="0" parTransId="{B55D88F9-B2C4-44DB-A0AE-64B72696A12D}" sibTransId="{EF02F0BF-664F-41AA-994E-F156DED95AFA}"/>
    <dgm:cxn modelId="{3BA94AF7-96F7-4575-A6CF-4F1B499F12E9}" type="presOf" srcId="{18A3FA41-E4FF-490D-9DCC-91F9C19ADA08}" destId="{7EA64BC6-12CE-4C4A-9BE2-73B500209C1F}" srcOrd="0" destOrd="5" presId="urn:microsoft.com/office/officeart/2005/8/layout/vList2"/>
    <dgm:cxn modelId="{B08DC5B1-1C95-4207-AA05-41EB8AE17A65}" srcId="{BA5BC60D-77F7-4922-8D70-FB7C21811523}" destId="{58DA6922-730B-49AB-89B0-BD9660A37140}" srcOrd="0" destOrd="0" parTransId="{21FD6799-75CD-41C2-AAEF-323BE5BEE97E}" sibTransId="{4ACDE489-8BEB-4D7D-9C2D-ABF2301BB438}"/>
    <dgm:cxn modelId="{A48A0206-9A1D-4926-8312-298E0E841529}" type="presOf" srcId="{BA5BC60D-77F7-4922-8D70-FB7C21811523}" destId="{05C55C68-228E-46E4-8ADF-FFD6025F953E}" srcOrd="0" destOrd="0" presId="urn:microsoft.com/office/officeart/2005/8/layout/vList2"/>
    <dgm:cxn modelId="{6AADD52D-4220-4595-A441-16A6B4E70C26}" type="presOf" srcId="{58DA6922-730B-49AB-89B0-BD9660A37140}" destId="{7EA64BC6-12CE-4C4A-9BE2-73B500209C1F}" srcOrd="0" destOrd="0" presId="urn:microsoft.com/office/officeart/2005/8/layout/vList2"/>
    <dgm:cxn modelId="{64F3CD2E-B892-4963-8C3D-2EC00B9C4509}" srcId="{D446202B-FD9E-4010-904B-C6C3825E943F}" destId="{D441ED48-45BA-4D6C-8A34-72E6A89DDDA9}" srcOrd="0" destOrd="0" parTransId="{99653AC5-49D9-4D1B-BC98-FCCDE40F7B68}" sibTransId="{54C88767-E121-46B3-ABD7-5D960414F94F}"/>
    <dgm:cxn modelId="{AFD83F53-5586-49BD-8720-399B3076B857}" type="presOf" srcId="{D441ED48-45BA-4D6C-8A34-72E6A89DDDA9}" destId="{76C28045-2B52-4934-9E0D-31AA40900E9F}" srcOrd="0" destOrd="0" presId="urn:microsoft.com/office/officeart/2005/8/layout/vList2"/>
    <dgm:cxn modelId="{70A15A1C-FC6A-4537-B859-F272D221E322}" type="presOf" srcId="{0013D07E-756C-4921-8C9B-464C2EB593E1}" destId="{7EA64BC6-12CE-4C4A-9BE2-73B500209C1F}" srcOrd="0" destOrd="2" presId="urn:microsoft.com/office/officeart/2005/8/layout/vList2"/>
    <dgm:cxn modelId="{2F2784AC-AAC3-425C-B71A-44BC48989644}" type="presOf" srcId="{85884825-26AC-4BBD-8CCB-3A3916CAB78F}" destId="{2EDB55B4-1135-4B97-BA5F-0B98AFEB333B}" srcOrd="0" destOrd="0" presId="urn:microsoft.com/office/officeart/2005/8/layout/vList2"/>
    <dgm:cxn modelId="{5753336F-58BA-4F0B-9421-9F857718C46C}" srcId="{A807739D-AB85-4806-8C8D-27CBCB919395}" destId="{7FDD6AD6-D37D-460F-A91D-4D2BFCD0485A}" srcOrd="2" destOrd="0" parTransId="{DD315637-45F9-420D-A422-6CC89A833BC1}" sibTransId="{10596508-8CBB-4D64-AB6A-EA15F98D533D}"/>
    <dgm:cxn modelId="{C6F6FC3D-75EB-4121-9172-33BCED8A2D44}" type="presOf" srcId="{A807739D-AB85-4806-8C8D-27CBCB919395}" destId="{7EA64BC6-12CE-4C4A-9BE2-73B500209C1F}" srcOrd="0" destOrd="1" presId="urn:microsoft.com/office/officeart/2005/8/layout/vList2"/>
    <dgm:cxn modelId="{B498371D-9F5F-4618-A706-A361AA2CD372}" srcId="{A807739D-AB85-4806-8C8D-27CBCB919395}" destId="{0013D07E-756C-4921-8C9B-464C2EB593E1}" srcOrd="0" destOrd="0" parTransId="{1D09D85A-6DCB-4805-8C9B-DD06AB55D595}" sibTransId="{13F9F02E-854E-4728-970A-58B34D8E159A}"/>
    <dgm:cxn modelId="{8C878697-429B-4DAD-89E0-B663667CBE45}" srcId="{D446202B-FD9E-4010-904B-C6C3825E943F}" destId="{34A1B723-F76D-43AF-9BBF-30431E78E1A1}" srcOrd="1" destOrd="0" parTransId="{FAA0CF17-4309-48BB-BCE8-D0E81178CA57}" sibTransId="{578BE26F-7AE7-45EA-B149-229EA672B451}"/>
    <dgm:cxn modelId="{BA603F3E-8108-4CC7-96E2-A5012CCBAA52}" type="presOf" srcId="{34A1B723-F76D-43AF-9BBF-30431E78E1A1}" destId="{76C28045-2B52-4934-9E0D-31AA40900E9F}" srcOrd="0" destOrd="1" presId="urn:microsoft.com/office/officeart/2005/8/layout/vList2"/>
    <dgm:cxn modelId="{827448F0-F1FC-45F3-BAD7-8CDCDF481BDB}" type="presOf" srcId="{1CDE6BFA-18BC-4202-B879-85D5C6D178A3}" destId="{7EA64BC6-12CE-4C4A-9BE2-73B500209C1F}" srcOrd="0" destOrd="3" presId="urn:microsoft.com/office/officeart/2005/8/layout/vList2"/>
    <dgm:cxn modelId="{50C3C77C-C8C5-4F90-8FE1-87DA8CDD987F}" type="presOf" srcId="{7FDD6AD6-D37D-460F-A91D-4D2BFCD0485A}" destId="{7EA64BC6-12CE-4C4A-9BE2-73B500209C1F}" srcOrd="0" destOrd="4" presId="urn:microsoft.com/office/officeart/2005/8/layout/vList2"/>
    <dgm:cxn modelId="{804EBC5F-A530-4309-85EF-28661D78E478}" srcId="{85884825-26AC-4BBD-8CCB-3A3916CAB78F}" destId="{D446202B-FD9E-4010-904B-C6C3825E943F}" srcOrd="0" destOrd="0" parTransId="{9CF4E909-7BB7-428C-9F44-D13FF6155413}" sibTransId="{8C41313F-0327-4E6D-BDAB-04E7EAD01D0A}"/>
    <dgm:cxn modelId="{893AE822-723E-4EE9-9171-220C50AF2A64}" type="presOf" srcId="{D446202B-FD9E-4010-904B-C6C3825E943F}" destId="{D68AA4D0-57C1-4514-AD12-425327A2C239}" srcOrd="0" destOrd="0" presId="urn:microsoft.com/office/officeart/2005/8/layout/vList2"/>
    <dgm:cxn modelId="{7B877474-16DD-4669-BCB5-2A00A17F3F0D}" srcId="{85884825-26AC-4BBD-8CCB-3A3916CAB78F}" destId="{BA5BC60D-77F7-4922-8D70-FB7C21811523}" srcOrd="1" destOrd="0" parTransId="{AB9DDF8D-B95B-4DF4-9650-BE8BB6296C67}" sibTransId="{23F34348-7214-42E6-A591-F7B12C0E6310}"/>
    <dgm:cxn modelId="{CD534499-6DC1-455E-9496-16F16043234F}" srcId="{BA5BC60D-77F7-4922-8D70-FB7C21811523}" destId="{18A3FA41-E4FF-490D-9DCC-91F9C19ADA08}" srcOrd="2" destOrd="0" parTransId="{5EAE479A-E7DB-44D6-BA8F-DB13CF65EFFD}" sibTransId="{901B8956-24FC-4C9A-B4C9-F690D3037BEE}"/>
    <dgm:cxn modelId="{B15873DA-E0F8-4047-8088-27F75FF8C38A}" srcId="{A807739D-AB85-4806-8C8D-27CBCB919395}" destId="{1CDE6BFA-18BC-4202-B879-85D5C6D178A3}" srcOrd="1" destOrd="0" parTransId="{D779BBDF-A2EE-4A7D-9E05-E467F38C8275}" sibTransId="{4E9B5B2F-BCF1-4050-9A34-56DF8BA02AD2}"/>
    <dgm:cxn modelId="{F5196042-F198-4DCE-B8D0-DA9F4DD53155}" type="presParOf" srcId="{2EDB55B4-1135-4B97-BA5F-0B98AFEB333B}" destId="{D68AA4D0-57C1-4514-AD12-425327A2C239}" srcOrd="0" destOrd="0" presId="urn:microsoft.com/office/officeart/2005/8/layout/vList2"/>
    <dgm:cxn modelId="{98DB0519-DC43-4E61-969A-B49CF756B216}" type="presParOf" srcId="{2EDB55B4-1135-4B97-BA5F-0B98AFEB333B}" destId="{76C28045-2B52-4934-9E0D-31AA40900E9F}" srcOrd="1" destOrd="0" presId="urn:microsoft.com/office/officeart/2005/8/layout/vList2"/>
    <dgm:cxn modelId="{BEDDAFEA-F6B5-491A-BBD5-457016DDE9FE}" type="presParOf" srcId="{2EDB55B4-1135-4B97-BA5F-0B98AFEB333B}" destId="{05C55C68-228E-46E4-8ADF-FFD6025F953E}" srcOrd="2" destOrd="0" presId="urn:microsoft.com/office/officeart/2005/8/layout/vList2"/>
    <dgm:cxn modelId="{C6E74FF4-6C85-49A4-8C78-4DC0098B386A}" type="presParOf" srcId="{2EDB55B4-1135-4B97-BA5F-0B98AFEB333B}" destId="{7EA64BC6-12CE-4C4A-9BE2-73B500209C1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BAF1B-9B33-4FC6-BA46-38909A315DE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1822BBA-09E9-408D-91E1-D38B1E3E68D8}">
      <dgm:prSet/>
      <dgm:spPr/>
      <dgm:t>
        <a:bodyPr/>
        <a:lstStyle/>
        <a:p>
          <a:pPr rtl="0"/>
          <a:r>
            <a:rPr lang="en-US" b="1" dirty="0" smtClean="0"/>
            <a:t>Many governmental agencies require the “dissemination” of your data by:  </a:t>
          </a:r>
          <a:endParaRPr lang="en-US" b="1" dirty="0"/>
        </a:p>
      </dgm:t>
    </dgm:pt>
    <dgm:pt modelId="{434B5166-51A1-45C8-9B20-6B6760A8FD33}" type="parTrans" cxnId="{9BC9A26A-E76E-4ED8-8919-ED1C18AF46A0}">
      <dgm:prSet/>
      <dgm:spPr/>
      <dgm:t>
        <a:bodyPr/>
        <a:lstStyle/>
        <a:p>
          <a:endParaRPr lang="en-US"/>
        </a:p>
      </dgm:t>
    </dgm:pt>
    <dgm:pt modelId="{17D51451-3E87-4DA1-9D6F-BD4F18230202}" type="sibTrans" cxnId="{9BC9A26A-E76E-4ED8-8919-ED1C18AF46A0}">
      <dgm:prSet/>
      <dgm:spPr/>
      <dgm:t>
        <a:bodyPr/>
        <a:lstStyle/>
        <a:p>
          <a:endParaRPr lang="en-US"/>
        </a:p>
      </dgm:t>
    </dgm:pt>
    <dgm:pt modelId="{C3EC8AC2-41C8-49EC-94EE-2F76B0DF44E5}">
      <dgm:prSet/>
      <dgm:spPr/>
      <dgm:t>
        <a:bodyPr/>
        <a:lstStyle/>
        <a:p>
          <a:pPr rtl="0"/>
          <a:r>
            <a:rPr lang="en-US" b="1" dirty="0" smtClean="0"/>
            <a:t>Publishing metadata in journals and publications in order to make data products available</a:t>
          </a:r>
          <a:endParaRPr lang="en-US" b="1" dirty="0"/>
        </a:p>
      </dgm:t>
    </dgm:pt>
    <dgm:pt modelId="{D00132C1-6136-4CE2-80FE-8093AF346BD0}" type="parTrans" cxnId="{D2DCC5D4-E8E5-4EA2-BBFD-35B7E29E241A}">
      <dgm:prSet/>
      <dgm:spPr/>
      <dgm:t>
        <a:bodyPr/>
        <a:lstStyle/>
        <a:p>
          <a:endParaRPr lang="en-US"/>
        </a:p>
      </dgm:t>
    </dgm:pt>
    <dgm:pt modelId="{F65418B2-D6D5-4BE2-9CB8-66E168A47ABC}" type="sibTrans" cxnId="{D2DCC5D4-E8E5-4EA2-BBFD-35B7E29E241A}">
      <dgm:prSet/>
      <dgm:spPr/>
      <dgm:t>
        <a:bodyPr/>
        <a:lstStyle/>
        <a:p>
          <a:endParaRPr lang="en-US"/>
        </a:p>
      </dgm:t>
    </dgm:pt>
    <dgm:pt modelId="{F822C7FA-F0F2-4517-958F-841A6E76247D}">
      <dgm:prSet/>
      <dgm:spPr/>
      <dgm:t>
        <a:bodyPr/>
        <a:lstStyle/>
        <a:p>
          <a:pPr rtl="0"/>
          <a:r>
            <a:rPr lang="en-US" b="1" dirty="0" smtClean="0"/>
            <a:t>Describing how your data will be “shared” in a data sharing and/or data management plan</a:t>
          </a:r>
          <a:endParaRPr lang="en-US" b="1" dirty="0"/>
        </a:p>
      </dgm:t>
    </dgm:pt>
    <dgm:pt modelId="{38896C7F-C710-4F55-9C2F-E8CE01DDF374}" type="parTrans" cxnId="{AF567790-BCC3-443B-9BBB-69CBF530E385}">
      <dgm:prSet/>
      <dgm:spPr/>
      <dgm:t>
        <a:bodyPr/>
        <a:lstStyle/>
        <a:p>
          <a:endParaRPr lang="en-US"/>
        </a:p>
      </dgm:t>
    </dgm:pt>
    <dgm:pt modelId="{9F697F82-A0B3-40E1-966F-D4210D0688D7}" type="sibTrans" cxnId="{AF567790-BCC3-443B-9BBB-69CBF530E385}">
      <dgm:prSet/>
      <dgm:spPr/>
      <dgm:t>
        <a:bodyPr/>
        <a:lstStyle/>
        <a:p>
          <a:endParaRPr lang="en-US"/>
        </a:p>
      </dgm:t>
    </dgm:pt>
    <dgm:pt modelId="{DF87DD4E-A847-47CC-BCC1-5795B42E14F0}">
      <dgm:prSet/>
      <dgm:spPr/>
      <dgm:t>
        <a:bodyPr/>
        <a:lstStyle/>
        <a:p>
          <a:pPr rtl="0"/>
          <a:r>
            <a:rPr lang="en-US" b="1" dirty="0" smtClean="0"/>
            <a:t>Making the metadata publicly available from agency websites</a:t>
          </a:r>
          <a:endParaRPr lang="en-US" b="1" dirty="0"/>
        </a:p>
      </dgm:t>
    </dgm:pt>
    <dgm:pt modelId="{445B95AA-9066-4412-B2F2-460040DCBDAB}" type="parTrans" cxnId="{DC27F48D-5E45-427D-BD8C-77290CC08C65}">
      <dgm:prSet/>
      <dgm:spPr/>
      <dgm:t>
        <a:bodyPr/>
        <a:lstStyle/>
        <a:p>
          <a:endParaRPr lang="en-US"/>
        </a:p>
      </dgm:t>
    </dgm:pt>
    <dgm:pt modelId="{FF097C08-33B0-43DE-974B-F079E9BDFB90}" type="sibTrans" cxnId="{DC27F48D-5E45-427D-BD8C-77290CC08C65}">
      <dgm:prSet/>
      <dgm:spPr/>
      <dgm:t>
        <a:bodyPr/>
        <a:lstStyle/>
        <a:p>
          <a:endParaRPr lang="en-US"/>
        </a:p>
      </dgm:t>
    </dgm:pt>
    <dgm:pt modelId="{C097BE4D-D21E-40ED-9A48-6AA33C445FB3}">
      <dgm:prSet/>
      <dgm:spPr/>
      <dgm:t>
        <a:bodyPr/>
        <a:lstStyle/>
        <a:p>
          <a:pPr rtl="0"/>
          <a:r>
            <a:rPr lang="en-US" b="1" dirty="0" smtClean="0"/>
            <a:t>Encouraging the publication of metadata to  publicly available data catalogs on government portals or registries</a:t>
          </a:r>
          <a:endParaRPr lang="en-US" b="1" dirty="0"/>
        </a:p>
      </dgm:t>
    </dgm:pt>
    <dgm:pt modelId="{1E700CDA-BFE7-4C13-A2D2-6BD643EB2225}" type="parTrans" cxnId="{3B7C9B02-0AE3-4F81-9D35-52AFB60ED24D}">
      <dgm:prSet/>
      <dgm:spPr/>
      <dgm:t>
        <a:bodyPr/>
        <a:lstStyle/>
        <a:p>
          <a:endParaRPr lang="en-US"/>
        </a:p>
      </dgm:t>
    </dgm:pt>
    <dgm:pt modelId="{E708897F-EC93-48AF-B5AE-0BCA3CFD70FB}" type="sibTrans" cxnId="{3B7C9B02-0AE3-4F81-9D35-52AFB60ED24D}">
      <dgm:prSet/>
      <dgm:spPr/>
      <dgm:t>
        <a:bodyPr/>
        <a:lstStyle/>
        <a:p>
          <a:endParaRPr lang="en-US"/>
        </a:p>
      </dgm:t>
    </dgm:pt>
    <dgm:pt modelId="{07019282-7EF3-4B07-95DA-AD8708580F22}" type="pres">
      <dgm:prSet presAssocID="{E75BAF1B-9B33-4FC6-BA46-38909A315DEF}" presName="cycle" presStyleCnt="0">
        <dgm:presLayoutVars>
          <dgm:dir/>
          <dgm:resizeHandles val="exact"/>
        </dgm:presLayoutVars>
      </dgm:prSet>
      <dgm:spPr/>
      <dgm:t>
        <a:bodyPr/>
        <a:lstStyle/>
        <a:p>
          <a:endParaRPr lang="en-US"/>
        </a:p>
      </dgm:t>
    </dgm:pt>
    <dgm:pt modelId="{73F954B7-FAFA-4905-B560-1A8F8D444BB5}" type="pres">
      <dgm:prSet presAssocID="{D1822BBA-09E9-408D-91E1-D38B1E3E68D8}" presName="node" presStyleLbl="node1" presStyleIdx="0" presStyleCnt="1" custScaleX="111622" custRadScaleRad="115786" custRadScaleInc="146">
        <dgm:presLayoutVars>
          <dgm:bulletEnabled val="1"/>
        </dgm:presLayoutVars>
      </dgm:prSet>
      <dgm:spPr/>
      <dgm:t>
        <a:bodyPr/>
        <a:lstStyle/>
        <a:p>
          <a:endParaRPr lang="en-US"/>
        </a:p>
      </dgm:t>
    </dgm:pt>
  </dgm:ptLst>
  <dgm:cxnLst>
    <dgm:cxn modelId="{DC27F48D-5E45-427D-BD8C-77290CC08C65}" srcId="{D1822BBA-09E9-408D-91E1-D38B1E3E68D8}" destId="{DF87DD4E-A847-47CC-BCC1-5795B42E14F0}" srcOrd="2" destOrd="0" parTransId="{445B95AA-9066-4412-B2F2-460040DCBDAB}" sibTransId="{FF097C08-33B0-43DE-974B-F079E9BDFB90}"/>
    <dgm:cxn modelId="{4E9DE274-6106-4612-9134-D528F9277BF6}" type="presOf" srcId="{C097BE4D-D21E-40ED-9A48-6AA33C445FB3}" destId="{73F954B7-FAFA-4905-B560-1A8F8D444BB5}" srcOrd="0" destOrd="4" presId="urn:microsoft.com/office/officeart/2005/8/layout/cycle2"/>
    <dgm:cxn modelId="{AF567790-BCC3-443B-9BBB-69CBF530E385}" srcId="{D1822BBA-09E9-408D-91E1-D38B1E3E68D8}" destId="{F822C7FA-F0F2-4517-958F-841A6E76247D}" srcOrd="1" destOrd="0" parTransId="{38896C7F-C710-4F55-9C2F-E8CE01DDF374}" sibTransId="{9F697F82-A0B3-40E1-966F-D4210D0688D7}"/>
    <dgm:cxn modelId="{30C8F453-81A3-4455-8FB0-A0684EED81BA}" type="presOf" srcId="{E75BAF1B-9B33-4FC6-BA46-38909A315DEF}" destId="{07019282-7EF3-4B07-95DA-AD8708580F22}" srcOrd="0" destOrd="0" presId="urn:microsoft.com/office/officeart/2005/8/layout/cycle2"/>
    <dgm:cxn modelId="{31B31041-63C9-4CB3-A8CD-844D364BD3AD}" type="presOf" srcId="{D1822BBA-09E9-408D-91E1-D38B1E3E68D8}" destId="{73F954B7-FAFA-4905-B560-1A8F8D444BB5}" srcOrd="0" destOrd="0" presId="urn:microsoft.com/office/officeart/2005/8/layout/cycle2"/>
    <dgm:cxn modelId="{940EAF6B-91A9-4CCB-B802-32FADB4BDFD5}" type="presOf" srcId="{F822C7FA-F0F2-4517-958F-841A6E76247D}" destId="{73F954B7-FAFA-4905-B560-1A8F8D444BB5}" srcOrd="0" destOrd="2" presId="urn:microsoft.com/office/officeart/2005/8/layout/cycle2"/>
    <dgm:cxn modelId="{C6B18202-1AE2-46F9-9D52-B189D764D909}" type="presOf" srcId="{DF87DD4E-A847-47CC-BCC1-5795B42E14F0}" destId="{73F954B7-FAFA-4905-B560-1A8F8D444BB5}" srcOrd="0" destOrd="3" presId="urn:microsoft.com/office/officeart/2005/8/layout/cycle2"/>
    <dgm:cxn modelId="{FD9B23FE-32FC-4348-8FE8-70529AA2B0BC}" type="presOf" srcId="{C3EC8AC2-41C8-49EC-94EE-2F76B0DF44E5}" destId="{73F954B7-FAFA-4905-B560-1A8F8D444BB5}" srcOrd="0" destOrd="1" presId="urn:microsoft.com/office/officeart/2005/8/layout/cycle2"/>
    <dgm:cxn modelId="{D2DCC5D4-E8E5-4EA2-BBFD-35B7E29E241A}" srcId="{D1822BBA-09E9-408D-91E1-D38B1E3E68D8}" destId="{C3EC8AC2-41C8-49EC-94EE-2F76B0DF44E5}" srcOrd="0" destOrd="0" parTransId="{D00132C1-6136-4CE2-80FE-8093AF346BD0}" sibTransId="{F65418B2-D6D5-4BE2-9CB8-66E168A47ABC}"/>
    <dgm:cxn modelId="{9BC9A26A-E76E-4ED8-8919-ED1C18AF46A0}" srcId="{E75BAF1B-9B33-4FC6-BA46-38909A315DEF}" destId="{D1822BBA-09E9-408D-91E1-D38B1E3E68D8}" srcOrd="0" destOrd="0" parTransId="{434B5166-51A1-45C8-9B20-6B6760A8FD33}" sibTransId="{17D51451-3E87-4DA1-9D6F-BD4F18230202}"/>
    <dgm:cxn modelId="{3B7C9B02-0AE3-4F81-9D35-52AFB60ED24D}" srcId="{D1822BBA-09E9-408D-91E1-D38B1E3E68D8}" destId="{C097BE4D-D21E-40ED-9A48-6AA33C445FB3}" srcOrd="3" destOrd="0" parTransId="{1E700CDA-BFE7-4C13-A2D2-6BD643EB2225}" sibTransId="{E708897F-EC93-48AF-B5AE-0BCA3CFD70FB}"/>
    <dgm:cxn modelId="{B3472A5E-C382-4C81-8751-EC5B06AA1FCA}" type="presParOf" srcId="{07019282-7EF3-4B07-95DA-AD8708580F22}" destId="{73F954B7-FAFA-4905-B560-1A8F8D444BB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AA4D0-57C1-4514-AD12-425327A2C239}">
      <dsp:nvSpPr>
        <dsp:cNvPr id="0" name=""/>
        <dsp:cNvSpPr/>
      </dsp:nvSpPr>
      <dsp:spPr>
        <a:xfrm>
          <a:off x="0" y="163662"/>
          <a:ext cx="118618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smtClean="0"/>
            <a:t>If metadata about your data are published:  </a:t>
          </a:r>
          <a:endParaRPr lang="en-US" sz="3500" kern="1200"/>
        </a:p>
      </dsp:txBody>
      <dsp:txXfrm>
        <a:off x="39980" y="203642"/>
        <a:ext cx="11781840" cy="739039"/>
      </dsp:txXfrm>
    </dsp:sp>
    <dsp:sp modelId="{76C28045-2B52-4934-9E0D-31AA40900E9F}">
      <dsp:nvSpPr>
        <dsp:cNvPr id="0" name=""/>
        <dsp:cNvSpPr/>
      </dsp:nvSpPr>
      <dsp:spPr>
        <a:xfrm>
          <a:off x="0" y="982662"/>
          <a:ext cx="11861800" cy="12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612"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smtClean="0"/>
            <a:t>Your work may become more well known (discoverable)</a:t>
          </a:r>
          <a:endParaRPr lang="en-US" sz="2700" kern="1200"/>
        </a:p>
        <a:p>
          <a:pPr marL="228600" lvl="1" indent="-228600" algn="l" defTabSz="1200150" rtl="0">
            <a:lnSpc>
              <a:spcPct val="90000"/>
            </a:lnSpc>
            <a:spcBef>
              <a:spcPct val="0"/>
            </a:spcBef>
            <a:spcAft>
              <a:spcPct val="20000"/>
            </a:spcAft>
            <a:buChar char="••"/>
          </a:pPr>
          <a:r>
            <a:rPr lang="en-US" sz="2700" kern="1200" dirty="0" smtClean="0"/>
            <a:t>When found, a potential user could learn enough about your data to decide whether it’s appropriate for his / her re-use</a:t>
          </a:r>
          <a:endParaRPr lang="en-US" sz="2700" kern="1200" dirty="0"/>
        </a:p>
      </dsp:txBody>
      <dsp:txXfrm>
        <a:off x="0" y="982662"/>
        <a:ext cx="11861800" cy="1267875"/>
      </dsp:txXfrm>
    </dsp:sp>
    <dsp:sp modelId="{05C55C68-228E-46E4-8ADF-FFD6025F953E}">
      <dsp:nvSpPr>
        <dsp:cNvPr id="0" name=""/>
        <dsp:cNvSpPr/>
      </dsp:nvSpPr>
      <dsp:spPr>
        <a:xfrm>
          <a:off x="0" y="2250537"/>
          <a:ext cx="118618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smtClean="0"/>
            <a:t>Can help you establish your credibility &amp; reputation</a:t>
          </a:r>
          <a:endParaRPr lang="en-US" sz="3500" kern="1200"/>
        </a:p>
      </dsp:txBody>
      <dsp:txXfrm>
        <a:off x="39980" y="2290517"/>
        <a:ext cx="11781840" cy="739039"/>
      </dsp:txXfrm>
    </dsp:sp>
    <dsp:sp modelId="{7EA64BC6-12CE-4C4A-9BE2-73B500209C1F}">
      <dsp:nvSpPr>
        <dsp:cNvPr id="0" name=""/>
        <dsp:cNvSpPr/>
      </dsp:nvSpPr>
      <dsp:spPr>
        <a:xfrm>
          <a:off x="0" y="3069537"/>
          <a:ext cx="11861800" cy="333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612"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smtClean="0"/>
            <a:t>Means by which agencies &amp; institutions evaluate grant proposals</a:t>
          </a:r>
          <a:endParaRPr lang="en-US" sz="2700" kern="1200"/>
        </a:p>
        <a:p>
          <a:pPr marL="228600" lvl="1" indent="-228600" algn="l" defTabSz="1200150" rtl="0">
            <a:lnSpc>
              <a:spcPct val="90000"/>
            </a:lnSpc>
            <a:spcBef>
              <a:spcPct val="0"/>
            </a:spcBef>
            <a:spcAft>
              <a:spcPct val="20000"/>
            </a:spcAft>
            <a:buChar char="••"/>
          </a:pPr>
          <a:r>
            <a:rPr lang="en-US" sz="2700" kern="1200" smtClean="0"/>
            <a:t>Factors for hiring &amp; tenure by academic institutions often include:</a:t>
          </a:r>
          <a:endParaRPr lang="en-US" sz="2700" kern="1200"/>
        </a:p>
        <a:p>
          <a:pPr marL="457200" lvl="2" indent="-228600" algn="l" defTabSz="1200150" rtl="0">
            <a:lnSpc>
              <a:spcPct val="90000"/>
            </a:lnSpc>
            <a:spcBef>
              <a:spcPct val="0"/>
            </a:spcBef>
            <a:spcAft>
              <a:spcPct val="20000"/>
            </a:spcAft>
            <a:buChar char="••"/>
          </a:pPr>
          <a:r>
            <a:rPr lang="en-US" sz="2700" kern="1200" smtClean="0"/>
            <a:t>Survey of journals &amp; publications in which you are published </a:t>
          </a:r>
          <a:endParaRPr lang="en-US" sz="2700" kern="1200"/>
        </a:p>
        <a:p>
          <a:pPr marL="457200" lvl="2" indent="-228600" algn="l" defTabSz="1200150" rtl="0">
            <a:lnSpc>
              <a:spcPct val="90000"/>
            </a:lnSpc>
            <a:spcBef>
              <a:spcPct val="0"/>
            </a:spcBef>
            <a:spcAft>
              <a:spcPct val="20000"/>
            </a:spcAft>
            <a:buChar char="••"/>
          </a:pPr>
          <a:r>
            <a:rPr lang="en-US" sz="2700" kern="1200" dirty="0" smtClean="0"/>
            <a:t>The reputation of journals &amp; publications in which your metadata are published</a:t>
          </a:r>
          <a:endParaRPr lang="en-US" sz="2700" kern="1200" dirty="0"/>
        </a:p>
        <a:p>
          <a:pPr marL="457200" lvl="2" indent="-228600" algn="l" defTabSz="1200150" rtl="0">
            <a:lnSpc>
              <a:spcPct val="90000"/>
            </a:lnSpc>
            <a:spcBef>
              <a:spcPct val="0"/>
            </a:spcBef>
            <a:spcAft>
              <a:spcPct val="20000"/>
            </a:spcAft>
            <a:buChar char="••"/>
          </a:pPr>
          <a:r>
            <a:rPr lang="en-US" sz="2700" kern="1200" smtClean="0"/>
            <a:t>The number of times your metadata (in citation form) is used by others </a:t>
          </a:r>
          <a:endParaRPr lang="en-US" sz="2700" kern="1200"/>
        </a:p>
        <a:p>
          <a:pPr marL="228600" lvl="1" indent="-228600" algn="l" defTabSz="1200150" rtl="0">
            <a:lnSpc>
              <a:spcPct val="90000"/>
            </a:lnSpc>
            <a:spcBef>
              <a:spcPct val="0"/>
            </a:spcBef>
            <a:spcAft>
              <a:spcPct val="20000"/>
            </a:spcAft>
            <a:buChar char="••"/>
          </a:pPr>
          <a:r>
            <a:rPr lang="en-US" sz="2700" kern="1200" smtClean="0"/>
            <a:t>One way in which your peers can found out about your research, thus leading to future opportunities for collaboration </a:t>
          </a:r>
          <a:endParaRPr lang="en-US" sz="2700" kern="1200"/>
        </a:p>
      </dsp:txBody>
      <dsp:txXfrm>
        <a:off x="0" y="3069537"/>
        <a:ext cx="11861800" cy="333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54B7-FAFA-4905-B560-1A8F8D444BB5}">
      <dsp:nvSpPr>
        <dsp:cNvPr id="0" name=""/>
        <dsp:cNvSpPr/>
      </dsp:nvSpPr>
      <dsp:spPr>
        <a:xfrm>
          <a:off x="0" y="0"/>
          <a:ext cx="7318412" cy="65564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l" defTabSz="1155700" rtl="0">
            <a:lnSpc>
              <a:spcPct val="90000"/>
            </a:lnSpc>
            <a:spcBef>
              <a:spcPct val="0"/>
            </a:spcBef>
            <a:spcAft>
              <a:spcPct val="35000"/>
            </a:spcAft>
          </a:pPr>
          <a:r>
            <a:rPr lang="en-US" sz="2600" b="1" kern="1200" dirty="0" smtClean="0"/>
            <a:t>Many governmental agencies require the “dissemination” of your data by:  </a:t>
          </a:r>
          <a:endParaRPr lang="en-US" sz="2600" b="1" kern="1200" dirty="0"/>
        </a:p>
        <a:p>
          <a:pPr marL="228600" lvl="1" indent="-228600" algn="l" defTabSz="889000" rtl="0">
            <a:lnSpc>
              <a:spcPct val="90000"/>
            </a:lnSpc>
            <a:spcBef>
              <a:spcPct val="0"/>
            </a:spcBef>
            <a:spcAft>
              <a:spcPct val="15000"/>
            </a:spcAft>
            <a:buChar char="••"/>
          </a:pPr>
          <a:r>
            <a:rPr lang="en-US" sz="2000" b="1" kern="1200" dirty="0" smtClean="0"/>
            <a:t>Publishing metadata in journals and publications in order to make data products available</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Describing how your data will be “shared” in a data sharing and/or data management plan</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Making the metadata publicly available from agency websites</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Encouraging the publication of metadata to  publicly available data catalogs on government portals or registries</a:t>
          </a:r>
          <a:endParaRPr lang="en-US" sz="2000" b="1" kern="1200" dirty="0"/>
        </a:p>
      </dsp:txBody>
      <dsp:txXfrm>
        <a:off x="1071757" y="960166"/>
        <a:ext cx="5174898" cy="4636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5/22/2012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Relevance to Data Management Module:  Voiceover Script for Slide 3</a:t>
            </a:r>
          </a:p>
          <a:p>
            <a:endParaRPr lang="en-US" smtClean="0"/>
          </a:p>
          <a:p>
            <a:r>
              <a:rPr lang="en-US" smtClean="0"/>
              <a:t>Now that you have an idea of what this module will cover, you might be wondering why these topics are important for data management.  To answer that question, please consider the following:</a:t>
            </a:r>
          </a:p>
          <a:p>
            <a:endParaRPr lang="en-US" smtClean="0"/>
          </a:p>
          <a:p>
            <a:endParaRPr lang="en-US" smtClean="0"/>
          </a:p>
          <a:p>
            <a:r>
              <a:rPr lang="en-US" smtClean="0"/>
              <a:t>At this point, it might seem that managing your data involves a lot more effort than may be warranted.  If so, there are both incentives and warnings to share that might help motivate you to do your part for data management.  As incentives, think about these possibilities:  </a:t>
            </a:r>
          </a:p>
          <a:p>
            <a:endParaRPr lang="en-US" smtClean="0"/>
          </a:p>
          <a:p>
            <a:r>
              <a:rPr lang="en-US" smtClean="0"/>
              <a:t>On the other hand, a few warning thoughts might be in order.  For instance: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FEDF1294-8FC5-42A8-B92D-2FFA362C48E6}" type="slidenum">
              <a:rPr lang="en-US" sz="1200" smtClean="0"/>
              <a:pPr algn="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References Module:  Voiceover script</a:t>
            </a:r>
          </a:p>
          <a:p>
            <a:r>
              <a:rPr lang="en-US" smtClean="0"/>
              <a:t>Within this module, we've made reference to a number of published information sources that we think you may want to review when you want more in-depth information.  The most relevant references are listed here.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D72BE0A0-EE6C-4A6A-9068-3C18939DAE7D}" type="slidenum">
              <a:rPr lang="en-US" sz="1200" smtClean="0"/>
              <a:pPr algn="r" eaLnBrk="1" hangingPunct="1"/>
              <a:t>8</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Other Relevant Modules Module:  Voiceover script</a:t>
            </a:r>
          </a:p>
          <a:p>
            <a:endParaRPr lang="en-US" dirty="0" smtClean="0"/>
          </a:p>
          <a:p>
            <a:r>
              <a:rPr lang="en-US" dirty="0"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558800" y="304800"/>
            <a:ext cx="5181600" cy="253916"/>
          </a:xfrm>
          <a:prstGeom prst="rect">
            <a:avLst/>
          </a:prstGeom>
          <a:solidFill>
            <a:schemeClr val="bg1"/>
          </a:solidFill>
        </p:spPr>
        <p:txBody>
          <a:bodyPr wrap="square" rtlCol="0">
            <a:spAutoFit/>
          </a:bodyPr>
          <a:lstStyle/>
          <a:p>
            <a:r>
              <a:rPr lang="en-US" sz="1050" dirty="0" smtClean="0"/>
              <a:t>Local Data Management:  Advertising Your Data, Version 1.0, Reviewed 9/15/11</a:t>
            </a:r>
            <a:r>
              <a:rPr lang="en-US" sz="1050" baseline="0" dirty="0" smtClean="0"/>
              <a:t> </a:t>
            </a:r>
            <a:endParaRPr lang="en-US" sz="1050" dirty="0"/>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1462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ngdc.noaa.gov/metadata" TargetMode="External"/><Relationship Id="rId7" Type="http://schemas.openxmlformats.org/officeDocument/2006/relationships/image" Target="../media/image10.tmp"/><Relationship Id="rId2" Type="http://schemas.openxmlformats.org/officeDocument/2006/relationships/hyperlink" Target="http://www.gsdi.org/ElectronicGateways" TargetMode="External"/><Relationship Id="rId1" Type="http://schemas.openxmlformats.org/officeDocument/2006/relationships/slideLayout" Target="../slideLayouts/slideLayout13.xml"/><Relationship Id="rId6" Type="http://schemas.openxmlformats.org/officeDocument/2006/relationships/hyperlink" Target="http://www.data.gov/" TargetMode="External"/><Relationship Id="rId5" Type="http://schemas.openxmlformats.org/officeDocument/2006/relationships/hyperlink" Target="http://en.wikipedia.org/wiki/EOSDIS" TargetMode="External"/><Relationship Id="rId4" Type="http://schemas.openxmlformats.org/officeDocument/2006/relationships/hyperlink" Target="http://gcmd.nasa.gov/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tmp"/><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8" Type="http://schemas.openxmlformats.org/officeDocument/2006/relationships/hyperlink" Target="http://www.mendeley.com/" TargetMode="External"/><Relationship Id="rId13" Type="http://schemas.openxmlformats.org/officeDocument/2006/relationships/hyperlink" Target="http://rankinwriting.files.wordpress.com/2012/03/hear_ye_hear_ye1.gif" TargetMode="External"/><Relationship Id="rId3" Type="http://schemas.openxmlformats.org/officeDocument/2006/relationships/hyperlink" Target="http://gcmd.nasa.gov/index.html" TargetMode="External"/><Relationship Id="rId7" Type="http://schemas.openxmlformats.org/officeDocument/2006/relationships/hyperlink" Target="http://www.data.gov/" TargetMode="External"/><Relationship Id="rId12" Type="http://schemas.openxmlformats.org/officeDocument/2006/relationships/hyperlink" Target="http://homepage.mac.com/stott/ebay/studio/207/05.jp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en.wikipedia.org/wiki/EOSDIS" TargetMode="External"/><Relationship Id="rId11" Type="http://schemas.openxmlformats.org/officeDocument/2006/relationships/hyperlink" Target="http://nsidc.org/libre/share/collectioncaster.html" TargetMode="External"/><Relationship Id="rId5" Type="http://schemas.openxmlformats.org/officeDocument/2006/relationships/hyperlink" Target="http://www.ngdc.noaa.gov/metadata" TargetMode="External"/><Relationship Id="rId10" Type="http://schemas.openxmlformats.org/officeDocument/2006/relationships/hyperlink" Target="http://datacasting.jpl.nasa.gov/" TargetMode="External"/><Relationship Id="rId4" Type="http://schemas.openxmlformats.org/officeDocument/2006/relationships/hyperlink" Target="http://www.gsdi.org/ElectronicGateways" TargetMode="External"/><Relationship Id="rId9" Type="http://schemas.openxmlformats.org/officeDocument/2006/relationships/hyperlink" Target="http://www.zotero.org/" TargetMode="External"/><Relationship Id="rId14" Type="http://schemas.openxmlformats.org/officeDocument/2006/relationships/hyperlink" Target="http://www.google.com/imgres?start=160&amp;hl=en&amp;client=firefox-a&amp;sa=X&amp;rls=org.mozilla:en-US:official&amp;biw=1280&amp;bih=918&amp;tbm=isch&amp;prmd=imvnsz&amp;tbnid=zksN_g66OPb0-M:&amp;imgrefurl=http://apievangelist.com/industries/advertising.php&amp;docid=edVo09iumi9ShM&amp;imgurl=http://kinlane-productions.s3.amazonaws.com/ap-evangelist-site/industries/Tag-Cloud-Advertising.png&amp;w=843&amp;h=421&amp;ei=m-CzT8utAqquiQKEmvjuAQ&amp;zoom=1&amp;iact=hc&amp;vpx=805&amp;vpy=383&amp;dur=4581&amp;hovh=159&amp;hovw=318&amp;tx=143&amp;ty=53&amp;sig=103899861293055568303&amp;page=7&amp;tbnh=119&amp;tbnw=238&amp;ndsp=25&amp;ved=1t:429,r:18,s:160,i:21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Local Data Management:</a:t>
            </a:r>
            <a:r>
              <a:rPr lang="en-US" sz="4800" dirty="0" smtClean="0"/>
              <a:t/>
            </a:r>
            <a:br>
              <a:rPr lang="en-US" sz="4800" dirty="0" smtClean="0"/>
            </a:br>
            <a:r>
              <a:rPr lang="en-US" sz="4800" dirty="0" smtClean="0"/>
              <a:t>Advertising your data</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 y="7924800"/>
            <a:ext cx="127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2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7772400"/>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931400" y="4876800"/>
            <a:ext cx="2921000" cy="830997"/>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 Date]</a:t>
            </a:r>
            <a:endParaRPr lang="en-US" sz="2400" dirty="0">
              <a:solidFill>
                <a:srgbClr val="606060"/>
              </a:solidFill>
              <a:latin typeface="Helvetica Neue" charset="0"/>
              <a:sym typeface="Helvetica Neue"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0" y="8201818"/>
            <a:ext cx="3200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plyzesty.com/wp-content/uploads/2011/08/6a00d83451a98f69e2014e87e2f681970d-800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173" y="2362200"/>
            <a:ext cx="2381250" cy="2390775"/>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p:txBody>
          <a:bodyPr/>
          <a:lstStyle/>
          <a:p>
            <a:r>
              <a:rPr lang="en-US" dirty="0" smtClean="0"/>
              <a:t>Overview:  Why advertise your data?</a:t>
            </a:r>
          </a:p>
        </p:txBody>
      </p:sp>
      <p:sp>
        <p:nvSpPr>
          <p:cNvPr id="21507" name="Content Placeholder 2"/>
          <p:cNvSpPr>
            <a:spLocks noGrp="1"/>
          </p:cNvSpPr>
          <p:nvPr>
            <p:ph idx="1"/>
          </p:nvPr>
        </p:nvSpPr>
        <p:spPr/>
        <p:txBody>
          <a:bodyPr/>
          <a:lstStyle/>
          <a:p>
            <a:r>
              <a:rPr lang="en-US" dirty="0"/>
              <a:t>“</a:t>
            </a:r>
            <a:r>
              <a:rPr lang="en-US" b="1" i="1" dirty="0"/>
              <a:t>Advertising</a:t>
            </a:r>
            <a:r>
              <a:rPr lang="en-US" i="1" dirty="0"/>
              <a:t>” </a:t>
            </a:r>
            <a:r>
              <a:rPr lang="en-US" dirty="0"/>
              <a:t>your </a:t>
            </a:r>
            <a:r>
              <a:rPr lang="en-US" dirty="0" smtClean="0"/>
              <a:t>data </a:t>
            </a:r>
            <a:r>
              <a:rPr lang="en-US" dirty="0"/>
              <a:t>goes beyond </a:t>
            </a:r>
            <a:endParaRPr lang="en-US" dirty="0" smtClean="0"/>
          </a:p>
          <a:p>
            <a:pPr lvl="1"/>
            <a:r>
              <a:rPr lang="en-US" dirty="0" smtClean="0"/>
              <a:t>word </a:t>
            </a:r>
            <a:r>
              <a:rPr lang="en-US" dirty="0"/>
              <a:t>of mouth notice</a:t>
            </a:r>
            <a:endParaRPr lang="en-US" dirty="0" smtClean="0"/>
          </a:p>
          <a:p>
            <a:r>
              <a:rPr lang="en-US" dirty="0" smtClean="0"/>
              <a:t>Usually done by </a:t>
            </a:r>
            <a:r>
              <a:rPr lang="en-US" b="1" i="1" dirty="0" smtClean="0"/>
              <a:t>publishing</a:t>
            </a:r>
            <a:r>
              <a:rPr lang="en-US" dirty="0" smtClean="0"/>
              <a:t> metadata </a:t>
            </a:r>
          </a:p>
          <a:p>
            <a:pPr lvl="1"/>
            <a:r>
              <a:rPr lang="en-US" dirty="0" smtClean="0"/>
              <a:t>about your data</a:t>
            </a:r>
          </a:p>
          <a:p>
            <a:r>
              <a:rPr lang="en-US" dirty="0" smtClean="0"/>
              <a:t>Publishing metadata can help your career</a:t>
            </a:r>
          </a:p>
          <a:p>
            <a:r>
              <a:rPr lang="en-US" dirty="0" smtClean="0"/>
              <a:t>Can be required by funding agencies &amp; institutions</a:t>
            </a:r>
          </a:p>
          <a:p>
            <a:r>
              <a:rPr lang="en-US" dirty="0" smtClean="0"/>
              <a:t>Can be done by using an increasing number of methods</a:t>
            </a:r>
          </a:p>
          <a:p>
            <a:r>
              <a:rPr lang="en-US" dirty="0" smtClean="0"/>
              <a:t>Often done in conjunction with the data center / archive where you are storing your data</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0800" y="2076449"/>
            <a:ext cx="37242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word of mouth:</a:t>
            </a:r>
            <a:br>
              <a:rPr lang="en-US" dirty="0" smtClean="0"/>
            </a:br>
            <a:r>
              <a:rPr lang="en-US" dirty="0" smtClean="0"/>
              <a:t>     publishing metadata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8663225"/>
              </p:ext>
            </p:extLst>
          </p:nvPr>
        </p:nvGraphicFramePr>
        <p:xfrm>
          <a:off x="571500" y="2324100"/>
          <a:ext cx="11861800" cy="656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8583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by agencies &amp; institutions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3701615"/>
            <a:ext cx="4285791" cy="36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935267740"/>
              </p:ext>
            </p:extLst>
          </p:nvPr>
        </p:nvGraphicFramePr>
        <p:xfrm>
          <a:off x="571500" y="2349500"/>
          <a:ext cx="11861800" cy="656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2034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600" y="3049099"/>
            <a:ext cx="8293100" cy="625719"/>
          </a:xfrm>
        </p:spPr>
        <p:txBody>
          <a:bodyPr/>
          <a:lstStyle/>
          <a:p>
            <a:r>
              <a:rPr lang="en-US" dirty="0" smtClean="0"/>
              <a:t>New ways to advertise your data</a:t>
            </a:r>
            <a:endParaRPr lang="en-US" dirty="0"/>
          </a:p>
        </p:txBody>
      </p:sp>
      <p:sp>
        <p:nvSpPr>
          <p:cNvPr id="3" name="Content Placeholder 2"/>
          <p:cNvSpPr>
            <a:spLocks noGrp="1"/>
          </p:cNvSpPr>
          <p:nvPr>
            <p:ph sz="half" idx="1"/>
          </p:nvPr>
        </p:nvSpPr>
        <p:spPr>
          <a:xfrm>
            <a:off x="482600" y="4267200"/>
            <a:ext cx="3581400" cy="3505200"/>
          </a:xfrm>
        </p:spPr>
        <p:txBody>
          <a:bodyPr/>
          <a:lstStyle/>
          <a:p>
            <a:r>
              <a:rPr lang="en-US" b="1" i="1" dirty="0" smtClean="0"/>
              <a:t>Formal</a:t>
            </a:r>
            <a:r>
              <a:rPr lang="en-US" dirty="0" smtClean="0"/>
              <a:t> Publication:</a:t>
            </a:r>
          </a:p>
          <a:p>
            <a:r>
              <a:rPr lang="en-US" b="1" dirty="0" smtClean="0"/>
              <a:t>Journals &amp; Publications, </a:t>
            </a:r>
            <a:r>
              <a:rPr lang="en-US" dirty="0" smtClean="0"/>
              <a:t>of course, but also </a:t>
            </a:r>
          </a:p>
          <a:p>
            <a:r>
              <a:rPr lang="en-US" b="1" dirty="0" smtClean="0"/>
              <a:t>Public </a:t>
            </a:r>
            <a:r>
              <a:rPr lang="en-US" b="1" dirty="0"/>
              <a:t>directories, </a:t>
            </a:r>
            <a:r>
              <a:rPr lang="en-US" b="1" dirty="0" smtClean="0"/>
              <a:t>data portals </a:t>
            </a:r>
            <a:r>
              <a:rPr lang="en-US" b="1" dirty="0"/>
              <a:t>&amp; </a:t>
            </a:r>
            <a:r>
              <a:rPr lang="en-US" b="1" dirty="0" smtClean="0"/>
              <a:t>metadata registries</a:t>
            </a:r>
            <a:endParaRPr lang="en-US" sz="2400"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5" name="Content Placeholder 4" descr="Electronic Gateways | GSDI - Mozilla Firefox"/>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269" t="10154" b="18012"/>
          <a:stretch/>
        </p:blipFill>
        <p:spPr>
          <a:xfrm>
            <a:off x="4292600" y="3733800"/>
            <a:ext cx="7992352" cy="5500985"/>
          </a:xfr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52400"/>
            <a:ext cx="5765801" cy="287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0164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What are some relevant data portals </a:t>
            </a:r>
            <a:br>
              <a:rPr lang="en-US" dirty="0" smtClean="0"/>
            </a:br>
            <a:r>
              <a:rPr lang="en-US" dirty="0" smtClean="0"/>
              <a:t>/ metadata registries for my data?</a:t>
            </a:r>
            <a:endParaRPr lang="en-US" dirty="0"/>
          </a:p>
        </p:txBody>
      </p:sp>
      <p:sp>
        <p:nvSpPr>
          <p:cNvPr id="3" name="Content Placeholder 2"/>
          <p:cNvSpPr>
            <a:spLocks noGrp="1"/>
          </p:cNvSpPr>
          <p:nvPr>
            <p:ph idx="1"/>
          </p:nvPr>
        </p:nvSpPr>
        <p:spPr/>
        <p:txBody>
          <a:bodyPr/>
          <a:lstStyle/>
          <a:p>
            <a:r>
              <a:rPr lang="en-US" sz="2600" dirty="0" smtClean="0"/>
              <a:t>Global Spatial Data Infrastructure </a:t>
            </a:r>
          </a:p>
          <a:p>
            <a:pPr lvl="1"/>
            <a:r>
              <a:rPr lang="en-US" sz="2000" dirty="0" smtClean="0">
                <a:hlinkClick r:id="rId2"/>
              </a:rPr>
              <a:t>http</a:t>
            </a:r>
            <a:r>
              <a:rPr lang="en-US" sz="2000" dirty="0">
                <a:hlinkClick r:id="rId2"/>
              </a:rPr>
              <a:t>://www.gsdi.org/ElectronicGateways </a:t>
            </a:r>
            <a:r>
              <a:rPr lang="en-US" sz="2000" dirty="0"/>
              <a:t>(</a:t>
            </a:r>
            <a:r>
              <a:rPr lang="en-US" sz="2000" dirty="0" err="1"/>
              <a:t>internatl</a:t>
            </a:r>
            <a:r>
              <a:rPr lang="en-US" sz="2000" dirty="0" smtClean="0"/>
              <a:t>)</a:t>
            </a:r>
          </a:p>
          <a:p>
            <a:r>
              <a:rPr lang="en-US" sz="2600" dirty="0" smtClean="0"/>
              <a:t>NOAA National Geophysical Data Center </a:t>
            </a:r>
          </a:p>
          <a:p>
            <a:pPr lvl="1"/>
            <a:r>
              <a:rPr lang="en-US" sz="2000" dirty="0">
                <a:hlinkClick r:id="rId3"/>
              </a:rPr>
              <a:t>http://</a:t>
            </a:r>
            <a:r>
              <a:rPr lang="en-US" sz="2000" dirty="0" smtClean="0">
                <a:hlinkClick r:id="rId3"/>
              </a:rPr>
              <a:t>www.ngdc.noaa.gov/metadata</a:t>
            </a:r>
            <a:r>
              <a:rPr lang="en-US" sz="2000" dirty="0" smtClean="0"/>
              <a:t> (metadata registry) </a:t>
            </a:r>
          </a:p>
          <a:p>
            <a:r>
              <a:rPr lang="en-US" sz="2600" dirty="0" smtClean="0"/>
              <a:t>Global Change Master Directory </a:t>
            </a:r>
          </a:p>
          <a:p>
            <a:pPr lvl="1"/>
            <a:r>
              <a:rPr lang="en-US" sz="2000" dirty="0">
                <a:hlinkClick r:id="rId4"/>
              </a:rPr>
              <a:t>http://</a:t>
            </a:r>
            <a:r>
              <a:rPr lang="en-US" sz="2000" dirty="0" smtClean="0">
                <a:hlinkClick r:id="rId4"/>
              </a:rPr>
              <a:t>gcmd.nasa.gov/index.html</a:t>
            </a:r>
            <a:r>
              <a:rPr lang="en-US" sz="2000" dirty="0" smtClean="0"/>
              <a:t> </a:t>
            </a:r>
          </a:p>
          <a:p>
            <a:r>
              <a:rPr lang="en-US" sz="2600" dirty="0" smtClean="0"/>
              <a:t>ECHO (The EOS Clearinghouse)</a:t>
            </a:r>
          </a:p>
          <a:p>
            <a:pPr lvl="1"/>
            <a:r>
              <a:rPr lang="en-US" sz="2000" dirty="0">
                <a:hlinkClick r:id="rId5"/>
              </a:rPr>
              <a:t>http://</a:t>
            </a:r>
            <a:r>
              <a:rPr lang="en-US" sz="2000" dirty="0" smtClean="0">
                <a:hlinkClick r:id="rId5"/>
              </a:rPr>
              <a:t>en.wikipedia.org/wiki/EOSDIS</a:t>
            </a:r>
            <a:r>
              <a:rPr lang="en-US" sz="2000" dirty="0" smtClean="0"/>
              <a:t> (metadata registry </a:t>
            </a:r>
          </a:p>
          <a:p>
            <a:pPr marL="838200" lvl="2" indent="0">
              <a:buNone/>
            </a:pPr>
            <a:r>
              <a:rPr lang="en-US" sz="2000" dirty="0" smtClean="0"/>
              <a:t>for NASA’s Earth Observing System Data) </a:t>
            </a:r>
            <a:endParaRPr lang="en-US" sz="2000" dirty="0"/>
          </a:p>
          <a:p>
            <a:r>
              <a:rPr lang="en-US" sz="2600" dirty="0"/>
              <a:t>Data.gov </a:t>
            </a:r>
            <a:r>
              <a:rPr lang="en-US" sz="2000" dirty="0" smtClean="0">
                <a:hlinkClick r:id="rId6"/>
              </a:rPr>
              <a:t>http</a:t>
            </a:r>
            <a:r>
              <a:rPr lang="en-US" sz="2000" dirty="0">
                <a:hlinkClick r:id="rId6"/>
              </a:rPr>
              <a:t>://www.data.gov/</a:t>
            </a:r>
            <a:r>
              <a:rPr lang="en-US" sz="2000" dirty="0"/>
              <a:t>  (U.S. Federal data)</a:t>
            </a:r>
          </a:p>
          <a:p>
            <a:pPr lvl="1"/>
            <a:endParaRPr lang="en-US" sz="2000" dirty="0" smtClean="0"/>
          </a:p>
        </p:txBody>
      </p:sp>
      <p:pic>
        <p:nvPicPr>
          <p:cNvPr id="10" name="Picture 9" descr="Data.gov - Mozilla Firefox"/>
          <p:cNvPicPr>
            <a:picLocks noChangeAspect="1"/>
          </p:cNvPicPr>
          <p:nvPr/>
        </p:nvPicPr>
        <p:blipFill rotWithShape="1">
          <a:blip r:embed="rId7">
            <a:extLst>
              <a:ext uri="{28A0092B-C50C-407E-A947-70E740481C1C}">
                <a14:useLocalDpi xmlns:a14="http://schemas.microsoft.com/office/drawing/2010/main" val="0"/>
              </a:ext>
            </a:extLst>
          </a:blip>
          <a:srcRect l="9668" t="13477" r="15940" b="41699"/>
          <a:stretch/>
        </p:blipFill>
        <p:spPr>
          <a:xfrm>
            <a:off x="5130800" y="6753225"/>
            <a:ext cx="5417386" cy="2619375"/>
          </a:xfrm>
          <a:prstGeom prst="rect">
            <a:avLst/>
          </a:prstGeom>
        </p:spPr>
      </p:pic>
      <p:pic>
        <p:nvPicPr>
          <p:cNvPr id="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6958" t="7814" r="57022" b="32026"/>
          <a:stretch/>
        </p:blipFill>
        <p:spPr bwMode="auto">
          <a:xfrm>
            <a:off x="8299068" y="2209800"/>
            <a:ext cx="415145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0415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4849" y="3810000"/>
            <a:ext cx="5492751" cy="5181600"/>
          </a:xfrm>
          <a:ln>
            <a:solidFill>
              <a:schemeClr val="accent1"/>
            </a:solidFill>
          </a:ln>
        </p:spPr>
        <p:txBody>
          <a:bodyPr/>
          <a:lstStyle/>
          <a:p>
            <a:r>
              <a:rPr lang="en-US" sz="3200" b="1" i="1" dirty="0"/>
              <a:t>Informal</a:t>
            </a:r>
            <a:r>
              <a:rPr lang="en-US" sz="3200" dirty="0"/>
              <a:t> Publication:</a:t>
            </a:r>
          </a:p>
          <a:p>
            <a:r>
              <a:rPr lang="en-US" dirty="0" smtClean="0"/>
              <a:t>Domain </a:t>
            </a:r>
            <a:r>
              <a:rPr lang="en-US" dirty="0"/>
              <a:t>specific </a:t>
            </a:r>
            <a:r>
              <a:rPr lang="en-US" dirty="0" smtClean="0"/>
              <a:t>blogs </a:t>
            </a:r>
            <a:endParaRPr lang="en-US" dirty="0"/>
          </a:p>
          <a:p>
            <a:r>
              <a:rPr lang="en-US" dirty="0"/>
              <a:t>Websites &amp; </a:t>
            </a:r>
            <a:r>
              <a:rPr lang="en-US" dirty="0" smtClean="0"/>
              <a:t>notification services:</a:t>
            </a:r>
            <a:endParaRPr lang="en-US" dirty="0"/>
          </a:p>
          <a:p>
            <a:pPr lvl="1"/>
            <a:r>
              <a:rPr lang="en-US" dirty="0"/>
              <a:t>Twitter </a:t>
            </a:r>
            <a:r>
              <a:rPr lang="en-US" dirty="0" smtClean="0"/>
              <a:t>– announce at conferences</a:t>
            </a:r>
            <a:endParaRPr lang="en-US" dirty="0"/>
          </a:p>
          <a:p>
            <a:pPr lvl="1"/>
            <a:r>
              <a:rPr lang="en-US" dirty="0"/>
              <a:t>LinkedIn, </a:t>
            </a:r>
            <a:r>
              <a:rPr lang="en-US" dirty="0" smtClean="0"/>
              <a:t>Facebook – you decide!</a:t>
            </a:r>
            <a:endParaRPr lang="en-US" dirty="0"/>
          </a:p>
          <a:p>
            <a:pPr lvl="1"/>
            <a:r>
              <a:rPr lang="en-US" dirty="0" err="1" smtClean="0"/>
              <a:t>Mendeley</a:t>
            </a:r>
            <a:r>
              <a:rPr lang="en-US" dirty="0" smtClean="0"/>
              <a:t>, </a:t>
            </a:r>
            <a:r>
              <a:rPr lang="en-US" dirty="0" err="1" smtClean="0"/>
              <a:t>Zotero</a:t>
            </a:r>
            <a:r>
              <a:rPr lang="en-US" dirty="0" smtClean="0"/>
              <a:t> – </a:t>
            </a:r>
            <a:r>
              <a:rPr lang="en-US" dirty="0"/>
              <a:t>reference </a:t>
            </a:r>
            <a:r>
              <a:rPr lang="en-US" dirty="0" smtClean="0"/>
              <a:t>managers </a:t>
            </a:r>
            <a:r>
              <a:rPr lang="en-US" dirty="0"/>
              <a:t>&amp; academic social </a:t>
            </a:r>
            <a:r>
              <a:rPr lang="en-US" dirty="0" smtClean="0"/>
              <a:t>networks – list your own data sets</a:t>
            </a:r>
          </a:p>
          <a:p>
            <a:r>
              <a:rPr lang="en-US" dirty="0" err="1"/>
              <a:t>Datacasting</a:t>
            </a:r>
            <a:r>
              <a:rPr lang="en-US" dirty="0"/>
              <a:t> tools &amp; services – </a:t>
            </a:r>
            <a:r>
              <a:rPr lang="en-US" sz="2400" dirty="0" smtClean="0"/>
              <a:t>broadcast to the Web </a:t>
            </a:r>
            <a:r>
              <a:rPr lang="en-US" dirty="0" smtClean="0"/>
              <a:t>via </a:t>
            </a:r>
            <a:r>
              <a:rPr lang="en-US" sz="2400" dirty="0" smtClean="0"/>
              <a:t>RSS </a:t>
            </a:r>
            <a:r>
              <a:rPr lang="en-US" sz="2400" dirty="0"/>
              <a:t>based </a:t>
            </a:r>
            <a:r>
              <a:rPr lang="en-US" sz="2400" dirty="0" smtClean="0"/>
              <a:t>technology</a:t>
            </a:r>
            <a:endParaRPr lang="en-US" dirty="0"/>
          </a:p>
        </p:txBody>
      </p:sp>
      <p:sp>
        <p:nvSpPr>
          <p:cNvPr id="5" name="Title 1"/>
          <p:cNvSpPr txBox="1">
            <a:spLocks/>
          </p:cNvSpPr>
          <p:nvPr/>
        </p:nvSpPr>
        <p:spPr bwMode="auto">
          <a:xfrm>
            <a:off x="712787" y="449140"/>
            <a:ext cx="8293100" cy="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a:lstStyle>
          <a:p>
            <a:r>
              <a:rPr lang="en-US" dirty="0" smtClean="0"/>
              <a:t>New ways to advertise your data</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1091857"/>
            <a:ext cx="4572001" cy="228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atacasting - Earth Science Meets RSS - Mozilla Firefox"/>
          <p:cNvPicPr>
            <a:picLocks noChangeAspect="1"/>
          </p:cNvPicPr>
          <p:nvPr/>
        </p:nvPicPr>
        <p:blipFill rotWithShape="1">
          <a:blip r:embed="rId3">
            <a:extLst>
              <a:ext uri="{28A0092B-C50C-407E-A947-70E740481C1C}">
                <a14:useLocalDpi xmlns:a14="http://schemas.microsoft.com/office/drawing/2010/main" val="0"/>
              </a:ext>
            </a:extLst>
          </a:blip>
          <a:srcRect l="20401" t="10694" r="21779" b="65820"/>
          <a:stretch/>
        </p:blipFill>
        <p:spPr>
          <a:xfrm>
            <a:off x="6485078" y="6019800"/>
            <a:ext cx="6054161" cy="2087670"/>
          </a:xfrm>
          <a:prstGeom prst="rect">
            <a:avLst/>
          </a:prstGeom>
        </p:spPr>
      </p:pic>
      <p:pic>
        <p:nvPicPr>
          <p:cNvPr id="8" name="Picture 7" descr="Zotero | Home - Mozilla Firefox"/>
          <p:cNvPicPr>
            <a:picLocks noChangeAspect="1"/>
          </p:cNvPicPr>
          <p:nvPr/>
        </p:nvPicPr>
        <p:blipFill rotWithShape="1">
          <a:blip r:embed="rId4">
            <a:extLst>
              <a:ext uri="{28A0092B-C50C-407E-A947-70E740481C1C}">
                <a14:useLocalDpi xmlns:a14="http://schemas.microsoft.com/office/drawing/2010/main" val="0"/>
              </a:ext>
            </a:extLst>
          </a:blip>
          <a:srcRect l="9524" t="10240" r="39904" b="65137"/>
          <a:stretch/>
        </p:blipFill>
        <p:spPr>
          <a:xfrm>
            <a:off x="7525307" y="4050837"/>
            <a:ext cx="4615614" cy="1803400"/>
          </a:xfrm>
          <a:prstGeom prst="rect">
            <a:avLst/>
          </a:prstGeom>
        </p:spPr>
      </p:pic>
      <p:pic>
        <p:nvPicPr>
          <p:cNvPr id="9" name="Picture 8" descr="Free reference manager and PDF organizer | Mendeley - Mozilla Firefox"/>
          <p:cNvPicPr>
            <a:picLocks noChangeAspect="1"/>
          </p:cNvPicPr>
          <p:nvPr/>
        </p:nvPicPr>
        <p:blipFill rotWithShape="1">
          <a:blip r:embed="rId5">
            <a:extLst>
              <a:ext uri="{28A0092B-C50C-407E-A947-70E740481C1C}">
                <a14:useLocalDpi xmlns:a14="http://schemas.microsoft.com/office/drawing/2010/main" val="0"/>
              </a:ext>
            </a:extLst>
          </a:blip>
          <a:srcRect l="11588" t="11484" r="36487" b="63753"/>
          <a:stretch/>
        </p:blipFill>
        <p:spPr>
          <a:xfrm>
            <a:off x="6883400" y="2057400"/>
            <a:ext cx="5257521" cy="1988675"/>
          </a:xfrm>
          <a:prstGeom prst="rect">
            <a:avLst/>
          </a:prstGeom>
        </p:spPr>
      </p:pic>
      <p:pic>
        <p:nvPicPr>
          <p:cNvPr id="10" name="Picture 8" descr="Data Set.png"/>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3096" t="19207" r="4845" b="63234"/>
          <a:stretch/>
        </p:blipFill>
        <p:spPr bwMode="auto">
          <a:xfrm>
            <a:off x="4565371" y="8229600"/>
            <a:ext cx="7600950"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5552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dirty="0" smtClean="0"/>
              <a:t>Resources</a:t>
            </a:r>
          </a:p>
        </p:txBody>
      </p:sp>
      <p:sp>
        <p:nvSpPr>
          <p:cNvPr id="32770" name="Rectangle 2"/>
          <p:cNvSpPr>
            <a:spLocks noGrp="1" noChangeArrowheads="1"/>
          </p:cNvSpPr>
          <p:nvPr>
            <p:ph type="body" idx="1"/>
          </p:nvPr>
        </p:nvSpPr>
        <p:spPr/>
        <p:txBody>
          <a:bodyPr/>
          <a:lstStyle/>
          <a:p>
            <a:pPr eaLnBrk="1" hangingPunct="1"/>
            <a:r>
              <a:rPr lang="en-US" sz="2400" dirty="0" smtClean="0">
                <a:solidFill>
                  <a:schemeClr val="bg2">
                    <a:lumMod val="50000"/>
                    <a:lumOff val="50000"/>
                  </a:schemeClr>
                </a:solidFill>
              </a:rPr>
              <a:t>Global Change Master Directory:  </a:t>
            </a:r>
            <a:r>
              <a:rPr lang="en-US" sz="1800" dirty="0">
                <a:solidFill>
                  <a:schemeClr val="tx1"/>
                </a:solidFill>
                <a:hlinkClick r:id="rId3"/>
              </a:rPr>
              <a:t>http://gcmd.nasa.gov/index.htm</a:t>
            </a:r>
            <a:r>
              <a:rPr lang="en-US" sz="1800" dirty="0">
                <a:solidFill>
                  <a:schemeClr val="tx1"/>
                </a:solidFill>
              </a:rPr>
              <a:t>l</a:t>
            </a:r>
            <a:endParaRPr lang="en-US" sz="1800" dirty="0" smtClean="0">
              <a:solidFill>
                <a:schemeClr val="tx1"/>
              </a:solidFill>
            </a:endParaRPr>
          </a:p>
          <a:p>
            <a:r>
              <a:rPr lang="en-US" sz="2400" dirty="0">
                <a:solidFill>
                  <a:schemeClr val="bg2">
                    <a:lumMod val="50000"/>
                    <a:lumOff val="50000"/>
                  </a:schemeClr>
                </a:solidFill>
              </a:rPr>
              <a:t>Global Spatial Data </a:t>
            </a:r>
            <a:r>
              <a:rPr lang="en-US" sz="2400" dirty="0" smtClean="0">
                <a:solidFill>
                  <a:schemeClr val="bg2">
                    <a:lumMod val="50000"/>
                    <a:lumOff val="50000"/>
                  </a:schemeClr>
                </a:solidFill>
              </a:rPr>
              <a:t>Infrastructure:  </a:t>
            </a:r>
            <a:r>
              <a:rPr lang="en-US" sz="1800" dirty="0" smtClean="0">
                <a:hlinkClick r:id="rId4"/>
              </a:rPr>
              <a:t>http</a:t>
            </a:r>
            <a:r>
              <a:rPr lang="en-US" sz="1800" dirty="0">
                <a:hlinkClick r:id="rId4"/>
              </a:rPr>
              <a:t>://</a:t>
            </a:r>
            <a:r>
              <a:rPr lang="en-US" sz="1800" dirty="0" smtClean="0">
                <a:hlinkClick r:id="rId4"/>
              </a:rPr>
              <a:t>www.gsdi.org/ElectronicGateways</a:t>
            </a:r>
          </a:p>
          <a:p>
            <a:r>
              <a:rPr lang="en-US" sz="2400" dirty="0">
                <a:solidFill>
                  <a:schemeClr val="bg2">
                    <a:lumMod val="50000"/>
                    <a:lumOff val="50000"/>
                  </a:schemeClr>
                </a:solidFill>
              </a:rPr>
              <a:t>NOAA National Geophysical Data </a:t>
            </a:r>
            <a:r>
              <a:rPr lang="en-US" sz="2400" dirty="0" smtClean="0">
                <a:solidFill>
                  <a:schemeClr val="bg2">
                    <a:lumMod val="50000"/>
                    <a:lumOff val="50000"/>
                  </a:schemeClr>
                </a:solidFill>
              </a:rPr>
              <a:t>Center:  </a:t>
            </a:r>
            <a:r>
              <a:rPr lang="en-US" sz="1800" dirty="0" smtClean="0">
                <a:hlinkClick r:id="rId5"/>
              </a:rPr>
              <a:t>http</a:t>
            </a:r>
            <a:r>
              <a:rPr lang="en-US" sz="1800" dirty="0">
                <a:hlinkClick r:id="rId5"/>
              </a:rPr>
              <a:t>://</a:t>
            </a:r>
            <a:r>
              <a:rPr lang="en-US" sz="1800" dirty="0" smtClean="0">
                <a:hlinkClick r:id="rId5"/>
              </a:rPr>
              <a:t>www.ngdc.noaa.gov/metadata</a:t>
            </a:r>
            <a:endParaRPr lang="en-US" sz="1800" dirty="0"/>
          </a:p>
          <a:p>
            <a:r>
              <a:rPr lang="en-US" sz="2400" dirty="0">
                <a:solidFill>
                  <a:schemeClr val="bg2">
                    <a:lumMod val="50000"/>
                    <a:lumOff val="50000"/>
                  </a:schemeClr>
                </a:solidFill>
              </a:rPr>
              <a:t>ECHO (The EOS Clearinghouse</a:t>
            </a:r>
            <a:r>
              <a:rPr lang="en-US" sz="2400" dirty="0" smtClean="0">
                <a:solidFill>
                  <a:schemeClr val="bg2">
                    <a:lumMod val="50000"/>
                    <a:lumOff val="50000"/>
                  </a:schemeClr>
                </a:solidFill>
              </a:rPr>
              <a:t>):  </a:t>
            </a:r>
            <a:r>
              <a:rPr lang="en-US" sz="1800" dirty="0" smtClean="0">
                <a:hlinkClick r:id="rId6"/>
              </a:rPr>
              <a:t>http</a:t>
            </a:r>
            <a:r>
              <a:rPr lang="en-US" sz="1800" dirty="0">
                <a:hlinkClick r:id="rId6"/>
              </a:rPr>
              <a:t>://en.wikipedia.org/wiki/EOSDIS</a:t>
            </a:r>
            <a:r>
              <a:rPr lang="en-US" sz="1800" dirty="0"/>
              <a:t> </a:t>
            </a:r>
            <a:endParaRPr lang="en-US" sz="1800" dirty="0" smtClean="0"/>
          </a:p>
          <a:p>
            <a:r>
              <a:rPr lang="en-US" sz="2400" dirty="0" smtClean="0">
                <a:solidFill>
                  <a:schemeClr val="bg2">
                    <a:lumMod val="50000"/>
                    <a:lumOff val="50000"/>
                  </a:schemeClr>
                </a:solidFill>
              </a:rPr>
              <a:t>Data.gov</a:t>
            </a:r>
            <a:r>
              <a:rPr lang="en-US" sz="3200" dirty="0" smtClean="0"/>
              <a:t> </a:t>
            </a:r>
            <a:r>
              <a:rPr lang="en-US" sz="1800" dirty="0">
                <a:hlinkClick r:id="rId7"/>
              </a:rPr>
              <a:t>http://www.data.gov/</a:t>
            </a:r>
            <a:r>
              <a:rPr lang="en-US" sz="1800" dirty="0"/>
              <a:t> </a:t>
            </a:r>
          </a:p>
          <a:p>
            <a:r>
              <a:rPr lang="en-US" sz="1800" dirty="0" smtClean="0">
                <a:hlinkClick r:id="rId4"/>
              </a:rPr>
              <a:t> </a:t>
            </a:r>
            <a:r>
              <a:rPr lang="en-US" sz="2400" dirty="0" err="1" smtClean="0">
                <a:solidFill>
                  <a:schemeClr val="bg2">
                    <a:lumMod val="50000"/>
                    <a:lumOff val="50000"/>
                  </a:schemeClr>
                </a:solidFill>
              </a:rPr>
              <a:t>Mendeley</a:t>
            </a:r>
            <a:r>
              <a:rPr lang="en-US" sz="2400" dirty="0">
                <a:solidFill>
                  <a:schemeClr val="bg2">
                    <a:lumMod val="50000"/>
                    <a:lumOff val="50000"/>
                  </a:schemeClr>
                </a:solidFill>
              </a:rPr>
              <a:t>: </a:t>
            </a:r>
            <a:r>
              <a:rPr lang="en-US" sz="2400" dirty="0">
                <a:solidFill>
                  <a:schemeClr val="bg2">
                    <a:lumMod val="50000"/>
                    <a:lumOff val="50000"/>
                  </a:schemeClr>
                </a:solidFill>
                <a:hlinkClick r:id="rId8"/>
              </a:rPr>
              <a:t> </a:t>
            </a:r>
            <a:r>
              <a:rPr lang="en-US" sz="1800" dirty="0">
                <a:solidFill>
                  <a:schemeClr val="tx1"/>
                </a:solidFill>
                <a:hlinkClick r:id="rId8"/>
              </a:rPr>
              <a:t>http://www.mendeley.com</a:t>
            </a:r>
            <a:r>
              <a:rPr lang="en-US" sz="1800" dirty="0" smtClean="0">
                <a:solidFill>
                  <a:schemeClr val="tx1"/>
                </a:solidFill>
                <a:hlinkClick r:id="rId8"/>
              </a:rPr>
              <a:t>/</a:t>
            </a:r>
            <a:endParaRPr lang="en-US" sz="1800" dirty="0" smtClean="0">
              <a:solidFill>
                <a:schemeClr val="tx1"/>
              </a:solidFill>
            </a:endParaRPr>
          </a:p>
          <a:p>
            <a:pPr eaLnBrk="1" hangingPunct="1"/>
            <a:r>
              <a:rPr lang="en-US" sz="2400" dirty="0" err="1" smtClean="0">
                <a:solidFill>
                  <a:schemeClr val="bg2">
                    <a:lumMod val="50000"/>
                    <a:lumOff val="50000"/>
                  </a:schemeClr>
                </a:solidFill>
              </a:rPr>
              <a:t>Zotero</a:t>
            </a:r>
            <a:r>
              <a:rPr lang="en-US" sz="1400" dirty="0">
                <a:solidFill>
                  <a:schemeClr val="tx1"/>
                </a:solidFill>
              </a:rPr>
              <a:t>:  </a:t>
            </a:r>
            <a:r>
              <a:rPr lang="en-US" sz="1800" dirty="0">
                <a:solidFill>
                  <a:schemeClr val="tx1"/>
                </a:solidFill>
                <a:hlinkClick r:id="rId9"/>
              </a:rPr>
              <a:t>http://www.zotero.org</a:t>
            </a:r>
            <a:r>
              <a:rPr lang="en-US" sz="1800" dirty="0" smtClean="0">
                <a:solidFill>
                  <a:schemeClr val="tx1"/>
                </a:solidFill>
                <a:hlinkClick r:id="rId9"/>
              </a:rPr>
              <a:t>/</a:t>
            </a:r>
            <a:endParaRPr lang="en-US" sz="1800" dirty="0" smtClean="0">
              <a:solidFill>
                <a:schemeClr val="tx1"/>
              </a:solidFill>
            </a:endParaRPr>
          </a:p>
          <a:p>
            <a:pPr eaLnBrk="1" hangingPunct="1"/>
            <a:r>
              <a:rPr lang="en-US" sz="2400" dirty="0" smtClean="0">
                <a:solidFill>
                  <a:schemeClr val="bg2">
                    <a:lumMod val="50000"/>
                    <a:lumOff val="50000"/>
                  </a:schemeClr>
                </a:solidFill>
              </a:rPr>
              <a:t>NASA JPL </a:t>
            </a:r>
            <a:r>
              <a:rPr lang="en-US" sz="2400" dirty="0" err="1" smtClean="0">
                <a:solidFill>
                  <a:schemeClr val="bg2">
                    <a:lumMod val="50000"/>
                    <a:lumOff val="50000"/>
                  </a:schemeClr>
                </a:solidFill>
              </a:rPr>
              <a:t>Datacasting</a:t>
            </a:r>
            <a:r>
              <a:rPr lang="en-US" sz="2400" dirty="0">
                <a:solidFill>
                  <a:schemeClr val="bg2">
                    <a:lumMod val="50000"/>
                    <a:lumOff val="50000"/>
                  </a:schemeClr>
                </a:solidFill>
              </a:rPr>
              <a:t> service:  </a:t>
            </a:r>
            <a:r>
              <a:rPr lang="en-US" sz="1800" dirty="0">
                <a:solidFill>
                  <a:schemeClr val="tx1"/>
                </a:solidFill>
                <a:hlinkClick r:id="rId10"/>
              </a:rPr>
              <a:t>http://datacasting.jpl.nasa.gov</a:t>
            </a:r>
            <a:r>
              <a:rPr lang="en-US" sz="1800" dirty="0" smtClean="0">
                <a:solidFill>
                  <a:schemeClr val="tx1"/>
                </a:solidFill>
                <a:hlinkClick r:id="rId10"/>
              </a:rPr>
              <a:t>/</a:t>
            </a:r>
            <a:endParaRPr lang="en-US" sz="1800" dirty="0" smtClean="0">
              <a:solidFill>
                <a:schemeClr val="tx1"/>
              </a:solidFill>
            </a:endParaRPr>
          </a:p>
          <a:p>
            <a:pPr eaLnBrk="1" hangingPunct="1"/>
            <a:r>
              <a:rPr lang="en-US" sz="2400" dirty="0" smtClean="0">
                <a:solidFill>
                  <a:schemeClr val="bg2">
                    <a:lumMod val="50000"/>
                    <a:lumOff val="50000"/>
                  </a:schemeClr>
                </a:solidFill>
              </a:rPr>
              <a:t>NSIDC’s </a:t>
            </a:r>
            <a:r>
              <a:rPr lang="en-US" sz="2400" dirty="0" err="1" smtClean="0">
                <a:solidFill>
                  <a:schemeClr val="bg2">
                    <a:lumMod val="50000"/>
                    <a:lumOff val="50000"/>
                  </a:schemeClr>
                </a:solidFill>
              </a:rPr>
              <a:t>Libre</a:t>
            </a:r>
            <a:r>
              <a:rPr lang="en-US" sz="2400" dirty="0" smtClean="0">
                <a:solidFill>
                  <a:schemeClr val="bg2">
                    <a:lumMod val="50000"/>
                    <a:lumOff val="50000"/>
                  </a:schemeClr>
                </a:solidFill>
              </a:rPr>
              <a:t> tool:  </a:t>
            </a:r>
            <a:r>
              <a:rPr lang="en-US" sz="1800" dirty="0">
                <a:hlinkClick r:id="rId11"/>
              </a:rPr>
              <a:t>http://</a:t>
            </a:r>
            <a:r>
              <a:rPr lang="en-US" sz="1800" dirty="0" smtClean="0">
                <a:hlinkClick r:id="rId11"/>
              </a:rPr>
              <a:t>nsidc.org/libre/share/collectioncaster.html</a:t>
            </a:r>
            <a:endParaRPr lang="en-US" sz="1800" dirty="0" smtClean="0"/>
          </a:p>
          <a:p>
            <a:pPr eaLnBrk="1" hangingPunct="1"/>
            <a:endParaRPr lang="en-US" sz="1800" dirty="0" smtClean="0"/>
          </a:p>
          <a:p>
            <a:pPr eaLnBrk="1" hangingPunct="1"/>
            <a:r>
              <a:rPr lang="en-US" sz="1400" dirty="0" smtClean="0">
                <a:solidFill>
                  <a:schemeClr val="tx1"/>
                </a:solidFill>
              </a:rPr>
              <a:t>****************************************</a:t>
            </a:r>
            <a:endParaRPr lang="en-US" sz="1400" dirty="0">
              <a:solidFill>
                <a:schemeClr val="tx1"/>
              </a:solidFill>
            </a:endParaRPr>
          </a:p>
          <a:p>
            <a:pPr eaLnBrk="1" hangingPunct="1"/>
            <a:r>
              <a:rPr lang="en-US" sz="1200" dirty="0" err="1" smtClean="0">
                <a:solidFill>
                  <a:schemeClr val="tx1"/>
                </a:solidFill>
              </a:rPr>
              <a:t>OpenBook_PearImage</a:t>
            </a:r>
            <a:r>
              <a:rPr lang="en-US" sz="1200" dirty="0" smtClean="0">
                <a:solidFill>
                  <a:schemeClr val="tx1"/>
                </a:solidFill>
              </a:rPr>
              <a:t>:   </a:t>
            </a:r>
            <a:r>
              <a:rPr lang="en-US" sz="1200" dirty="0" smtClean="0">
                <a:solidFill>
                  <a:schemeClr val="tx1"/>
                </a:solidFill>
                <a:hlinkClick r:id="rId12"/>
              </a:rPr>
              <a:t>http</a:t>
            </a:r>
            <a:r>
              <a:rPr lang="en-US" sz="1200" dirty="0">
                <a:solidFill>
                  <a:schemeClr val="tx1"/>
                </a:solidFill>
                <a:hlinkClick r:id="rId12"/>
              </a:rPr>
              <a:t>://homepage.mac.com/stott/ebay/studio/207/05.jpg</a:t>
            </a:r>
            <a:endParaRPr lang="en-US" sz="1200" dirty="0" smtClean="0">
              <a:solidFill>
                <a:schemeClr val="tx1"/>
              </a:solidFill>
            </a:endParaRPr>
          </a:p>
          <a:p>
            <a:pPr eaLnBrk="1" hangingPunct="1"/>
            <a:r>
              <a:rPr lang="en-US" sz="1200" dirty="0" smtClean="0">
                <a:solidFill>
                  <a:schemeClr val="tx1"/>
                </a:solidFill>
              </a:rPr>
              <a:t>Attention Image: </a:t>
            </a:r>
            <a:r>
              <a:rPr lang="en-US" sz="1200" dirty="0" smtClean="0">
                <a:solidFill>
                  <a:schemeClr val="tx1"/>
                </a:solidFill>
                <a:hlinkClick r:id="rId13"/>
              </a:rPr>
              <a:t>http</a:t>
            </a:r>
            <a:r>
              <a:rPr lang="en-US" sz="1200" dirty="0">
                <a:solidFill>
                  <a:schemeClr val="tx1"/>
                </a:solidFill>
                <a:hlinkClick r:id="rId13"/>
              </a:rPr>
              <a:t>://</a:t>
            </a:r>
            <a:r>
              <a:rPr lang="en-US" sz="1200" dirty="0" smtClean="0">
                <a:solidFill>
                  <a:schemeClr val="tx1"/>
                </a:solidFill>
                <a:hlinkClick r:id="rId13"/>
              </a:rPr>
              <a:t>rankinwriting.files.wordpress.com/2012/03/hear_ye_hear_ye1.gif</a:t>
            </a:r>
            <a:endParaRPr lang="en-US" sz="1200" dirty="0" smtClean="0">
              <a:solidFill>
                <a:schemeClr val="tx1"/>
              </a:solidFill>
            </a:endParaRPr>
          </a:p>
          <a:p>
            <a:pPr eaLnBrk="1" hangingPunct="1"/>
            <a:r>
              <a:rPr lang="en-US" sz="1200" dirty="0">
                <a:solidFill>
                  <a:schemeClr val="tx1"/>
                </a:solidFill>
              </a:rPr>
              <a:t>Social Media Tag cloud image:  </a:t>
            </a:r>
            <a:r>
              <a:rPr lang="en-US" sz="1200" dirty="0">
                <a:hlinkClick r:id="rId14"/>
              </a:rPr>
              <a:t>http://www.google.com/imgres?start=160&amp;hl=en&amp;client=firefox-a&amp;sa=X&amp;rls=org.mozilla:en-US:official&amp;biw=1280&amp;bih=918&amp;tbm=isch&amp;prmd=imvnsz&amp;tbnid=zksN_g66OPb0-M:&amp;imgrefurl=http://apievangelist.com/industries/advertising.php&amp;docid=edVo09iumi9ShM&amp;imgurl=http://</a:t>
            </a:r>
            <a:r>
              <a:rPr lang="en-US" sz="1200" dirty="0" smtClean="0">
                <a:hlinkClick r:id="rId14"/>
              </a:rPr>
              <a:t>kinlane-productions.s3.amazonaws.com/ap-evangelist-site/industries/Tag-Cloud-Advertising.png&amp;w=843&amp;h=421&amp;ei=m-CzT8utAqquiQKEmvjuAQ&amp;zoom=1&amp;iact=hc&amp;vpx=805&amp;vpy=383&amp;dur=4581&amp;hovh=159&amp;hovw=318&amp;tx=143&amp;ty=53&amp;sig=103899861293055568303&amp;page=7&amp;tbnh=119&amp;tbnw=238&amp;ndsp=25&amp;ved=1t:429,r:18,s:160,i:212</a:t>
            </a:r>
            <a:endParaRPr lang="en-US" sz="1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p:txBody>
          <a:bodyPr/>
          <a:lstStyle/>
          <a:p>
            <a:pPr eaLnBrk="1" hangingPunct="1"/>
            <a:r>
              <a:rPr lang="en-US" i="1" dirty="0" smtClean="0">
                <a:solidFill>
                  <a:schemeClr val="tx1"/>
                </a:solidFill>
              </a:rPr>
              <a:t>Metadata for discovery </a:t>
            </a:r>
            <a:r>
              <a:rPr lang="en-US" dirty="0" smtClean="0">
                <a:solidFill>
                  <a:schemeClr val="tx1"/>
                </a:solidFill>
              </a:rPr>
              <a:t>– more information on creating descriptive metadata for your data</a:t>
            </a:r>
          </a:p>
          <a:p>
            <a:pPr eaLnBrk="1" hangingPunct="1"/>
            <a:r>
              <a:rPr lang="en-US" i="1" dirty="0" smtClean="0">
                <a:solidFill>
                  <a:schemeClr val="tx1"/>
                </a:solidFill>
              </a:rPr>
              <a:t>Developing a citation for your data </a:t>
            </a:r>
            <a:r>
              <a:rPr lang="en-US" dirty="0" smtClean="0">
                <a:solidFill>
                  <a:schemeClr val="tx1"/>
                </a:solidFill>
              </a:rPr>
              <a:t>– tips on what information is necessary to create a citation for your data</a:t>
            </a:r>
          </a:p>
          <a:p>
            <a:pPr eaLnBrk="1" hangingPunct="1"/>
            <a:r>
              <a:rPr lang="en-US" i="1" dirty="0" smtClean="0">
                <a:solidFill>
                  <a:schemeClr val="tx1"/>
                </a:solidFill>
              </a:rPr>
              <a:t>Metadata for access &amp; use </a:t>
            </a:r>
            <a:r>
              <a:rPr lang="en-US" dirty="0" smtClean="0">
                <a:solidFill>
                  <a:schemeClr val="tx1"/>
                </a:solidFill>
              </a:rPr>
              <a:t>– what information is necessary to both allow use of and protect your data</a:t>
            </a:r>
          </a:p>
          <a:p>
            <a:pPr eaLnBrk="1" hangingPunct="1"/>
            <a:r>
              <a:rPr lang="en-US" i="1" dirty="0" smtClean="0">
                <a:solidFill>
                  <a:schemeClr val="tx1"/>
                </a:solidFill>
              </a:rPr>
              <a:t>Using portals &amp; registr</a:t>
            </a:r>
            <a:r>
              <a:rPr lang="en-US" dirty="0" smtClean="0">
                <a:solidFill>
                  <a:schemeClr val="tx1"/>
                </a:solidFill>
              </a:rPr>
              <a:t>ies – more about how to publish metadata to specific data portals &amp; registries </a:t>
            </a:r>
          </a:p>
          <a:p>
            <a:pPr eaLnBrk="1" hangingPunct="1"/>
            <a:r>
              <a:rPr lang="en-US" i="1" dirty="0" smtClean="0">
                <a:solidFill>
                  <a:schemeClr val="tx1"/>
                </a:solidFill>
              </a:rPr>
              <a:t>Agency / institution requirements for publishing metadat</a:t>
            </a:r>
            <a:r>
              <a:rPr lang="en-US" dirty="0" smtClean="0">
                <a:solidFill>
                  <a:schemeClr val="tx1"/>
                </a:solidFill>
              </a:rPr>
              <a:t>a – more specifics from key U.S. federal agencies </a:t>
            </a:r>
            <a:endParaRPr lang="en-US" dirty="0" smtClean="0">
              <a:solidFill>
                <a:schemeClr val="tx1"/>
              </a:solidFill>
            </a:endParaRPr>
          </a:p>
          <a:p>
            <a:pPr eaLnBrk="1" hangingPunct="1"/>
            <a:r>
              <a:rPr lang="en-US" i="1" dirty="0" err="1" smtClean="0">
                <a:solidFill>
                  <a:schemeClr val="tx1"/>
                </a:solidFill>
              </a:rPr>
              <a:t>Datacasting</a:t>
            </a:r>
            <a:r>
              <a:rPr lang="en-US" dirty="0" smtClean="0">
                <a:solidFill>
                  <a:schemeClr val="tx1"/>
                </a:solidFill>
              </a:rPr>
              <a:t> – more about how to use this informal method of advertising your data</a:t>
            </a:r>
            <a:endParaRPr lang="en-US" i="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13991</TotalTime>
  <Pages>0</Pages>
  <Words>854</Words>
  <Characters>0</Characters>
  <Application>Microsoft Office PowerPoint</Application>
  <PresentationFormat>Custom</PresentationFormat>
  <Lines>0</Lines>
  <Paragraphs>98</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Title &amp; Subtitle</vt:lpstr>
      <vt:lpstr>Title &amp; Bullets</vt:lpstr>
      <vt:lpstr>Local Data Management: Advertising your data</vt:lpstr>
      <vt:lpstr>Overview:  Why advertise your data?</vt:lpstr>
      <vt:lpstr>Beyond word of mouth:      publishing metadata</vt:lpstr>
      <vt:lpstr>Required by agencies &amp; institutions</vt:lpstr>
      <vt:lpstr>New ways to advertise your data</vt:lpstr>
      <vt:lpstr>What are some relevant data portals  / metadata registries for my data?</vt:lpstr>
      <vt:lpstr>PowerPoint Presentation</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95</cp:revision>
  <dcterms:created xsi:type="dcterms:W3CDTF">2011-08-09T22:31:13Z</dcterms:created>
  <dcterms:modified xsi:type="dcterms:W3CDTF">2012-05-22T16:04:32Z</dcterms:modified>
</cp:coreProperties>
</file>