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2" r:id="rId3"/>
    <p:sldId id="273" r:id="rId4"/>
    <p:sldId id="257" r:id="rId5"/>
    <p:sldId id="300" r:id="rId6"/>
    <p:sldId id="303" r:id="rId7"/>
    <p:sldId id="261" r:id="rId8"/>
    <p:sldId id="262" r:id="rId9"/>
    <p:sldId id="260" r:id="rId10"/>
    <p:sldId id="267" r:id="rId11"/>
    <p:sldId id="279" r:id="rId12"/>
    <p:sldId id="280" r:id="rId13"/>
    <p:sldId id="278" r:id="rId14"/>
    <p:sldId id="277" r:id="rId15"/>
    <p:sldId id="281" r:id="rId16"/>
    <p:sldId id="292" r:id="rId17"/>
    <p:sldId id="287" r:id="rId18"/>
    <p:sldId id="295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3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6" autoAdjust="0"/>
    <p:restoredTop sz="82653" autoAdjust="0"/>
  </p:normalViewPr>
  <p:slideViewPr>
    <p:cSldViewPr snapToGrid="0" snapToObjects="1" showGuides="1">
      <p:cViewPr varScale="1">
        <p:scale>
          <a:sx n="92" d="100"/>
          <a:sy n="92" d="100"/>
        </p:scale>
        <p:origin x="2364" y="66"/>
      </p:cViewPr>
      <p:guideLst>
        <p:guide orient="horz" pos="3963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18DA1-8620-294A-9126-B13833D8043B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BEB34-1766-EE4C-ABDE-E78E58A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E216E-E36D-7944-8697-73218869039A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4F8B7-2B02-CE4B-8AF1-050CBB2CB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CMR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5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From Mike </a:t>
            </a:r>
            <a:r>
              <a:rPr lang="en-US" dirty="0" err="1" smtClean="0"/>
              <a:t>Freilich</a:t>
            </a: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B6D33A-16D1-4E79-88E6-B2C9295EC5A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 held a workshop at the Langley Research Center in September, 2016 to identify, coordinate and focus attention on societally relevant applications with time-sensitive data needs. Data latency refers to the time between data acquisition and the time the data is available to the end-user. As support for Earth science applications has increased within NASA, users have begun requesting more near real-time (NRT) data products from a diverse set of sensors to improve the timing of decision-making across a variety of applications. Through provision of NRT data, NASA is ensuring the maximum societal value of its investment in Earth observation.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meeting was supported by David Green from NASA AS and Kevin Murphy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NASA HQ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meeting was the first time a group of NASA users, data producers and scientists have gathered to discuss the needs of time-sensitive applications and science communities.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Bottom</a:t>
            </a:r>
            <a:r>
              <a:rPr lang="en-US" baseline="0" dirty="0" smtClean="0"/>
              <a:t> line on NRT from ESD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 Mission perspective from Christina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Bonniksen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inventory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28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 of </a:t>
            </a:r>
            <a:r>
              <a:rPr lang="en-US" dirty="0" err="1" smtClean="0"/>
              <a:t>google</a:t>
            </a:r>
            <a:r>
              <a:rPr lang="en-US" dirty="0" smtClean="0"/>
              <a:t> 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4F8B7-2B02-CE4B-8AF1-050CBB2CB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8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DC9-1E36-4C04-B10E-0528D6A2F6E8}" type="datetime1">
              <a:rPr lang="en-GB" smtClean="0"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3F9A-8392-483D-AED0-FD1241C25BFF}" type="datetime1">
              <a:rPr lang="en-GB" smtClean="0"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DFE1-A489-4BD6-B43A-9CD5DADC3948}" type="datetime1">
              <a:rPr lang="en-GB" smtClean="0"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1B3-D6C4-4ACB-9F2B-E23CBA26824D}" type="datetime1">
              <a:rPr lang="en-GB" smtClean="0"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1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AA9A-8214-4FC5-BFBD-82BD7A610DCD}" type="datetime1">
              <a:rPr lang="en-GB" smtClean="0"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225A-CBB6-4B6A-90DE-EF70EE5BFDBF}" type="datetime1">
              <a:rPr lang="en-GB" smtClean="0"/>
              <a:t>11/01/2017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4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8C87-02FC-4473-8C73-183A1FCDC133}" type="datetime1">
              <a:rPr lang="en-GB" smtClean="0"/>
              <a:t>11/01/2017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D0E6-DDAE-4FC0-BEF4-684780502C3A}" type="datetime1">
              <a:rPr lang="en-GB" smtClean="0"/>
              <a:t>11/01/2017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8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DABA-B2E3-44AF-B1BE-F8A960EB3A49}" type="datetime1">
              <a:rPr lang="en-GB" smtClean="0"/>
              <a:t>11/01/2017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1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3F1E-7E43-431E-9447-83682A790765}" type="datetime1">
              <a:rPr lang="en-GB" smtClean="0"/>
              <a:t>11/01/2017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2834-62B7-415D-A9BC-BF3B21338FB5}" type="datetime1">
              <a:rPr lang="en-GB" smtClean="0"/>
              <a:t>11/01/2017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5DB-E103-4CF2-83FF-98658720042D}" type="datetime1">
              <a:rPr lang="en-GB" smtClean="0"/>
              <a:t>11/01/2017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NASA NRT Workshop AGU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7D06-A169-9C49-89F2-F5BE6927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arthdata.nasa.gov" TargetMode="External"/><Relationship Id="rId2" Type="http://schemas.openxmlformats.org/officeDocument/2006/relationships/hyperlink" Target="http://tinyurl.com/nhmv9k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23" y="5179855"/>
            <a:ext cx="8704428" cy="2876146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254061"/>
                </a:solidFill>
              </a:rPr>
              <a:t> </a:t>
            </a:r>
            <a:endParaRPr lang="en-GB" sz="1400" dirty="0">
              <a:solidFill>
                <a:srgbClr val="254061"/>
              </a:solidFill>
            </a:endParaRPr>
          </a:p>
          <a:p>
            <a:r>
              <a:rPr lang="en-US" sz="1800" dirty="0">
                <a:solidFill>
                  <a:srgbClr val="254061"/>
                </a:solidFill>
              </a:rPr>
              <a:t>Diane K. Davies</a:t>
            </a:r>
            <a:r>
              <a:rPr lang="en-US" sz="1800" baseline="30000" dirty="0">
                <a:solidFill>
                  <a:srgbClr val="254061"/>
                </a:solidFill>
              </a:rPr>
              <a:t>1,2</a:t>
            </a:r>
            <a:r>
              <a:rPr lang="en-US" sz="1800" dirty="0">
                <a:solidFill>
                  <a:srgbClr val="254061"/>
                </a:solidFill>
              </a:rPr>
              <a:t>, Molly E. Brown</a:t>
            </a:r>
            <a:r>
              <a:rPr lang="en-US" sz="1800" baseline="30000" dirty="0">
                <a:solidFill>
                  <a:srgbClr val="254061"/>
                </a:solidFill>
              </a:rPr>
              <a:t>3</a:t>
            </a:r>
            <a:r>
              <a:rPr lang="en-US" sz="1800" dirty="0">
                <a:solidFill>
                  <a:srgbClr val="254061"/>
                </a:solidFill>
              </a:rPr>
              <a:t>, David S. Green</a:t>
            </a:r>
            <a:r>
              <a:rPr lang="en-US" sz="1800" baseline="30000" dirty="0">
                <a:solidFill>
                  <a:srgbClr val="254061"/>
                </a:solidFill>
              </a:rPr>
              <a:t>4</a:t>
            </a:r>
            <a:r>
              <a:rPr lang="en-US" sz="1800" dirty="0">
                <a:solidFill>
                  <a:srgbClr val="254061"/>
                </a:solidFill>
              </a:rPr>
              <a:t>, Karen A. Michael</a:t>
            </a:r>
            <a:r>
              <a:rPr lang="en-US" sz="1800" baseline="30000" dirty="0">
                <a:solidFill>
                  <a:srgbClr val="254061"/>
                </a:solidFill>
              </a:rPr>
              <a:t>5</a:t>
            </a:r>
            <a:r>
              <a:rPr lang="en-US" sz="1800" dirty="0">
                <a:solidFill>
                  <a:srgbClr val="254061"/>
                </a:solidFill>
              </a:rPr>
              <a:t>, John J. Murray</a:t>
            </a:r>
            <a:r>
              <a:rPr lang="en-US" sz="1800" baseline="30000" dirty="0">
                <a:solidFill>
                  <a:srgbClr val="254061"/>
                </a:solidFill>
              </a:rPr>
              <a:t>6</a:t>
            </a:r>
            <a:r>
              <a:rPr lang="en-US" sz="1800" dirty="0">
                <a:solidFill>
                  <a:srgbClr val="254061"/>
                </a:solidFill>
              </a:rPr>
              <a:t>, </a:t>
            </a:r>
            <a:r>
              <a:rPr lang="en-US" sz="1800" dirty="0" smtClean="0">
                <a:solidFill>
                  <a:srgbClr val="254061"/>
                </a:solidFill>
              </a:rPr>
              <a:t>Christopher O. Justice</a:t>
            </a:r>
            <a:r>
              <a:rPr lang="en-US" sz="1800" baseline="30000" dirty="0" smtClean="0">
                <a:solidFill>
                  <a:srgbClr val="254061"/>
                </a:solidFill>
              </a:rPr>
              <a:t>3</a:t>
            </a:r>
            <a:r>
              <a:rPr lang="en-US" sz="1800" dirty="0" smtClean="0">
                <a:solidFill>
                  <a:srgbClr val="254061"/>
                </a:solidFill>
              </a:rPr>
              <a:t>, Amber </a:t>
            </a:r>
            <a:r>
              <a:rPr lang="en-US" sz="1800" dirty="0">
                <a:solidFill>
                  <a:srgbClr val="254061"/>
                </a:solidFill>
              </a:rPr>
              <a:t>J. </a:t>
            </a:r>
            <a:r>
              <a:rPr lang="en-US" sz="1800" dirty="0" smtClean="0">
                <a:solidFill>
                  <a:srgbClr val="254061"/>
                </a:solidFill>
              </a:rPr>
              <a:t>Soja</a:t>
            </a:r>
            <a:r>
              <a:rPr lang="en-US" sz="1800" baseline="30000" dirty="0" smtClean="0">
                <a:solidFill>
                  <a:srgbClr val="254061"/>
                </a:solidFill>
              </a:rPr>
              <a:t>6,7</a:t>
            </a:r>
            <a:r>
              <a:rPr lang="en-US" sz="1800" dirty="0">
                <a:solidFill>
                  <a:srgbClr val="254061"/>
                </a:solidFill>
              </a:rPr>
              <a:t>, </a:t>
            </a:r>
            <a:r>
              <a:rPr lang="en-GB" sz="1400" dirty="0">
                <a:solidFill>
                  <a:srgbClr val="254061"/>
                </a:solidFill>
              </a:rPr>
              <a:t> </a:t>
            </a:r>
          </a:p>
          <a:p>
            <a:r>
              <a:rPr lang="en-US" sz="1400" i="1" dirty="0">
                <a:solidFill>
                  <a:srgbClr val="254061"/>
                </a:solidFill>
              </a:rPr>
              <a:t>1- </a:t>
            </a:r>
            <a:r>
              <a:rPr lang="en-GB" sz="1400" i="1" dirty="0">
                <a:solidFill>
                  <a:srgbClr val="254061"/>
                </a:solidFill>
              </a:rPr>
              <a:t>Science Systems and Applications, </a:t>
            </a:r>
            <a:r>
              <a:rPr lang="en-GB" sz="1400" i="1" dirty="0" err="1">
                <a:solidFill>
                  <a:srgbClr val="254061"/>
                </a:solidFill>
              </a:rPr>
              <a:t>Inc</a:t>
            </a:r>
            <a:r>
              <a:rPr lang="en-US" sz="1400" i="1" dirty="0">
                <a:solidFill>
                  <a:srgbClr val="254061"/>
                </a:solidFill>
              </a:rPr>
              <a:t>, 2- Trigg-Davies Consulting, 3 – University of Maryland, 4 – NASA HQ, 5 - Goddard Space Flight Center, 6 - NASA Langley Research Center, 7- National Institute of Aerospace.</a:t>
            </a:r>
            <a:r>
              <a:rPr lang="en-GB" sz="1400" dirty="0">
                <a:solidFill>
                  <a:srgbClr val="254061"/>
                </a:solidFill>
              </a:rPr>
              <a:t> </a:t>
            </a:r>
          </a:p>
          <a:p>
            <a:endParaRPr lang="en-US" sz="1400" dirty="0">
              <a:solidFill>
                <a:srgbClr val="254061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241623" y="361503"/>
            <a:ext cx="8487956" cy="168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Outcomes of a NASA Workshop to Develop a Portfolio of Low Latency Datasets for Time-Sensitive Applications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023" y="4198595"/>
            <a:ext cx="8557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27-29 September 2016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NASA Langley Research Center, Hampton VA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7" y="1735183"/>
            <a:ext cx="71704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7 at 21.43.28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5634"/>
            <a:ext cx="9144000" cy="54242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86932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" y="1446480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4307" y="5800644"/>
            <a:ext cx="787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54061"/>
                </a:solidFill>
              </a:rPr>
              <a:t>CMR metadata supports various standards (</a:t>
            </a:r>
            <a:r>
              <a:rPr lang="en-US" dirty="0">
                <a:solidFill>
                  <a:srgbClr val="254061"/>
                </a:solidFill>
              </a:rPr>
              <a:t>such as such as ISO 19115-1, ISO 19115-2, ECHO 10, DIF 9, or DIF </a:t>
            </a:r>
            <a:r>
              <a:rPr lang="en-US" dirty="0" smtClean="0">
                <a:solidFill>
                  <a:srgbClr val="254061"/>
                </a:solidFill>
              </a:rPr>
              <a:t>10)  and supports OpenSearch compliant queries enabling by other search clients.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934938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" y="994486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529065" y="335406"/>
            <a:ext cx="7865427" cy="103302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800" dirty="0" smtClean="0">
                <a:solidFill>
                  <a:schemeClr val="accent1">
                    <a:lumMod val="50000"/>
                  </a:schemeClr>
                </a:solidFill>
              </a:rPr>
              <a:t>Global Imagery Browse Services (GIBS)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9" y="1115505"/>
            <a:ext cx="7483385" cy="51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413" y="160103"/>
            <a:ext cx="904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Existing Approach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search.earthdata.nasa.gov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434"/>
            <a:ext cx="9144000" cy="59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9255" y="6058239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worldview.earthdata.nasa.gov</a:t>
            </a:r>
            <a:r>
              <a:rPr lang="en-US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887730"/>
            <a:ext cx="9197340" cy="5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335406"/>
            <a:ext cx="7865427" cy="1033027"/>
          </a:xfrm>
        </p:spPr>
        <p:txBody>
          <a:bodyPr>
            <a:normAutofit fontScale="55000" lnSpcReduction="20000"/>
          </a:bodyPr>
          <a:lstStyle/>
          <a:p>
            <a:r>
              <a:rPr lang="en-GB" sz="5800" b="1" dirty="0" smtClean="0">
                <a:solidFill>
                  <a:schemeClr val="accent1">
                    <a:lumMod val="50000"/>
                  </a:schemeClr>
                </a:solidFill>
              </a:rPr>
              <a:t>Recommendations on Data Discoverability</a:t>
            </a:r>
            <a:endParaRPr lang="en-GB" sz="5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108987"/>
            <a:ext cx="8378274" cy="5357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l">
              <a:buAutoNum type="arabicPeriod"/>
            </a:pPr>
            <a:r>
              <a:rPr lang="en-US" sz="2000" dirty="0" smtClean="0"/>
              <a:t>Require </a:t>
            </a:r>
            <a:r>
              <a:rPr lang="en-US" sz="2000" dirty="0"/>
              <a:t>all NASA programs producing </a:t>
            </a:r>
            <a:r>
              <a:rPr lang="en-US" sz="2000" dirty="0" smtClean="0"/>
              <a:t>NRT Earth </a:t>
            </a:r>
            <a:r>
              <a:rPr lang="en-US" sz="2000" dirty="0"/>
              <a:t>observation data to register data in the CMR at the collection level. </a:t>
            </a:r>
            <a:endParaRPr lang="en-US" sz="2000" dirty="0" smtClean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 startAt="2"/>
            </a:pPr>
            <a:r>
              <a:rPr lang="en-US" sz="2000" dirty="0"/>
              <a:t>Systematic modeling products, such as GMAO </a:t>
            </a:r>
            <a:r>
              <a:rPr lang="en-US" sz="2000" dirty="0" smtClean="0"/>
              <a:t>products should add imagery </a:t>
            </a:r>
            <a:r>
              <a:rPr lang="en-US" sz="2000" dirty="0"/>
              <a:t>to GIBS as </a:t>
            </a:r>
            <a:r>
              <a:rPr lang="en-US" sz="2000" dirty="0" smtClean="0"/>
              <a:t>appropriate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 startAt="2"/>
            </a:pPr>
            <a:r>
              <a:rPr lang="en-US" sz="2000" dirty="0"/>
              <a:t>D</a:t>
            </a:r>
            <a:r>
              <a:rPr lang="en-US" sz="2000" dirty="0" smtClean="0"/>
              <a:t>evelop </a:t>
            </a:r>
            <a:r>
              <a:rPr lang="en-US" sz="2000" dirty="0"/>
              <a:t>a set of managed CMR metadata tags to </a:t>
            </a:r>
            <a:r>
              <a:rPr lang="en-US" sz="2000" dirty="0" err="1"/>
              <a:t>i</a:t>
            </a:r>
            <a:r>
              <a:rPr lang="en-US" sz="2000" dirty="0"/>
              <a:t>) distinguish low latency products from other products and ii) utilize keywords from NASA’s Global Change Master Directory to identify application areas and facilitate searches by application area</a:t>
            </a:r>
            <a:r>
              <a:rPr lang="en-GB" sz="2000" dirty="0"/>
              <a:t> </a:t>
            </a:r>
            <a:endParaRPr lang="en-GB" sz="2000" dirty="0" smtClean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 startAt="2"/>
            </a:pPr>
            <a:r>
              <a:rPr lang="en-US" sz="2000" dirty="0" smtClean="0"/>
              <a:t>Develop a process to evaluate applications products, value added low-latency products that use NASA data and non-NASA satellite data.</a:t>
            </a:r>
          </a:p>
          <a:p>
            <a:pPr marL="914400" lvl="1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/>
              <a:t>Those that met this criteria should be added to CMR at the Collection level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925108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984656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335406"/>
            <a:ext cx="7865427" cy="1033027"/>
          </a:xfrm>
        </p:spPr>
        <p:txBody>
          <a:bodyPr>
            <a:normAutofit fontScale="47500" lnSpcReduction="20000"/>
          </a:bodyPr>
          <a:lstStyle/>
          <a:p>
            <a:r>
              <a:rPr lang="en-GB" sz="5800" b="1" dirty="0" smtClean="0">
                <a:solidFill>
                  <a:schemeClr val="accent1">
                    <a:lumMod val="50000"/>
                  </a:schemeClr>
                </a:solidFill>
              </a:rPr>
              <a:t>Recommendations on how to engage new missions</a:t>
            </a:r>
            <a:endParaRPr lang="en-GB" sz="5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2413" y="1543191"/>
            <a:ext cx="4982809" cy="507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l">
              <a:buFont typeface="+mj-lt"/>
              <a:buAutoNum type="arabicPeriod"/>
            </a:pPr>
            <a:r>
              <a:rPr lang="en-US" sz="2400" dirty="0" smtClean="0"/>
              <a:t>New missions </a:t>
            </a:r>
            <a:r>
              <a:rPr lang="en-US" sz="2400" dirty="0"/>
              <a:t>should survey communities to determine the value of low latency </a:t>
            </a:r>
            <a:r>
              <a:rPr lang="en-US" sz="2400" dirty="0" smtClean="0"/>
              <a:t>products.</a:t>
            </a:r>
            <a:endParaRPr lang="en-GB" sz="2800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sz="2400" dirty="0" smtClean="0"/>
              <a:t>If NRT products would be useful, missions should conduct a latency trade </a:t>
            </a:r>
            <a:r>
              <a:rPr lang="en-US" sz="2400" dirty="0"/>
              <a:t>study </a:t>
            </a:r>
            <a:r>
              <a:rPr lang="en-US" sz="2400" dirty="0" smtClean="0"/>
              <a:t>– to help determine cost / benefit. </a:t>
            </a:r>
            <a:endParaRPr lang="en-GB" sz="2800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sz="2400" dirty="0" smtClean="0"/>
              <a:t>ESD </a:t>
            </a:r>
            <a:r>
              <a:rPr lang="en-US" sz="2400" dirty="0"/>
              <a:t>flight projects </a:t>
            </a:r>
            <a:r>
              <a:rPr lang="en-US" sz="2400" dirty="0" smtClean="0"/>
              <a:t>should add latency </a:t>
            </a:r>
            <a:r>
              <a:rPr lang="en-US" sz="2400" dirty="0"/>
              <a:t>to Earth Venture solicitations and directed mission requirements</a:t>
            </a:r>
            <a:r>
              <a:rPr lang="en-US" sz="2400" dirty="0" smtClean="0"/>
              <a:t>.</a:t>
            </a:r>
            <a:endParaRPr lang="en-GB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83124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942672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40" y="1088572"/>
            <a:ext cx="345186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335406"/>
            <a:ext cx="7865427" cy="1033027"/>
          </a:xfrm>
        </p:spPr>
        <p:txBody>
          <a:bodyPr>
            <a:normAutofit fontScale="47500" lnSpcReduction="20000"/>
          </a:bodyPr>
          <a:lstStyle/>
          <a:p>
            <a:r>
              <a:rPr lang="en-GB" sz="5800" b="1" dirty="0" smtClean="0">
                <a:solidFill>
                  <a:schemeClr val="accent1">
                    <a:lumMod val="50000"/>
                  </a:schemeClr>
                </a:solidFill>
              </a:rPr>
              <a:t>Recommendation to form a Latency Working Group</a:t>
            </a:r>
            <a:endParaRPr lang="en-GB" sz="5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7954" y="2017544"/>
            <a:ext cx="5524601" cy="5070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en-US" sz="2800" dirty="0" smtClean="0"/>
          </a:p>
          <a:p>
            <a:pPr marL="457200" lvl="0" indent="-457200" algn="l">
              <a:buFont typeface="Arial"/>
              <a:buChar char="•"/>
            </a:pPr>
            <a:r>
              <a:rPr lang="en-US" sz="2800" dirty="0" smtClean="0"/>
              <a:t>engage </a:t>
            </a:r>
            <a:r>
              <a:rPr lang="en-US" sz="2800" dirty="0"/>
              <a:t>with programs and be an advocacy group for the NRT data </a:t>
            </a:r>
            <a:r>
              <a:rPr lang="en-US" sz="2800" dirty="0" smtClean="0"/>
              <a:t>producers</a:t>
            </a:r>
            <a:endParaRPr lang="en-GB" sz="2800" dirty="0"/>
          </a:p>
          <a:p>
            <a:pPr marL="457200" lvl="0" indent="-457200" algn="l">
              <a:buFont typeface="Arial"/>
              <a:buChar char="•"/>
            </a:pPr>
            <a:r>
              <a:rPr lang="en-US" sz="2800" dirty="0" smtClean="0"/>
              <a:t>review </a:t>
            </a:r>
            <a:r>
              <a:rPr lang="en-US" sz="2800" dirty="0"/>
              <a:t>the progress towards improved data discoverability and </a:t>
            </a:r>
            <a:r>
              <a:rPr lang="en-US" sz="2800" dirty="0" smtClean="0"/>
              <a:t>usability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904116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963664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83824" y="1014071"/>
            <a:ext cx="8534397" cy="1132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800" i="1" dirty="0" smtClean="0"/>
              <a:t>To carry forward recommendations and conduct strategic engagement and planning</a:t>
            </a:r>
            <a:endParaRPr lang="en-GB" sz="2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55" y="2030645"/>
            <a:ext cx="3108960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7865427" cy="1033027"/>
          </a:xfrm>
        </p:spPr>
        <p:txBody>
          <a:bodyPr>
            <a:normAutofit/>
          </a:bodyPr>
          <a:lstStyle/>
          <a:p>
            <a:r>
              <a:rPr lang="en-GB" sz="5800" b="1" dirty="0" smtClean="0">
                <a:solidFill>
                  <a:schemeClr val="accent1">
                    <a:lumMod val="50000"/>
                  </a:schemeClr>
                </a:solidFill>
              </a:rPr>
              <a:t>Next Steps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212366"/>
            <a:ext cx="5617029" cy="3697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+mj-lt"/>
              <a:buAutoNum type="arabicPeriod"/>
            </a:pPr>
            <a:r>
              <a:rPr lang="en-GB" sz="2400" dirty="0" smtClean="0"/>
              <a:t>Latency Working Group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GB" sz="2400" dirty="0" smtClean="0"/>
              <a:t>Determine pathway for getting Collection Level metadata, for systematic NASA data, in to CMR </a:t>
            </a:r>
            <a:r>
              <a:rPr lang="en-GB" sz="2400" i="1" dirty="0" smtClean="0"/>
              <a:t>and by </a:t>
            </a:r>
            <a:r>
              <a:rPr lang="en-GB" sz="2400" i="1" dirty="0"/>
              <a:t>default into the </a:t>
            </a:r>
            <a:r>
              <a:rPr lang="en-GB" sz="2400" i="1" dirty="0" smtClean="0"/>
              <a:t>Earthdata Search Client (and other data portals)</a:t>
            </a:r>
            <a:endParaRPr lang="en-GB" sz="2400" i="1" dirty="0"/>
          </a:p>
          <a:p>
            <a:pPr marL="457200" lvl="0" indent="-457200" algn="l">
              <a:buFont typeface="+mj-lt"/>
              <a:buAutoNum type="arabicPeriod"/>
            </a:pPr>
            <a:r>
              <a:rPr lang="en-GB" sz="2400" dirty="0" smtClean="0"/>
              <a:t>Determine criteria and pathway for </a:t>
            </a:r>
            <a:r>
              <a:rPr lang="en-GB" sz="2400" dirty="0"/>
              <a:t>deciding if other </a:t>
            </a:r>
            <a:r>
              <a:rPr lang="en-GB" sz="2400" dirty="0" smtClean="0"/>
              <a:t>products should be added in to CMR</a:t>
            </a:r>
          </a:p>
          <a:p>
            <a:pPr marL="457200" lvl="0" indent="-457200" algn="l">
              <a:buFont typeface="+mj-lt"/>
              <a:buAutoNum type="arabicPeriod"/>
            </a:pPr>
            <a:endParaRPr lang="en-GB" sz="2400" dirty="0" smtClean="0"/>
          </a:p>
          <a:p>
            <a:pPr algn="l">
              <a:lnSpc>
                <a:spcPct val="120000"/>
              </a:lnSpc>
            </a:pPr>
            <a:r>
              <a:rPr lang="en-GB" sz="2400" dirty="0" smtClean="0"/>
              <a:t>To view the NRT Inventory: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http://tinyurl.com/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nhmv9ky</a:t>
            </a:r>
            <a:endParaRPr lang="en-GB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Contact?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support@earthdata.nasa.gov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NRT workshop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in the subject line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/>
            <a:endParaRPr lang="en-GB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038258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" y="1097806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1057" y="1447800"/>
            <a:ext cx="248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on workflow for a real event e.g. Hurricane Matthew, Louisiana Floods….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2"/>
          </a:solidFill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254061"/>
                </a:solidFill>
              </a:rPr>
              <a:t>Workshop Charge</a:t>
            </a:r>
            <a:endParaRPr lang="en-US" b="1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70" y="1306730"/>
            <a:ext cx="8839200" cy="6019800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475"/>
              </a:spcBef>
              <a:buFontTx/>
              <a:buChar char="•"/>
            </a:pPr>
            <a:r>
              <a:rPr lang="en-US" sz="2400" dirty="0" smtClean="0"/>
              <a:t>Develop a written (living) inventory of </a:t>
            </a:r>
            <a:r>
              <a:rPr lang="en-US" sz="2400" b="1" i="1" dirty="0" smtClean="0"/>
              <a:t>existing and planned/budgeted </a:t>
            </a:r>
            <a:r>
              <a:rPr lang="en-US" sz="2400" dirty="0" smtClean="0"/>
              <a:t>NASA/ESD Near-Real-Time data sets, information products, and associated discovery/distribution infrastructure</a:t>
            </a:r>
          </a:p>
          <a:p>
            <a:pPr eaLnBrk="1" hangingPunct="1">
              <a:spcBef>
                <a:spcPts val="2275"/>
              </a:spcBef>
              <a:buFontTx/>
              <a:buChar char="•"/>
            </a:pPr>
            <a:r>
              <a:rPr lang="en-US" sz="2400" dirty="0" smtClean="0"/>
              <a:t>Identify any </a:t>
            </a:r>
            <a:r>
              <a:rPr lang="en-US" sz="2400" b="1" i="1" dirty="0" smtClean="0"/>
              <a:t>significant</a:t>
            </a:r>
            <a:r>
              <a:rPr lang="en-US" sz="2400" dirty="0" smtClean="0"/>
              <a:t> populations of </a:t>
            </a:r>
            <a:r>
              <a:rPr lang="en-US" sz="2400" b="1" i="1" dirty="0" smtClean="0"/>
              <a:t>supporters </a:t>
            </a:r>
            <a:r>
              <a:rPr lang="en-US" sz="2400" dirty="0" smtClean="0"/>
              <a:t>and/or </a:t>
            </a:r>
            <a:r>
              <a:rPr lang="en-US" sz="2400" b="1" i="1" dirty="0" smtClean="0"/>
              <a:t>potential benefits </a:t>
            </a:r>
            <a:r>
              <a:rPr lang="en-US" sz="2400" dirty="0" smtClean="0"/>
              <a:t>from our </a:t>
            </a:r>
            <a:r>
              <a:rPr lang="en-US" sz="2400" b="1" i="1" dirty="0" smtClean="0"/>
              <a:t>existing</a:t>
            </a:r>
            <a:r>
              <a:rPr lang="en-US" sz="2400" dirty="0" smtClean="0"/>
              <a:t> measurements and data sets, that </a:t>
            </a:r>
            <a:r>
              <a:rPr lang="en-US" sz="2400" b="1" i="1" dirty="0" smtClean="0"/>
              <a:t>are not being fulfilled </a:t>
            </a:r>
            <a:r>
              <a:rPr lang="en-US" sz="2400" dirty="0" smtClean="0"/>
              <a:t>because NASA/ESD products are being made available with too much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pPr>
              <a:defRPr/>
            </a:pPr>
            <a:fld id="{9023DA1A-5FD6-47A0-B5CE-5E2AC0E23D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794756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854304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413" y="335406"/>
            <a:ext cx="8614935" cy="1264794"/>
          </a:xfrm>
        </p:spPr>
        <p:txBody>
          <a:bodyPr>
            <a:normAutofit fontScale="55000" lnSpcReduction="20000"/>
          </a:bodyPr>
          <a:lstStyle/>
          <a:p>
            <a:r>
              <a:rPr lang="en-GB" sz="7300" b="1" dirty="0" smtClean="0">
                <a:solidFill>
                  <a:schemeClr val="accent1">
                    <a:lumMod val="50000"/>
                  </a:schemeClr>
                </a:solidFill>
              </a:rPr>
              <a:t>Definitions</a:t>
            </a:r>
            <a:r>
              <a:rPr lang="en-GB" sz="6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s-IS" sz="5100" i="1" dirty="0" smtClean="0">
                <a:solidFill>
                  <a:schemeClr val="accent1">
                    <a:lumMod val="50000"/>
                  </a:schemeClr>
                </a:solidFill>
              </a:rPr>
              <a:t>…..</a:t>
            </a:r>
            <a:r>
              <a:rPr lang="en-GB" sz="5100" i="1" dirty="0" smtClean="0">
                <a:solidFill>
                  <a:schemeClr val="accent1">
                    <a:lumMod val="50000"/>
                  </a:schemeClr>
                </a:solidFill>
              </a:rPr>
              <a:t>for the purpose of this presentation</a:t>
            </a:r>
            <a:endParaRPr lang="en-GB" sz="51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7821" y="971254"/>
            <a:ext cx="7989092" cy="5392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Low </a:t>
            </a:r>
            <a:r>
              <a:rPr lang="en-US" dirty="0"/>
              <a:t>latency, or Near real-time (NRT), data are made available much faster than routine processing allows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Data latency refers to the time </a:t>
            </a:r>
          </a:p>
          <a:p>
            <a:pPr algn="l"/>
            <a:r>
              <a:rPr lang="en-US" dirty="0" smtClean="0"/>
              <a:t>between data acquisition and </a:t>
            </a:r>
          </a:p>
          <a:p>
            <a:pPr algn="l"/>
            <a:r>
              <a:rPr lang="en-US" dirty="0" smtClean="0"/>
              <a:t>the time the data is available to </a:t>
            </a:r>
          </a:p>
          <a:p>
            <a:pPr algn="l"/>
            <a:r>
              <a:rPr lang="en-US" dirty="0" smtClean="0"/>
              <a:t>the end-user. 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Defining latency?</a:t>
            </a:r>
          </a:p>
          <a:p>
            <a:pPr algn="l"/>
            <a:r>
              <a:rPr lang="en-US" dirty="0" smtClean="0"/>
              <a:t>0-1 hour = Real-time</a:t>
            </a:r>
          </a:p>
          <a:p>
            <a:pPr algn="l"/>
            <a:r>
              <a:rPr lang="en-US" dirty="0" smtClean="0"/>
              <a:t>&lt; 3 hours = Near real-time</a:t>
            </a:r>
          </a:p>
          <a:p>
            <a:pPr algn="l"/>
            <a:r>
              <a:rPr lang="en-US" dirty="0" smtClean="0"/>
              <a:t>3 – 24 hours = Low latency?</a:t>
            </a:r>
          </a:p>
          <a:p>
            <a:pPr marL="457200" indent="-457200" algn="l">
              <a:buFont typeface="Wingdings" charset="0"/>
              <a:buChar char="Ø"/>
            </a:pPr>
            <a:r>
              <a:rPr lang="en-US" dirty="0" smtClean="0"/>
              <a:t>24 hours but quicker than routine  = expedited</a:t>
            </a:r>
            <a:r>
              <a:rPr lang="en-US" dirty="0"/>
              <a:t>?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916" y="2553405"/>
            <a:ext cx="378714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-190154"/>
            <a:ext cx="7865427" cy="1033027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Meeting Overview</a:t>
            </a:r>
            <a:r>
              <a:rPr lang="en-GB" sz="58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5428" y="1004366"/>
            <a:ext cx="8686801" cy="4736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0253F"/>
                </a:solidFill>
              </a:rPr>
              <a:t>2.5 </a:t>
            </a:r>
            <a:r>
              <a:rPr lang="en-US" sz="2400" dirty="0">
                <a:solidFill>
                  <a:srgbClr val="10253F"/>
                </a:solidFill>
              </a:rPr>
              <a:t>day </a:t>
            </a:r>
            <a:r>
              <a:rPr lang="en-US" sz="2400" dirty="0" smtClean="0">
                <a:solidFill>
                  <a:srgbClr val="10253F"/>
                </a:solidFill>
              </a:rPr>
              <a:t>meeting 104 Participants</a:t>
            </a:r>
            <a:endParaRPr lang="en-US" sz="2400" b="1" dirty="0" smtClean="0">
              <a:solidFill>
                <a:srgbClr val="10253F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10253F"/>
                </a:solidFill>
              </a:rPr>
              <a:t>Plenary sessions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NASA Headquarters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Existing systems for providing NRT data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Selected data providers and users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10253F"/>
                </a:solidFill>
              </a:rPr>
              <a:t>Breakout Groups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Completing the Inventory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10253F"/>
                </a:solidFill>
              </a:rPr>
              <a:t>Identifying opportunities and gaps in the provision and delivery of NRT data</a:t>
            </a:r>
          </a:p>
          <a:p>
            <a:pPr marL="457200" indent="-457200" algn="l">
              <a:buFont typeface="Arial"/>
              <a:buChar char="•"/>
            </a:pPr>
            <a:endParaRPr lang="en-US" sz="2400" dirty="0">
              <a:solidFill>
                <a:srgbClr val="10253F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400" dirty="0" smtClean="0">
              <a:solidFill>
                <a:srgbClr val="10253F"/>
              </a:solidFill>
            </a:endParaRPr>
          </a:p>
          <a:p>
            <a:pPr algn="l"/>
            <a:endParaRPr lang="en-US" sz="2400" dirty="0" smtClean="0">
              <a:solidFill>
                <a:srgbClr val="10253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85100"/>
              </p:ext>
            </p:extLst>
          </p:nvPr>
        </p:nvGraphicFramePr>
        <p:xfrm>
          <a:off x="6033127" y="1004366"/>
          <a:ext cx="2729873" cy="18288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436911"/>
                <a:gridCol w="2292962"/>
              </a:tblGrid>
              <a:tr h="2728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22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Universities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8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Other US government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8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Private</a:t>
                      </a:r>
                      <a:r>
                        <a:rPr lang="en-US" sz="1800" baseline="0" dirty="0" smtClean="0"/>
                        <a:t> Sector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88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Non-Government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04800" y="784260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843808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54" y="5522323"/>
            <a:ext cx="667512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335406"/>
            <a:ext cx="8052615" cy="103302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NASA HQ Considerations: “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Low-Latency” Principles in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Earth Science Division Portfolio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Development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120000"/>
              </a:lnSpc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4970" y="1785828"/>
            <a:ext cx="8839200" cy="360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75"/>
              </a:spcBef>
              <a:buFontTx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NASA Earth Science Division (ESD) endeavors to provide low-latency data and products when it involves small additional costs</a:t>
            </a:r>
          </a:p>
          <a:p>
            <a:pPr algn="l">
              <a:spcBef>
                <a:spcPts val="2275"/>
              </a:spcBef>
              <a:buFontTx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NASA ESD is primarily a science organization and science and non-real-time research objectives may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outweigh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support for near-real-time users when they are in direct conflict.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ヒラギノ角ゴ Pro W3" charset="-128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86932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1446480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46302" y="5341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022"/>
            <a:ext cx="474103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NASA Mission perspective on support for NRT data production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3" y="2643525"/>
            <a:ext cx="494582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If NRT considerations should be part of the project trade </a:t>
            </a:r>
            <a:r>
              <a:rPr lang="en-US" dirty="0" smtClean="0"/>
              <a:t>space then cost/benefit should be considered when the project is in it’s embryotic stage</a:t>
            </a:r>
          </a:p>
          <a:p>
            <a:endParaRPr lang="en-US" dirty="0">
              <a:solidFill>
                <a:srgbClr val="376092"/>
              </a:solidFill>
            </a:endParaRPr>
          </a:p>
          <a:p>
            <a:r>
              <a:rPr lang="en-US" dirty="0" smtClean="0">
                <a:solidFill>
                  <a:srgbClr val="376092"/>
                </a:solidFill>
              </a:rPr>
              <a:t>After design starts don’t expect changes in latency design</a:t>
            </a:r>
          </a:p>
          <a:p>
            <a:endParaRPr lang="en-US" dirty="0">
              <a:solidFill>
                <a:srgbClr val="376092"/>
              </a:solidFill>
            </a:endParaRPr>
          </a:p>
          <a:p>
            <a:r>
              <a:rPr lang="en-US" dirty="0" smtClean="0"/>
              <a:t>Latency </a:t>
            </a:r>
            <a:r>
              <a:rPr lang="en-US" dirty="0"/>
              <a:t>can be </a:t>
            </a:r>
            <a:r>
              <a:rPr lang="en-US" dirty="0" smtClean="0"/>
              <a:t>improved during operations, but a </a:t>
            </a:r>
            <a:r>
              <a:rPr lang="en-US" dirty="0" smtClean="0">
                <a:solidFill>
                  <a:srgbClr val="376092"/>
                </a:solidFill>
              </a:rPr>
              <a:t>non-project funding source will need to be identified. 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7D06-A169-9C49-89F2-F5BE6927868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37" y="619022"/>
            <a:ext cx="3824514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587226"/>
            <a:ext cx="7865427" cy="103302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5800" b="1" dirty="0" smtClean="0">
                <a:solidFill>
                  <a:schemeClr val="accent1">
                    <a:lumMod val="50000"/>
                  </a:schemeClr>
                </a:solidFill>
              </a:rPr>
              <a:t>Inventory</a:t>
            </a:r>
            <a:endParaRPr lang="en-GB" sz="5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6672" y="1346550"/>
            <a:ext cx="3087929" cy="507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000" dirty="0" smtClean="0"/>
              <a:t>Develop a written “living” inventory of existing and planned/budgeted</a:t>
            </a:r>
            <a:r>
              <a:rPr lang="en-US" sz="2000" b="1" i="1" dirty="0" smtClean="0"/>
              <a:t> </a:t>
            </a:r>
            <a:r>
              <a:rPr lang="en-US" sz="2000" dirty="0" smtClean="0"/>
              <a:t>NASA/ESD Near-Real-Time data sets, information products, associated discovery and distribution infrastructure.</a:t>
            </a:r>
          </a:p>
          <a:p>
            <a:pPr lvl="1" algn="l"/>
            <a:endParaRPr lang="en-US" sz="2000" dirty="0"/>
          </a:p>
          <a:p>
            <a:pPr lvl="1" algn="l"/>
            <a:endParaRPr lang="en-US" sz="2000" dirty="0" smtClean="0"/>
          </a:p>
          <a:p>
            <a:pPr lvl="1" algn="l"/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87057" y="64006"/>
            <a:ext cx="5428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tinyurl.com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/nhmv9ky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901" y="762104"/>
            <a:ext cx="4711280" cy="54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335406"/>
            <a:ext cx="7865427" cy="103302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5800" b="1" dirty="0">
                <a:solidFill>
                  <a:schemeClr val="accent1">
                    <a:lumMod val="50000"/>
                  </a:schemeClr>
                </a:solidFill>
              </a:rPr>
              <a:t>Inventory: http://</a:t>
            </a:r>
            <a:r>
              <a:rPr lang="en-GB" sz="5800" b="1" dirty="0" err="1">
                <a:solidFill>
                  <a:schemeClr val="accent1">
                    <a:lumMod val="50000"/>
                  </a:schemeClr>
                </a:solidFill>
              </a:rPr>
              <a:t>tinyurl.com</a:t>
            </a:r>
            <a:r>
              <a:rPr lang="en-GB" sz="5800" b="1" dirty="0">
                <a:solidFill>
                  <a:schemeClr val="accent1">
                    <a:lumMod val="50000"/>
                  </a:schemeClr>
                </a:solidFill>
              </a:rPr>
              <a:t>/nhmv9ky</a:t>
            </a:r>
            <a:endParaRPr lang="en-GB" sz="5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9" y="1224806"/>
            <a:ext cx="8807631" cy="46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065" y="335406"/>
            <a:ext cx="7865427" cy="1033027"/>
          </a:xfrm>
        </p:spPr>
        <p:txBody>
          <a:bodyPr>
            <a:normAutofit fontScale="77500" lnSpcReduction="20000"/>
          </a:bodyPr>
          <a:lstStyle/>
          <a:p>
            <a:r>
              <a:rPr lang="en-GB" sz="5800" b="1" dirty="0" smtClean="0">
                <a:solidFill>
                  <a:schemeClr val="accent1">
                    <a:lumMod val="50000"/>
                  </a:schemeClr>
                </a:solidFill>
              </a:rPr>
              <a:t>Discoverability and Usability</a:t>
            </a:r>
            <a:endParaRPr lang="en-GB" sz="5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368433"/>
            <a:ext cx="8229600" cy="4813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Inventory is one </a:t>
            </a:r>
            <a:r>
              <a:rPr lang="en-US" sz="2400" dirty="0"/>
              <a:t>step to increasing access to NRT </a:t>
            </a:r>
            <a:r>
              <a:rPr lang="en-US" sz="2400" dirty="0" smtClean="0"/>
              <a:t>datasets but  Discoverability and Usability are critical.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 smtClean="0"/>
              <a:t>Discoverability includes ways in which the community can determine which data are available and where they can be obtained.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000" dirty="0" smtClean="0"/>
              <a:t>Usability is the ability to easily visualize or integrate the data into analysis tools to facilitate data use</a:t>
            </a:r>
            <a:r>
              <a:rPr lang="en-GB" sz="2000" dirty="0" smtClean="0">
                <a:effectLst/>
              </a:rPr>
              <a:t> </a:t>
            </a:r>
            <a:br>
              <a:rPr lang="en-GB" sz="2000" dirty="0" smtClean="0">
                <a:effectLst/>
              </a:rPr>
            </a:br>
            <a:endParaRPr lang="en-GB" sz="2000" dirty="0" smtClean="0">
              <a:effectLst/>
            </a:endParaRPr>
          </a:p>
          <a:p>
            <a:pPr marL="457200" indent="-457200" algn="l">
              <a:buFont typeface="Arial"/>
              <a:buChar char="•"/>
            </a:pPr>
            <a:r>
              <a:rPr lang="en-GB" sz="2400" dirty="0" smtClean="0"/>
              <a:t>EOSDIS already has services that can help users discover and visualize data.  These include: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sz="2000" dirty="0" smtClean="0"/>
              <a:t>Common Metadata Repository (CMR)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sz="2000" dirty="0" smtClean="0"/>
              <a:t>Global Imagery Browse Services (GIBS) 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sz="2000" dirty="0" smtClean="0"/>
              <a:t>Earthdata Search Client</a:t>
            </a:r>
          </a:p>
          <a:p>
            <a:pPr marL="914400" lvl="1" indent="-457200" algn="l">
              <a:buFont typeface="Arial"/>
              <a:buChar char="•"/>
            </a:pPr>
            <a:r>
              <a:rPr lang="en-GB" sz="2000" dirty="0" smtClean="0"/>
              <a:t>Worldview </a:t>
            </a:r>
            <a:endParaRPr lang="en-GB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114036"/>
            <a:ext cx="8458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1173584"/>
            <a:ext cx="8458200" cy="1587"/>
          </a:xfrm>
          <a:prstGeom prst="line">
            <a:avLst/>
          </a:prstGeom>
          <a:ln w="15875">
            <a:solidFill>
              <a:srgbClr val="97B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10829</TotalTime>
  <Words>974</Words>
  <Application>Microsoft Office PowerPoint</Application>
  <PresentationFormat>On-screen Show (4:3)</PresentationFormat>
  <Paragraphs>129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ヒラギノ角ゴ Pro W3</vt:lpstr>
      <vt:lpstr>Office Theme</vt:lpstr>
      <vt:lpstr>PowerPoint Presentation</vt:lpstr>
      <vt:lpstr>Workshop Charge</vt:lpstr>
      <vt:lpstr>PowerPoint Presentation</vt:lpstr>
      <vt:lpstr>PowerPoint Presentation</vt:lpstr>
      <vt:lpstr>PowerPoint Presentation</vt:lpstr>
      <vt:lpstr>NASA Mission perspective on support for NRT data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Trigg-Davies Consulting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Davies</dc:creator>
  <cp:lastModifiedBy>David</cp:lastModifiedBy>
  <cp:revision>80</cp:revision>
  <cp:lastPrinted>2016-11-25T10:57:01Z</cp:lastPrinted>
  <dcterms:created xsi:type="dcterms:W3CDTF">2016-11-07T20:38:12Z</dcterms:created>
  <dcterms:modified xsi:type="dcterms:W3CDTF">2017-01-11T18:06:59Z</dcterms:modified>
</cp:coreProperties>
</file>