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4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3745E-7FF5-4641-8C0E-146762EDF4E5}" type="datetimeFigureOut">
              <a:rPr lang="en-US" smtClean="0"/>
              <a:t>1/16/13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BBBF1-75F1-2347-8D0D-96C76C5AA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5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://capita.wustl.edu/Central-America/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B0925A-323C-4640-81A2-D65BA4D7B6A9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DataFed</a:t>
            </a:r>
            <a:r>
              <a:rPr lang="en-US" dirty="0" smtClean="0">
                <a:cs typeface="+mn-cs"/>
              </a:rPr>
              <a:t> also includes a set of client applications</a:t>
            </a:r>
            <a:r>
              <a:rPr lang="en-US" baseline="0" dirty="0" smtClean="0">
                <a:cs typeface="+mn-cs"/>
              </a:rPr>
              <a:t> for browsing, exploring and analyzing air quality observations. These cloud-based tools can be used on any of the datasets in the Data Pool. </a:t>
            </a:r>
          </a:p>
          <a:p>
            <a:pPr eaLnBrk="1" hangingPunct="1">
              <a:defRPr/>
            </a:pPr>
            <a:endParaRPr lang="en-US" baseline="0" dirty="0" smtClean="0"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cs typeface="+mn-cs"/>
              </a:rPr>
              <a:t>By design such web-based tools can also be created by any other client in this interoperable air quality data data network (ADN). </a:t>
            </a:r>
          </a:p>
          <a:p>
            <a:pPr eaLnBrk="1" hangingPunct="1">
              <a:defRPr/>
            </a:pPr>
            <a:endParaRPr lang="en-US" baseline="0" dirty="0" smtClean="0">
              <a:cs typeface="+mn-cs"/>
            </a:endParaRPr>
          </a:p>
          <a:p>
            <a:pPr eaLnBrk="1" hangingPunct="1">
              <a:defRPr/>
            </a:pPr>
            <a:endParaRPr lang="en-US" baseline="0" dirty="0" smtClean="0">
              <a:cs typeface="+mn-cs"/>
            </a:endParaRPr>
          </a:p>
          <a:p>
            <a:pPr eaLnBrk="1" hangingPunct="1">
              <a:defRPr/>
            </a:pPr>
            <a:endParaRPr lang="en-US" baseline="0" dirty="0" smtClean="0">
              <a:cs typeface="+mn-cs"/>
            </a:endParaRPr>
          </a:p>
          <a:p>
            <a:pPr eaLnBrk="1" hangingPunct="1">
              <a:defRPr/>
            </a:pPr>
            <a:r>
              <a:rPr lang="en-US" baseline="0" dirty="0" smtClean="0">
                <a:cs typeface="+mn-cs"/>
              </a:rPr>
              <a:t>I will spare you ….  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flexibility of the </a:t>
            </a:r>
            <a:r>
              <a:rPr lang="en-US" dirty="0" err="1" smtClean="0"/>
              <a:t>DataFed</a:t>
            </a:r>
            <a:r>
              <a:rPr lang="en-US" dirty="0" smtClean="0"/>
              <a:t> client software facilitated by Service Oriented Architecture. </a:t>
            </a:r>
          </a:p>
          <a:p>
            <a:endParaRPr lang="en-US" dirty="0" smtClean="0"/>
          </a:p>
          <a:p>
            <a:r>
              <a:rPr lang="en-US" dirty="0" smtClean="0"/>
              <a:t>Data are accessed, processed and displayed by a set of service modules</a:t>
            </a:r>
            <a:r>
              <a:rPr lang="en-US" baseline="0" dirty="0" smtClean="0"/>
              <a:t> chained together in a workflow program.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</a:t>
            </a:r>
            <a:r>
              <a:rPr lang="en-US" baseline="0" dirty="0" err="1" smtClean="0"/>
              <a:t>DataFed</a:t>
            </a:r>
            <a:r>
              <a:rPr lang="en-US" baseline="0" dirty="0" smtClean="0"/>
              <a:t> Tools is a specific workflow program within the same programming environment.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FE5B-99C9-8B4D-BD70-B945AC5AC2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9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module is a web service with specific input,</a:t>
            </a:r>
            <a:r>
              <a:rPr lang="en-US" baseline="0" dirty="0" smtClean="0"/>
              <a:t> output and control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FE5B-99C9-8B4D-BD70-B945AC5AC2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27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Consoles are</a:t>
            </a:r>
            <a:r>
              <a:rPr lang="en-US" baseline="0" dirty="0" smtClean="0"/>
              <a:t> spatial representations of multisensory Observations, emissions and models.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the maps are synchronized spatially and in time, so the user can move the searchlight of her attention to any region or time.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FE5B-99C9-8B4D-BD70-B945AC5AC2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59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smoke event such as occurred</a:t>
            </a:r>
            <a:r>
              <a:rPr lang="en-US" baseline="0" dirty="0" smtClean="0"/>
              <a:t> this in August 2012 over the Western US, can be examined through the emissions, satellite observations and models.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FE5B-99C9-8B4D-BD70-B945AC5AC2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6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more specific tool was developed to evaluate models. Specifically model-observation bias spatiall</a:t>
            </a:r>
            <a:r>
              <a:rPr lang="en-US" baseline="0" dirty="0" smtClean="0"/>
              <a:t>y and by season.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we show the calculated bias of the NAAPS model total Aerosol Optical Thickness as compared to the </a:t>
            </a:r>
            <a:r>
              <a:rPr lang="en-US" baseline="0" dirty="0" err="1" smtClean="0"/>
              <a:t>Aeronet</a:t>
            </a:r>
            <a:r>
              <a:rPr lang="en-US" baseline="0" dirty="0" smtClean="0"/>
              <a:t> AOT.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FE5B-99C9-8B4D-BD70-B945AC5AC2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5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An exceptional event (EE) is when an</a:t>
            </a:r>
            <a:r>
              <a:rPr lang="en-US" baseline="0" dirty="0" smtClean="0"/>
              <a:t> uncontrollable or extra jurisdictional source causes violation of the National Ambient Air Quality Standard.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granddad of EEs is the 1998 Mexican Smoke event that caused the highest measured regional PM concentrations over the Eastern US.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------------------------</a:t>
            </a:r>
          </a:p>
          <a:p>
            <a:endParaRPr lang="en-US" dirty="0" smtClean="0"/>
          </a:p>
          <a:p>
            <a:r>
              <a:rPr lang="en-US" dirty="0" smtClean="0"/>
              <a:t>Since time immemorial, smoke from forest fires, wind-blown dust storms and other ‘exceptional events’ have punctuated</a:t>
            </a:r>
            <a:r>
              <a:rPr lang="en-US" baseline="0" dirty="0" smtClean="0"/>
              <a:t> the air quality with extreme concentrations of atmospheric particulates and gases.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historically the </a:t>
            </a:r>
            <a:r>
              <a:rPr lang="en-US" baseline="0" dirty="0" err="1" smtClean="0"/>
              <a:t>spatio</a:t>
            </a:r>
            <a:r>
              <a:rPr lang="en-US" baseline="0" dirty="0" smtClean="0"/>
              <a:t>-temporal pattern of air quality during such events was sparse and patchy. This has changed dramatically during the sensing revolution of the 1990s, in particular through the near-real-time availability of color satellite images. Satellites the became the primary sensory inputs for event detection and </a:t>
            </a:r>
            <a:r>
              <a:rPr lang="en-US" baseline="0" dirty="0" err="1" smtClean="0"/>
              <a:t>spatio</a:t>
            </a:r>
            <a:r>
              <a:rPr lang="en-US" baseline="0" dirty="0" smtClean="0"/>
              <a:t>-temporal characterization.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Satellite observations were also responsible for </a:t>
            </a:r>
            <a:r>
              <a:rPr lang="en-US" sz="1600" b="1" baseline="0" dirty="0" smtClean="0">
                <a:solidFill>
                  <a:srgbClr val="FF0000"/>
                </a:solidFill>
              </a:rPr>
              <a:t>formally</a:t>
            </a:r>
            <a:r>
              <a:rPr lang="en-US" baseline="0" dirty="0" smtClean="0"/>
              <a:t> including Exceptional Events into the AQ management process. When combined with routine surface-based monitoring data …</a:t>
            </a:r>
          </a:p>
          <a:p>
            <a:endParaRPr lang="en-US" baseline="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In the past, the definition and documentation of events has been subjective, dependent on the analyst, the is event type etc.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routine overall characterization of detected events is accomplished by the rich real-time data through delivered through the Analysts Consoles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Objective event definition is now possible through </a:t>
            </a:r>
            <a:r>
              <a:rPr lang="en-US" dirty="0" err="1" smtClean="0"/>
              <a:t>spatio</a:t>
            </a:r>
            <a:r>
              <a:rPr lang="en-US" dirty="0" smtClean="0"/>
              <a:t>-temporal statistical parameters derivable from routine monitoring data</a:t>
            </a:r>
          </a:p>
          <a:p>
            <a:pPr marL="282575" indent="-282575">
              <a:lnSpc>
                <a:spcPct val="90000"/>
              </a:lnSpc>
            </a:pPr>
            <a:r>
              <a:rPr lang="en-US" sz="1400" b="1" dirty="0" smtClean="0"/>
              <a:t>Scenario: 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>
                <a:hlinkClick r:id="rId3"/>
              </a:rPr>
              <a:t>Smoke form Mexico causes record PM over the Eastern US.</a:t>
            </a:r>
            <a:endParaRPr lang="en-US" sz="1200" dirty="0" smtClean="0"/>
          </a:p>
          <a:p>
            <a:pPr marL="282575" indent="-282575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marL="282575" indent="-282575">
              <a:lnSpc>
                <a:spcPct val="90000"/>
              </a:lnSpc>
            </a:pPr>
            <a:r>
              <a:rPr lang="en-US" sz="1400" b="1" dirty="0" smtClean="0"/>
              <a:t>Goal: 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/>
              <a:t>Detect smoke emission and predict PM and ozone concentration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/>
              <a:t>Support air quality management and transportation safety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marL="282575" indent="-282575">
              <a:lnSpc>
                <a:spcPct val="90000"/>
              </a:lnSpc>
            </a:pPr>
            <a:r>
              <a:rPr lang="en-US" sz="1400" b="1" dirty="0" smtClean="0"/>
              <a:t>Impacts: 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/>
              <a:t>PM and ozone air quality episodes, AQ standard </a:t>
            </a:r>
            <a:r>
              <a:rPr lang="en-US" sz="1200" dirty="0" err="1" smtClean="0"/>
              <a:t>exceedance</a:t>
            </a:r>
            <a:endParaRPr lang="en-US" sz="1200" dirty="0" smtClean="0"/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/>
              <a:t>Transportation safety risks due to reduced visibility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marL="282575" indent="-282575">
              <a:lnSpc>
                <a:spcPct val="90000"/>
              </a:lnSpc>
            </a:pPr>
            <a:r>
              <a:rPr lang="en-US" sz="1400" b="1" dirty="0" smtClean="0"/>
              <a:t>Timeline: 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/>
              <a:t>Routine satellite monitoring of fire and smoke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/>
              <a:t>The smoke event triggers intensified sensing and analysis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/>
              <a:t>The event is documented for science and management use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marL="282575" indent="-282575">
              <a:lnSpc>
                <a:spcPct val="90000"/>
              </a:lnSpc>
            </a:pPr>
            <a:r>
              <a:rPr lang="en-US" sz="1400" b="1" dirty="0" smtClean="0"/>
              <a:t>Science/Air Quality Information Needs: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/>
              <a:t>Quantitative real-time fire &amp; smoke emission monitoring  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/>
              <a:t>PM, ozone forecast (3-5 days) based on smoke emissions data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marL="282575" indent="-282575">
              <a:lnSpc>
                <a:spcPct val="90000"/>
              </a:lnSpc>
            </a:pPr>
            <a:r>
              <a:rPr lang="en-US" sz="1400" b="1" dirty="0" smtClean="0"/>
              <a:t>Information Technology Needs: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/>
              <a:t>Real-time access to routine and </a:t>
            </a:r>
            <a:r>
              <a:rPr lang="en-US" sz="1200" i="1" dirty="0" smtClean="0"/>
              <a:t>ad-hoc</a:t>
            </a:r>
            <a:r>
              <a:rPr lang="en-US" sz="1200" dirty="0" smtClean="0"/>
              <a:t> data and models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/>
              <a:t>Analysis tools: browsing, fusion, data/model integration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/>
              <a:t>Delivery of science-based event summary/forecast to air quality and aviation safety managers and to the public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and their causes is still poorly understood and largely unpredictable.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57B6B-4909-3746-963C-B47BDCF990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0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5D7F6C-D86A-F541-A000-1329A5D128C7}" type="slidenum">
              <a:rPr lang="en-US"/>
              <a:pPr/>
              <a:t>11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Air quality events can be detected</a:t>
            </a:r>
            <a:r>
              <a:rPr lang="en-US" baseline="0" dirty="0" smtClean="0"/>
              <a:t> as anomalies, compared to a set baseline condition. </a:t>
            </a:r>
          </a:p>
          <a:p>
            <a:endParaRPr lang="en-US" baseline="0" dirty="0"/>
          </a:p>
          <a:p>
            <a:r>
              <a:rPr lang="en-US" baseline="0" dirty="0" smtClean="0"/>
              <a:t>Calculating the baseline and setting trigger values are flexible.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742040-9AB7-FD4F-A322-541DC68EF665}" type="slidenum">
              <a:rPr lang="en-US"/>
              <a:pPr/>
              <a:t>12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 EE occurs when the </a:t>
            </a:r>
            <a:r>
              <a:rPr lang="en-US" baseline="0" dirty="0" err="1" smtClean="0"/>
              <a:t>exceedance</a:t>
            </a:r>
            <a:r>
              <a:rPr lang="en-US" baseline="0" dirty="0" smtClean="0"/>
              <a:t> happens only due to the increment of the uncontrollable source. 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Such samples</a:t>
            </a:r>
            <a:r>
              <a:rPr lang="en-US" baseline="0" dirty="0" smtClean="0"/>
              <a:t> can be flagged as EE and will not count in the calculation of compliance with NAAQS.  </a:t>
            </a:r>
            <a:endParaRPr lang="en-US" dirty="0" smtClean="0"/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Exceedance</a:t>
            </a:r>
            <a:r>
              <a:rPr lang="en-US" baseline="0" dirty="0" smtClean="0"/>
              <a:t> would happen without EE increment – no EE flag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Large uncontrollable impact but no </a:t>
            </a:r>
            <a:r>
              <a:rPr lang="en-US" dirty="0" err="1" smtClean="0"/>
              <a:t>exceedance</a:t>
            </a:r>
            <a:r>
              <a:rPr lang="en-US" baseline="0" dirty="0" smtClean="0"/>
              <a:t> – no EE flag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In this example, </a:t>
            </a:r>
            <a:r>
              <a:rPr lang="en-US" baseline="0" dirty="0" err="1" smtClean="0"/>
              <a:t>exceedances</a:t>
            </a:r>
            <a:r>
              <a:rPr lang="en-US" baseline="0" dirty="0" smtClean="0"/>
              <a:t> are measured over the Mississippi Valley as well as over the Ohio Valley. 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However, only the yellow marked region is eligible for EE flag from a wildfire in Georgia.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0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1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9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4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8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7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7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3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133" y="24644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esipfed.org/schedule/Winter%20Meeting%202013" TargetMode="External"/><Relationship Id="rId4" Type="http://schemas.openxmlformats.org/officeDocument/2006/relationships/hyperlink" Target="http://wiki.esipfed.org/index.php/Air_Quality_Breakout,_ESIP_2012_Winter_Meeting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esipfed.org/index.php/Image:Image-EE_NoButFor1Schematics.png" TargetMode="External"/><Relationship Id="rId4" Type="http://schemas.openxmlformats.org/officeDocument/2006/relationships/image" Target="../media/image29.png"/><Relationship Id="rId5" Type="http://schemas.openxmlformats.org/officeDocument/2006/relationships/hyperlink" Target="http://wiki.esipfed.org/index.php/Image:EE_ButForSchematics.png" TargetMode="External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9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Federated Data System, </a:t>
            </a:r>
            <a:r>
              <a:rPr lang="en-US" dirty="0" err="1" smtClean="0"/>
              <a:t>DataFed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998" y="1812968"/>
            <a:ext cx="4251807" cy="2801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2235" y="6182625"/>
            <a:ext cx="798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hlinkClick r:id="rId3"/>
              </a:rPr>
              <a:t>ESIP Winter Meeting</a:t>
            </a:r>
            <a:r>
              <a:rPr lang="en-US" sz="2000" dirty="0" smtClean="0"/>
              <a:t>, Jan 10, 2013, Washington DC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972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Rudolf Husar, Washington University, St. Louis</a:t>
            </a:r>
          </a:p>
          <a:p>
            <a:r>
              <a:rPr lang="en-US" sz="2000" dirty="0" smtClean="0"/>
              <a:t>Presented at the </a:t>
            </a:r>
            <a:r>
              <a:rPr lang="en-US" sz="2000" dirty="0" smtClean="0">
                <a:hlinkClick r:id="rId4"/>
              </a:rPr>
              <a:t>Air Quality Breakout Session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460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3098" b="6555"/>
          <a:stretch/>
        </p:blipFill>
        <p:spPr>
          <a:xfrm>
            <a:off x="360363" y="713231"/>
            <a:ext cx="8382000" cy="4087367"/>
          </a:xfrm>
          <a:prstGeom prst="rect">
            <a:avLst/>
          </a:prstGeom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2363" cy="121235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EPA Application: Exceptional Event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An Uncontrollable Sources Causes AQ Violation</a:t>
            </a:r>
            <a:endParaRPr lang="en-US" sz="3600" b="1" dirty="0">
              <a:solidFill>
                <a:schemeClr val="tx1"/>
              </a:solidFill>
              <a:cs typeface="Times New Roman" charset="0"/>
            </a:endParaRPr>
          </a:p>
        </p:txBody>
      </p:sp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63" y="4410486"/>
            <a:ext cx="3982404" cy="230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12" name="Line 8"/>
          <p:cNvSpPr>
            <a:spLocks noChangeShapeType="1"/>
          </p:cNvSpPr>
          <p:nvPr/>
        </p:nvSpPr>
        <p:spPr bwMode="auto">
          <a:xfrm flipH="1" flipV="1">
            <a:off x="2661322" y="2224806"/>
            <a:ext cx="532583" cy="2212255"/>
          </a:xfrm>
          <a:prstGeom prst="line">
            <a:avLst/>
          </a:prstGeom>
          <a:noFill/>
          <a:ln w="28575">
            <a:solidFill>
              <a:srgbClr val="DC8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 flipH="1" flipV="1">
            <a:off x="1800876" y="2705660"/>
            <a:ext cx="1393029" cy="3199839"/>
          </a:xfrm>
          <a:prstGeom prst="line">
            <a:avLst/>
          </a:prstGeom>
          <a:noFill/>
          <a:ln w="28575">
            <a:solidFill>
              <a:srgbClr val="DC8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 flipV="1">
            <a:off x="5194907" y="1968500"/>
            <a:ext cx="2653692" cy="4071938"/>
          </a:xfrm>
          <a:prstGeom prst="line">
            <a:avLst/>
          </a:prstGeom>
          <a:noFill/>
          <a:ln w="28575">
            <a:solidFill>
              <a:srgbClr val="DC8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 flipV="1">
            <a:off x="5194907" y="1790698"/>
            <a:ext cx="2488591" cy="2827808"/>
          </a:xfrm>
          <a:prstGeom prst="line">
            <a:avLst/>
          </a:prstGeom>
          <a:noFill/>
          <a:ln w="28575">
            <a:solidFill>
              <a:srgbClr val="DC8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640822" y="5765800"/>
            <a:ext cx="150744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200">
                <a:solidFill>
                  <a:srgbClr val="DC8300"/>
                </a:solidFill>
                <a:latin typeface="Verdana" charset="0"/>
              </a:rPr>
              <a:t>Smoke  Event</a:t>
            </a:r>
          </a:p>
        </p:txBody>
      </p:sp>
    </p:spTree>
    <p:extLst>
      <p:ext uri="{BB962C8B-B14F-4D97-AF65-F5344CB8AC3E}">
        <p14:creationId xmlns:p14="http://schemas.microsoft.com/office/powerpoint/2010/main" val="2487031746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t="2341" r="1225" b="2341"/>
          <a:stretch>
            <a:fillRect/>
          </a:stretch>
        </p:blipFill>
        <p:spPr bwMode="auto">
          <a:xfrm>
            <a:off x="1443030" y="3429000"/>
            <a:ext cx="6253169" cy="2393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" t="2248" b="2248"/>
          <a:stretch>
            <a:fillRect/>
          </a:stretch>
        </p:blipFill>
        <p:spPr bwMode="auto">
          <a:xfrm>
            <a:off x="1437273" y="1371600"/>
            <a:ext cx="6292263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3201986" y="1905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Verdana" charset="0"/>
              </a:rPr>
              <a:t>EUS Daily Average</a:t>
            </a:r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5106986" y="1981200"/>
            <a:ext cx="2133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Verdana" charset="0"/>
              </a:rPr>
              <a:t>50%-ile, 30 day 50%-ile smoothing</a:t>
            </a:r>
          </a:p>
        </p:txBody>
      </p:sp>
      <p:sp>
        <p:nvSpPr>
          <p:cNvPr id="175113" name="Line 9"/>
          <p:cNvSpPr>
            <a:spLocks noChangeShapeType="1"/>
          </p:cNvSpPr>
          <p:nvPr/>
        </p:nvSpPr>
        <p:spPr bwMode="auto">
          <a:xfrm flipV="1">
            <a:off x="2516186" y="5334000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3963986" y="5257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Verdana" charset="0"/>
              </a:rPr>
              <a:t>Deviation from %-ile</a:t>
            </a:r>
          </a:p>
        </p:txBody>
      </p:sp>
      <p:sp>
        <p:nvSpPr>
          <p:cNvPr id="175116" name="Text Box 12"/>
          <p:cNvSpPr txBox="1">
            <a:spLocks noChangeArrowheads="1"/>
          </p:cNvSpPr>
          <p:nvPr/>
        </p:nvSpPr>
        <p:spPr bwMode="auto">
          <a:xfrm>
            <a:off x="2973386" y="3975100"/>
            <a:ext cx="388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Verdana" charset="0"/>
              </a:rPr>
              <a:t>Event : Deviation &gt; x*percentile</a:t>
            </a:r>
          </a:p>
        </p:txBody>
      </p:sp>
      <p:sp>
        <p:nvSpPr>
          <p:cNvPr id="175126" name="Line 22"/>
          <p:cNvSpPr>
            <a:spLocks noChangeShapeType="1"/>
          </p:cNvSpPr>
          <p:nvPr/>
        </p:nvSpPr>
        <p:spPr bwMode="auto">
          <a:xfrm>
            <a:off x="3278186" y="4267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Tools: Automatic Event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1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686800" cy="563562"/>
          </a:xfrm>
        </p:spPr>
        <p:txBody>
          <a:bodyPr>
            <a:noAutofit/>
          </a:bodyPr>
          <a:lstStyle/>
          <a:p>
            <a:pPr marL="685800" indent="-685800"/>
            <a:r>
              <a:rPr lang="en-US" sz="3600" dirty="0"/>
              <a:t>Exceptional Event: </a:t>
            </a:r>
            <a:br>
              <a:rPr lang="en-US" sz="3600" dirty="0"/>
            </a:br>
            <a:r>
              <a:rPr lang="en-US" sz="3600" dirty="0" smtClean="0"/>
              <a:t>Formal Regulatory Definition</a:t>
            </a:r>
            <a:endParaRPr lang="en-US" sz="3600" dirty="0"/>
          </a:p>
        </p:txBody>
      </p:sp>
      <p:pic>
        <p:nvPicPr>
          <p:cNvPr id="48134" name="Picture 6" descr="The 'exceptional' concentration raises the level above the standard">
            <a:hlinkClick r:id="rId3" tooltip="The 'exceptional' concentration raises the level above the standard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1905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 descr="The 'exceptional' concetration raises the level above the standard">
            <a:hlinkClick r:id="rId5" tooltip="The 'exceptional' concetration raises the level above the standard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1905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1905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814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44" y="2949568"/>
            <a:ext cx="7093655" cy="321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48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0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AQ Trend and Pattern Analysis </a:t>
            </a:r>
            <a:br>
              <a:rPr lang="en-US" dirty="0" smtClean="0"/>
            </a:br>
            <a:r>
              <a:rPr lang="en-US" sz="3100" dirty="0" smtClean="0"/>
              <a:t>2000-2012: 40% Decline of US PM 2.5</a:t>
            </a:r>
            <a:endParaRPr lang="en-US" sz="3100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98332" y="1586165"/>
            <a:ext cx="3111500" cy="19971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825490" y="1589914"/>
            <a:ext cx="3108960" cy="19933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825490" y="3826953"/>
            <a:ext cx="3108960" cy="1993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73573" y="1586165"/>
            <a:ext cx="25378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Yearly Avg. PM2.5, 2000-2003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77800" y="1893942"/>
            <a:ext cx="208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the 2000-12 period, the avg. PM2.5 conc. declined over the Eastern and Western US. </a:t>
            </a:r>
            <a:endParaRPr lang="en-US" sz="1600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5"/>
          <a:srcRect t="17857" b="3571"/>
          <a:stretch/>
        </p:blipFill>
        <p:spPr>
          <a:xfrm>
            <a:off x="2396141" y="3842513"/>
            <a:ext cx="3111500" cy="20116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>
            <a:off x="2645982" y="4403345"/>
            <a:ext cx="643318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99066" y="4784345"/>
            <a:ext cx="700625" cy="0"/>
          </a:xfrm>
          <a:prstGeom prst="line">
            <a:avLst/>
          </a:prstGeom>
          <a:ln w="57150" cmpd="sng">
            <a:solidFill>
              <a:srgbClr val="00BD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71382" y="5068318"/>
            <a:ext cx="87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~14 </a:t>
            </a:r>
            <a:r>
              <a:rPr lang="en-US" sz="1200" dirty="0" err="1" smtClean="0">
                <a:solidFill>
                  <a:srgbClr val="FF0000"/>
                </a:solidFill>
              </a:rPr>
              <a:t>ug</a:t>
            </a:r>
            <a:r>
              <a:rPr lang="en-US" sz="1200" dirty="0" smtClean="0">
                <a:solidFill>
                  <a:srgbClr val="FF0000"/>
                </a:solidFill>
              </a:rPr>
              <a:t>/m3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57766" y="5068318"/>
            <a:ext cx="920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16D902"/>
                </a:solidFill>
              </a:rPr>
              <a:t>~10 </a:t>
            </a:r>
            <a:r>
              <a:rPr lang="en-US" sz="1200" dirty="0" err="1" smtClean="0">
                <a:solidFill>
                  <a:srgbClr val="16D902"/>
                </a:solidFill>
              </a:rPr>
              <a:t>ug</a:t>
            </a:r>
            <a:r>
              <a:rPr lang="en-US" sz="1200" dirty="0" smtClean="0">
                <a:solidFill>
                  <a:srgbClr val="16D902"/>
                </a:solidFill>
              </a:rPr>
              <a:t>/m3</a:t>
            </a:r>
            <a:endParaRPr lang="en-US" sz="1200" dirty="0">
              <a:solidFill>
                <a:srgbClr val="16D90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8990" y="1586165"/>
            <a:ext cx="25378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Yearly Avg. PM2.5, 2000-2003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756031" y="5345317"/>
            <a:ext cx="25378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Daily Avg. PM2.5, 2000-2012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77800" y="3903794"/>
            <a:ext cx="208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Over the entire US, the PM 2.5 decline was a remarkable 40%, from 14 </a:t>
            </a:r>
            <a:r>
              <a:rPr lang="en-US" sz="1600" dirty="0"/>
              <a:t>to 10 </a:t>
            </a:r>
            <a:r>
              <a:rPr lang="en-US" sz="1600" dirty="0" err="1"/>
              <a:t>ug</a:t>
            </a:r>
            <a:r>
              <a:rPr lang="en-US" sz="1600" dirty="0"/>
              <a:t>/</a:t>
            </a:r>
            <a:r>
              <a:rPr lang="en-US" sz="1600" dirty="0" smtClean="0"/>
              <a:t>m3</a:t>
            </a:r>
          </a:p>
          <a:p>
            <a:endParaRPr lang="en-US" sz="1600" dirty="0"/>
          </a:p>
          <a:p>
            <a:r>
              <a:rPr lang="en-US" sz="1600" dirty="0" smtClean="0"/>
              <a:t>The count of &gt;35 </a:t>
            </a:r>
            <a:r>
              <a:rPr lang="en-US" sz="1600" dirty="0" err="1" smtClean="0"/>
              <a:t>ug</a:t>
            </a:r>
            <a:r>
              <a:rPr lang="en-US" sz="1600" dirty="0" smtClean="0"/>
              <a:t> observations has declined by factor of 3 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825490" y="6057900"/>
            <a:ext cx="310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There are much fewer </a:t>
            </a:r>
            <a:r>
              <a:rPr lang="en-US" b="1" dirty="0" err="1" smtClean="0">
                <a:solidFill>
                  <a:srgbClr val="FF0000"/>
                </a:solidFill>
              </a:rPr>
              <a:t>exceedances</a:t>
            </a:r>
            <a:r>
              <a:rPr lang="en-US" b="1" dirty="0" smtClean="0">
                <a:solidFill>
                  <a:srgbClr val="FF0000"/>
                </a:solidFill>
              </a:rPr>
              <a:t> – fewer EE flags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8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7764463" y="2304257"/>
            <a:ext cx="1219200" cy="3297237"/>
          </a:xfrm>
          <a:prstGeom prst="rect">
            <a:avLst/>
          </a:prstGeom>
          <a:gradFill flip="none" rotWithShape="1">
            <a:gsLst>
              <a:gs pos="0">
                <a:srgbClr val="006700"/>
              </a:gs>
              <a:gs pos="100000">
                <a:srgbClr val="FFFFFF"/>
              </a:gs>
            </a:gsLst>
            <a:lin ang="99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5365" name="Title 6"/>
          <p:cNvSpPr txBox="1">
            <a:spLocks/>
          </p:cNvSpPr>
          <p:nvPr/>
        </p:nvSpPr>
        <p:spPr bwMode="auto">
          <a:xfrm>
            <a:off x="1978024" y="1478757"/>
            <a:ext cx="4270375" cy="4169568"/>
          </a:xfrm>
          <a:prstGeom prst="rect">
            <a:avLst/>
          </a:prstGeom>
          <a:solidFill>
            <a:srgbClr val="FFECCC"/>
          </a:solidFill>
          <a:ln w="9525">
            <a:solidFill>
              <a:srgbClr val="000000"/>
            </a:solidFill>
            <a:prstDash val="sysDash"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 dirty="0" smtClean="0">
                <a:latin typeface="Verdana" charset="0"/>
                <a:cs typeface="Verdana" charset="0"/>
              </a:rPr>
              <a:t>Data Sharing Infrastructure</a:t>
            </a:r>
            <a:endParaRPr lang="en-US" sz="2000" b="1" dirty="0">
              <a:latin typeface="Verdana" charset="0"/>
              <a:cs typeface="Verdana" charset="0"/>
            </a:endParaRPr>
          </a:p>
          <a:p>
            <a:pPr algn="ctr"/>
            <a:endParaRPr lang="en-US" sz="2000" b="1" dirty="0">
              <a:latin typeface="Verdana" charset="0"/>
              <a:cs typeface="Verdana" charset="0"/>
            </a:endParaRPr>
          </a:p>
          <a:p>
            <a:pPr algn="ctr"/>
            <a:endParaRPr lang="en-US" sz="2000" b="1" dirty="0">
              <a:latin typeface="Verdana" charset="0"/>
              <a:cs typeface="Verdana" charset="0"/>
            </a:endParaRPr>
          </a:p>
          <a:p>
            <a:pPr algn="ctr"/>
            <a:endParaRPr lang="en-US" sz="2000" b="1" dirty="0">
              <a:latin typeface="Verdana" charset="0"/>
              <a:cs typeface="Verdan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488" y="2423319"/>
            <a:ext cx="1273175" cy="2997200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8" name="Picture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928269"/>
            <a:ext cx="993775" cy="530225"/>
          </a:xfrm>
          <a:prstGeom prst="rect">
            <a:avLst/>
          </a:prstGeom>
          <a:noFill/>
          <a:ln w="3175">
            <a:solidFill>
              <a:schemeClr val="tx1">
                <a:alpha val="98038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3215482"/>
            <a:ext cx="982662" cy="528637"/>
          </a:xfrm>
          <a:prstGeom prst="rect">
            <a:avLst/>
          </a:prstGeom>
          <a:noFill/>
          <a:ln w="3175">
            <a:solidFill>
              <a:schemeClr val="tx1">
                <a:alpha val="98038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572544"/>
            <a:ext cx="1011237" cy="530225"/>
          </a:xfrm>
          <a:prstGeom prst="rect">
            <a:avLst/>
          </a:prstGeom>
          <a:noFill/>
          <a:ln w="3175">
            <a:solidFill>
              <a:schemeClr val="tx1">
                <a:alpha val="98038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1314" name="Text Box 18"/>
          <p:cNvSpPr txBox="1">
            <a:spLocks noChangeArrowheads="1"/>
          </p:cNvSpPr>
          <p:nvPr/>
        </p:nvSpPr>
        <p:spPr bwMode="auto">
          <a:xfrm>
            <a:off x="65088" y="1956594"/>
            <a:ext cx="19002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0000FF"/>
                </a:solidFill>
                <a:latin typeface="Verdana"/>
                <a:cs typeface="Verdana"/>
              </a:rPr>
              <a:t>Std. Servers</a:t>
            </a:r>
            <a:endParaRPr lang="en-US" b="1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pic>
        <p:nvPicPr>
          <p:cNvPr id="15372" name="Picture 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672807"/>
            <a:ext cx="1011237" cy="530225"/>
          </a:xfrm>
          <a:prstGeom prst="rect">
            <a:avLst/>
          </a:prstGeom>
          <a:noFill/>
          <a:ln w="3175">
            <a:solidFill>
              <a:schemeClr val="tx1">
                <a:alpha val="98038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3" name="TextBox 5"/>
          <p:cNvSpPr txBox="1">
            <a:spLocks noChangeArrowheads="1"/>
          </p:cNvSpPr>
          <p:nvPr/>
        </p:nvSpPr>
        <p:spPr bwMode="auto">
          <a:xfrm>
            <a:off x="307975" y="5055394"/>
            <a:ext cx="1095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FFFF00"/>
                </a:solidFill>
              </a:rPr>
              <a:t>Emission</a:t>
            </a:r>
          </a:p>
        </p:txBody>
      </p:sp>
      <p:sp>
        <p:nvSpPr>
          <p:cNvPr id="15374" name="TextBox 53"/>
          <p:cNvSpPr txBox="1">
            <a:spLocks noChangeArrowheads="1"/>
          </p:cNvSpPr>
          <p:nvPr/>
        </p:nvSpPr>
        <p:spPr bwMode="auto">
          <a:xfrm>
            <a:off x="382588" y="4120357"/>
            <a:ext cx="985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FFFF00"/>
                </a:solidFill>
              </a:rPr>
              <a:t>Model</a:t>
            </a:r>
          </a:p>
        </p:txBody>
      </p:sp>
      <p:sp>
        <p:nvSpPr>
          <p:cNvPr id="15375" name="TextBox 54"/>
          <p:cNvSpPr txBox="1">
            <a:spLocks noChangeArrowheads="1"/>
          </p:cNvSpPr>
          <p:nvPr/>
        </p:nvSpPr>
        <p:spPr bwMode="auto">
          <a:xfrm>
            <a:off x="307975" y="3399632"/>
            <a:ext cx="104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FFFF00"/>
                </a:solidFill>
              </a:rPr>
              <a:t>Satellite</a:t>
            </a:r>
          </a:p>
        </p:txBody>
      </p:sp>
      <p:sp>
        <p:nvSpPr>
          <p:cNvPr id="15376" name="TextBox 56"/>
          <p:cNvSpPr txBox="1">
            <a:spLocks noChangeArrowheads="1"/>
          </p:cNvSpPr>
          <p:nvPr/>
        </p:nvSpPr>
        <p:spPr bwMode="auto">
          <a:xfrm>
            <a:off x="338138" y="2555082"/>
            <a:ext cx="1011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/>
              <a:t>Monitorig Network</a:t>
            </a:r>
          </a:p>
        </p:txBody>
      </p:sp>
      <p:sp>
        <p:nvSpPr>
          <p:cNvPr id="3" name="Can 2"/>
          <p:cNvSpPr/>
          <p:nvPr/>
        </p:nvSpPr>
        <p:spPr bwMode="auto">
          <a:xfrm>
            <a:off x="3132138" y="2390776"/>
            <a:ext cx="1738313" cy="2997200"/>
          </a:xfrm>
          <a:prstGeom prst="can">
            <a:avLst>
              <a:gd name="adj" fmla="val 21347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78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3632201"/>
            <a:ext cx="9001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6" y="2633664"/>
            <a:ext cx="631825" cy="493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4422776"/>
            <a:ext cx="7731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47"/>
          <p:cNvSpPr txBox="1">
            <a:spLocks noChangeArrowheads="1"/>
          </p:cNvSpPr>
          <p:nvPr/>
        </p:nvSpPr>
        <p:spPr bwMode="auto">
          <a:xfrm>
            <a:off x="3362326" y="1969295"/>
            <a:ext cx="1524000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Verdana"/>
                <a:cs typeface="Verdana"/>
              </a:rPr>
              <a:t>Data Pool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7861300" y="1943101"/>
            <a:ext cx="12827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006700"/>
                </a:solidFill>
                <a:latin typeface="Verdana"/>
                <a:cs typeface="Verdana"/>
              </a:rPr>
              <a:t>Benefits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7824788" y="2516982"/>
            <a:ext cx="1014412" cy="523875"/>
          </a:xfrm>
          <a:prstGeom prst="rect">
            <a:avLst/>
          </a:prstGeom>
          <a:solidFill>
            <a:srgbClr val="00EC00"/>
          </a:solidFill>
          <a:ln w="3175" cmpd="sng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dirty="0" smtClean="0">
                <a:latin typeface="+mn-lt"/>
              </a:rPr>
              <a:t>Informing the Public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7824788" y="3291682"/>
            <a:ext cx="1014412" cy="523875"/>
          </a:xfrm>
          <a:prstGeom prst="rect">
            <a:avLst/>
          </a:prstGeom>
          <a:solidFill>
            <a:srgbClr val="00EC00"/>
          </a:solidFill>
          <a:ln w="3175" cmpd="sng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dirty="0" smtClean="0">
                <a:latin typeface="+mn-lt"/>
              </a:rPr>
              <a:t>Health Effects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7824788" y="4023519"/>
            <a:ext cx="1014412" cy="522288"/>
          </a:xfrm>
          <a:prstGeom prst="rect">
            <a:avLst/>
          </a:prstGeom>
          <a:solidFill>
            <a:srgbClr val="00EC00"/>
          </a:solidFill>
          <a:ln w="3175" cmpd="sng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dirty="0" smtClean="0">
                <a:latin typeface="+mn-lt"/>
              </a:rPr>
              <a:t>Climate Impact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7875588" y="4891882"/>
            <a:ext cx="1014412" cy="522287"/>
          </a:xfrm>
          <a:prstGeom prst="rect">
            <a:avLst/>
          </a:prstGeom>
          <a:solidFill>
            <a:srgbClr val="00EC00"/>
          </a:solidFill>
          <a:ln w="3175" cmpd="sng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dirty="0" smtClean="0">
                <a:latin typeface="+mn-lt"/>
              </a:rPr>
              <a:t>Science &amp; Education</a:t>
            </a:r>
          </a:p>
        </p:txBody>
      </p:sp>
      <p:sp>
        <p:nvSpPr>
          <p:cNvPr id="35" name="Notched Right Arrow 34"/>
          <p:cNvSpPr/>
          <p:nvPr/>
        </p:nvSpPr>
        <p:spPr>
          <a:xfrm>
            <a:off x="4886326" y="2738407"/>
            <a:ext cx="457200" cy="247650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Notched Right Arrow 35"/>
          <p:cNvSpPr/>
          <p:nvPr/>
        </p:nvSpPr>
        <p:spPr>
          <a:xfrm>
            <a:off x="4870451" y="3817144"/>
            <a:ext cx="457200" cy="247650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Notched Right Arrow 37"/>
          <p:cNvSpPr/>
          <p:nvPr/>
        </p:nvSpPr>
        <p:spPr>
          <a:xfrm>
            <a:off x="4886326" y="4945064"/>
            <a:ext cx="457200" cy="247650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Notched Right Arrow 40"/>
          <p:cNvSpPr/>
          <p:nvPr/>
        </p:nvSpPr>
        <p:spPr>
          <a:xfrm>
            <a:off x="7045325" y="2694782"/>
            <a:ext cx="604838" cy="273050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0067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Notched Right Arrow 41"/>
          <p:cNvSpPr/>
          <p:nvPr/>
        </p:nvSpPr>
        <p:spPr>
          <a:xfrm>
            <a:off x="7159625" y="3669507"/>
            <a:ext cx="604838" cy="271462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0067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Notched Right Arrow 42"/>
          <p:cNvSpPr/>
          <p:nvPr/>
        </p:nvSpPr>
        <p:spPr>
          <a:xfrm>
            <a:off x="7185025" y="4852693"/>
            <a:ext cx="604838" cy="273050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0067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9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26266"/>
          <a:stretch>
            <a:fillRect/>
          </a:stretch>
        </p:blipFill>
        <p:spPr bwMode="auto">
          <a:xfrm>
            <a:off x="6546850" y="2519365"/>
            <a:ext cx="6858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47"/>
          <p:cNvSpPr txBox="1">
            <a:spLocks noChangeArrowheads="1"/>
          </p:cNvSpPr>
          <p:nvPr/>
        </p:nvSpPr>
        <p:spPr bwMode="auto">
          <a:xfrm>
            <a:off x="4870451" y="1924051"/>
            <a:ext cx="1557337" cy="279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Verdana"/>
                <a:cs typeface="Verdana"/>
              </a:rPr>
              <a:t>Std. Tools</a:t>
            </a:r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6248398" y="1935957"/>
            <a:ext cx="1612901" cy="368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006700"/>
                </a:solidFill>
                <a:latin typeface="Verdana"/>
                <a:cs typeface="Verdana"/>
              </a:rPr>
              <a:t>User </a:t>
            </a:r>
            <a:r>
              <a:rPr lang="en-US" b="1" dirty="0">
                <a:solidFill>
                  <a:srgbClr val="006700"/>
                </a:solidFill>
                <a:latin typeface="Verdana"/>
                <a:cs typeface="Verdana"/>
              </a:rPr>
              <a:t>Tools</a:t>
            </a:r>
          </a:p>
        </p:txBody>
      </p:sp>
      <p:pic>
        <p:nvPicPr>
          <p:cNvPr id="15401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4727375"/>
            <a:ext cx="531812" cy="573087"/>
          </a:xfrm>
          <a:prstGeom prst="rect">
            <a:avLst/>
          </a:prstGeom>
          <a:noFill/>
          <a:ln w="9525">
            <a:solidFill>
              <a:schemeClr val="tx1">
                <a:alpha val="96861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02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2487614"/>
            <a:ext cx="671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3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3406778"/>
            <a:ext cx="64135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4" name="Picture 5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6" y="3575051"/>
            <a:ext cx="6715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5" name="Picture 5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6" y="4678364"/>
            <a:ext cx="67151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Infrastructure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5438" y="5803900"/>
            <a:ext cx="8564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err="1" smtClean="0"/>
              <a:t>DataFed</a:t>
            </a:r>
            <a:r>
              <a:rPr lang="en-US" dirty="0" smtClean="0"/>
              <a:t> is an implementation of the GEOSS data sharing paradigm</a:t>
            </a:r>
          </a:p>
          <a:p>
            <a:pPr>
              <a:defRPr/>
            </a:pPr>
            <a:r>
              <a:rPr lang="en-US" dirty="0" err="1" smtClean="0"/>
              <a:t>DataFed</a:t>
            </a:r>
            <a:r>
              <a:rPr lang="en-US" dirty="0" smtClean="0"/>
              <a:t> </a:t>
            </a:r>
            <a:r>
              <a:rPr lang="en-US" dirty="0"/>
              <a:t>also includes </a:t>
            </a:r>
            <a:r>
              <a:rPr lang="en-US" dirty="0" smtClean="0"/>
              <a:t>client </a:t>
            </a:r>
            <a:r>
              <a:rPr lang="en-US" dirty="0"/>
              <a:t>applications for </a:t>
            </a:r>
            <a:r>
              <a:rPr lang="en-US" dirty="0" smtClean="0"/>
              <a:t>data browsing</a:t>
            </a:r>
            <a:r>
              <a:rPr lang="en-US" dirty="0"/>
              <a:t>, </a:t>
            </a:r>
            <a:r>
              <a:rPr lang="en-US" dirty="0" smtClean="0"/>
              <a:t>exploration and analysis</a:t>
            </a:r>
          </a:p>
          <a:p>
            <a:pPr>
              <a:defRPr/>
            </a:pPr>
            <a:r>
              <a:rPr lang="en-US" dirty="0" smtClean="0"/>
              <a:t>These flexible tools </a:t>
            </a:r>
            <a:r>
              <a:rPr lang="en-US" dirty="0"/>
              <a:t>can be used on any </a:t>
            </a:r>
            <a:r>
              <a:rPr lang="en-US" dirty="0" smtClean="0"/>
              <a:t>dataset form anywhere on the Web.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72069" y="2515396"/>
            <a:ext cx="605795" cy="5318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3417" y="3498058"/>
            <a:ext cx="605795" cy="53184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84466" y="4642647"/>
            <a:ext cx="605795" cy="531843"/>
          </a:xfrm>
          <a:prstGeom prst="rect">
            <a:avLst/>
          </a:prstGeom>
        </p:spPr>
      </p:pic>
      <p:sp>
        <p:nvSpPr>
          <p:cNvPr id="51" name="Notched Right Arrow 50"/>
          <p:cNvSpPr/>
          <p:nvPr/>
        </p:nvSpPr>
        <p:spPr>
          <a:xfrm>
            <a:off x="2674938" y="2643157"/>
            <a:ext cx="457200" cy="247650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Notched Right Arrow 52"/>
          <p:cNvSpPr/>
          <p:nvPr/>
        </p:nvSpPr>
        <p:spPr>
          <a:xfrm>
            <a:off x="2659063" y="3721894"/>
            <a:ext cx="457200" cy="247650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Notched Right Arrow 53"/>
          <p:cNvSpPr/>
          <p:nvPr/>
        </p:nvSpPr>
        <p:spPr>
          <a:xfrm>
            <a:off x="2674938" y="4849814"/>
            <a:ext cx="457200" cy="247650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Notched Right Arrow 3"/>
          <p:cNvSpPr/>
          <p:nvPr/>
        </p:nvSpPr>
        <p:spPr>
          <a:xfrm>
            <a:off x="1345848" y="2719684"/>
            <a:ext cx="705061" cy="235945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D78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1958975" y="1943101"/>
            <a:ext cx="1397001" cy="285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Verdana"/>
                <a:cs typeface="Verdana"/>
              </a:rPr>
              <a:t>Adaptors</a:t>
            </a:r>
            <a:endParaRPr lang="en-US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57" name="Notched Right Arrow 56"/>
          <p:cNvSpPr/>
          <p:nvPr/>
        </p:nvSpPr>
        <p:spPr>
          <a:xfrm>
            <a:off x="1367008" y="3666036"/>
            <a:ext cx="705061" cy="235945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D78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8" name="Notched Right Arrow 57"/>
          <p:cNvSpPr/>
          <p:nvPr/>
        </p:nvSpPr>
        <p:spPr>
          <a:xfrm>
            <a:off x="1406525" y="4731841"/>
            <a:ext cx="705061" cy="235945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D78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9" name="Notched Right Arrow 58"/>
          <p:cNvSpPr/>
          <p:nvPr/>
        </p:nvSpPr>
        <p:spPr>
          <a:xfrm>
            <a:off x="6038851" y="2731887"/>
            <a:ext cx="538162" cy="235945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D78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0" name="Notched Right Arrow 59"/>
          <p:cNvSpPr/>
          <p:nvPr/>
        </p:nvSpPr>
        <p:spPr>
          <a:xfrm>
            <a:off x="6060011" y="3678239"/>
            <a:ext cx="538162" cy="235945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D78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" name="Notched Right Arrow 60"/>
          <p:cNvSpPr/>
          <p:nvPr/>
        </p:nvSpPr>
        <p:spPr>
          <a:xfrm>
            <a:off x="6099528" y="4834234"/>
            <a:ext cx="538162" cy="235945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D78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62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663" y="188913"/>
            <a:ext cx="8585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err="1">
                <a:latin typeface="+mj-lt"/>
                <a:ea typeface="+mn-ea"/>
                <a:cs typeface="Times New Roman" pitchFamily="18" charset="0"/>
              </a:rPr>
              <a:t>Datafed</a:t>
            </a:r>
            <a:r>
              <a:rPr lang="en-US" altLang="zh-CN" sz="3200" b="1" dirty="0">
                <a:latin typeface="+mj-lt"/>
                <a:ea typeface="+mn-ea"/>
                <a:cs typeface="Times New Roman" pitchFamily="18" charset="0"/>
              </a:rPr>
              <a:t> Browser and Programming Environment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F0AE5-8A4D-2A46-8EBF-D2EB3AB47A76}" type="slidenum">
              <a:rPr lang="zh-CN" altLang="en-US"/>
              <a:pPr>
                <a:defRPr/>
              </a:pPr>
              <a:t>3</a:t>
            </a:fld>
            <a:endParaRPr lang="zh-CN" altLang="en-US"/>
          </a:p>
        </p:txBody>
      </p:sp>
      <p:pic>
        <p:nvPicPr>
          <p:cNvPr id="307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389063"/>
            <a:ext cx="4945062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89063"/>
            <a:ext cx="27432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693738" y="3640138"/>
            <a:ext cx="3692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Spatial View</a:t>
            </a:r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846138" y="4741863"/>
            <a:ext cx="369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Time Series View</a:t>
            </a:r>
          </a:p>
        </p:txBody>
      </p:sp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5910263" y="4321175"/>
            <a:ext cx="2540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Vertical Profile View</a:t>
            </a:r>
          </a:p>
        </p:txBody>
      </p:sp>
      <p:sp>
        <p:nvSpPr>
          <p:cNvPr id="30728" name="TextBox 10"/>
          <p:cNvSpPr txBox="1">
            <a:spLocks noChangeArrowheads="1"/>
          </p:cNvSpPr>
          <p:nvPr/>
        </p:nvSpPr>
        <p:spPr bwMode="auto">
          <a:xfrm>
            <a:off x="5943600" y="1763713"/>
            <a:ext cx="25066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Seasonal Cycle View</a:t>
            </a:r>
          </a:p>
        </p:txBody>
      </p:sp>
    </p:spTree>
    <p:extLst>
      <p:ext uri="{BB962C8B-B14F-4D97-AF65-F5344CB8AC3E}">
        <p14:creationId xmlns:p14="http://schemas.microsoft.com/office/powerpoint/2010/main" val="6133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Oriented Programming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50" y="1612900"/>
            <a:ext cx="5503811" cy="613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4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34" y="1612900"/>
            <a:ext cx="5519947" cy="6137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Oriented Programming</a:t>
            </a:r>
          </a:p>
        </p:txBody>
      </p:sp>
    </p:spTree>
    <p:extLst>
      <p:ext uri="{BB962C8B-B14F-4D97-AF65-F5344CB8AC3E}">
        <p14:creationId xmlns:p14="http://schemas.microsoft.com/office/powerpoint/2010/main" val="413506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80" y="1612900"/>
            <a:ext cx="5503993" cy="6137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Oriented Programming</a:t>
            </a:r>
          </a:p>
        </p:txBody>
      </p:sp>
    </p:spTree>
    <p:extLst>
      <p:ext uri="{BB962C8B-B14F-4D97-AF65-F5344CB8AC3E}">
        <p14:creationId xmlns:p14="http://schemas.microsoft.com/office/powerpoint/2010/main" val="2252099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/>
          <a:lstStyle/>
          <a:p>
            <a:r>
              <a:rPr lang="en-US" dirty="0" smtClean="0"/>
              <a:t>Tools: Near Real Time Consoles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1308100"/>
            <a:ext cx="5143500" cy="5314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218" y="1646238"/>
            <a:ext cx="2755881" cy="106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400" y="4762500"/>
            <a:ext cx="2082819" cy="176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719" y="2857500"/>
            <a:ext cx="20955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0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07412" cy="475869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Application: August 2012 Western US Fires 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48" y="1044388"/>
            <a:ext cx="7391652" cy="56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2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Model Evaluation Tool</a:t>
            </a:r>
            <a:endParaRPr lang="en-US" dirty="0"/>
          </a:p>
        </p:txBody>
      </p:sp>
      <p:pic>
        <p:nvPicPr>
          <p:cNvPr id="6" name="Picture 5" descr="ModelEvalTo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613038"/>
            <a:ext cx="6908800" cy="48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5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1080</Words>
  <Application>Microsoft Macintosh PowerPoint</Application>
  <PresentationFormat>On-screen Show (4:3)</PresentationFormat>
  <Paragraphs>147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Federated Data System, DataFed</vt:lpstr>
      <vt:lpstr>Information Infrastructure</vt:lpstr>
      <vt:lpstr>PowerPoint Presentation</vt:lpstr>
      <vt:lpstr>Service Oriented Programming</vt:lpstr>
      <vt:lpstr>Service Oriented Programming</vt:lpstr>
      <vt:lpstr>Service Oriented Programming</vt:lpstr>
      <vt:lpstr>Tools: Near Real Time Consoles </vt:lpstr>
      <vt:lpstr>Application: August 2012 Western US Fires </vt:lpstr>
      <vt:lpstr>Tools: Model Evaluation Tool</vt:lpstr>
      <vt:lpstr>EPA Application: Exceptional Event An Uncontrollable Sources Causes AQ Violation</vt:lpstr>
      <vt:lpstr>Tools: Automatic Event Detection</vt:lpstr>
      <vt:lpstr>Exceptional Event:  Formal Regulatory Definition</vt:lpstr>
      <vt:lpstr>AQ Trend and Pattern Analysis  2000-2012: 40% Decline of US PM 2.5</vt:lpstr>
    </vt:vector>
  </TitlesOfParts>
  <Company>CAPITA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Rudolf Husar</dc:creator>
  <cp:lastModifiedBy>Rudolf Husar</cp:lastModifiedBy>
  <cp:revision>30</cp:revision>
  <dcterms:created xsi:type="dcterms:W3CDTF">2013-01-10T00:54:56Z</dcterms:created>
  <dcterms:modified xsi:type="dcterms:W3CDTF">2013-01-16T22:29:12Z</dcterms:modified>
</cp:coreProperties>
</file>