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70" r:id="rId8"/>
    <p:sldId id="263" r:id="rId9"/>
    <p:sldId id="264" r:id="rId10"/>
    <p:sldId id="265" r:id="rId11"/>
    <p:sldId id="271" r:id="rId12"/>
    <p:sldId id="269" r:id="rId13"/>
    <p:sldId id="261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E87918-6D29-7545-9B21-77E2E7DDEB31}" type="doc">
      <dgm:prSet loTypeId="urn:microsoft.com/office/officeart/2005/8/layout/radial4" loCatId="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0C4E1F1-403A-1D4D-A0E6-DCE2A75BF037}">
      <dgm:prSet phldrT="[Text]" custT="1"/>
      <dgm:spPr/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100" b="0" dirty="0" smtClean="0">
              <a:latin typeface="Helvetica"/>
              <a:cs typeface="Helvetica"/>
            </a:rPr>
            <a:t>Data</a:t>
          </a:r>
        </a:p>
        <a:p>
          <a:pPr marL="0" indent="0">
            <a:lnSpc>
              <a:spcPct val="100000"/>
            </a:lnSpc>
            <a:spcAft>
              <a:spcPts val="0"/>
            </a:spcAft>
          </a:pPr>
          <a:r>
            <a:rPr lang="en-US" sz="2100" b="0" dirty="0" smtClean="0">
              <a:latin typeface="Helvetica"/>
              <a:cs typeface="Helvetica"/>
            </a:rPr>
            <a:t>Systems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100" b="0" dirty="0" smtClean="0">
              <a:latin typeface="Helvetica"/>
              <a:cs typeface="Helvetica"/>
            </a:rPr>
            <a:t>Organizational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100" b="0" dirty="0" smtClean="0">
              <a:latin typeface="Helvetica"/>
              <a:cs typeface="Helvetica"/>
            </a:rPr>
            <a:t>Human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US" sz="2100" dirty="0" smtClean="0"/>
        </a:p>
      </dgm:t>
    </dgm:pt>
    <dgm:pt modelId="{529ED3D4-2505-C649-AA07-26B92433EA86}" type="parTrans" cxnId="{774EE19E-C2FE-6342-A28A-BADE56085F56}">
      <dgm:prSet/>
      <dgm:spPr/>
      <dgm:t>
        <a:bodyPr/>
        <a:lstStyle/>
        <a:p>
          <a:endParaRPr lang="en-US"/>
        </a:p>
      </dgm:t>
    </dgm:pt>
    <dgm:pt modelId="{7309863C-8794-A24B-89AA-0B193FDCC97A}" type="sibTrans" cxnId="{774EE19E-C2FE-6342-A28A-BADE56085F56}">
      <dgm:prSet/>
      <dgm:spPr/>
      <dgm:t>
        <a:bodyPr/>
        <a:lstStyle/>
        <a:p>
          <a:endParaRPr lang="en-US"/>
        </a:p>
      </dgm:t>
    </dgm:pt>
    <dgm:pt modelId="{45C178A9-D8DF-9E4A-8876-FF35287B9570}">
      <dgm:prSet phldrT="[Text]"/>
      <dgm:spPr/>
      <dgm:t>
        <a:bodyPr/>
        <a:lstStyle/>
        <a:p>
          <a:r>
            <a:rPr lang="en-US" dirty="0" smtClean="0"/>
            <a:t>In Person Meetings</a:t>
          </a:r>
          <a:endParaRPr lang="en-US" dirty="0"/>
        </a:p>
      </dgm:t>
    </dgm:pt>
    <dgm:pt modelId="{D9E2660C-E69E-FC46-9D1D-D5CE4F5E4DE1}" type="parTrans" cxnId="{C78DFC1F-513D-B74B-921C-34DD46D4BFA3}">
      <dgm:prSet/>
      <dgm:spPr/>
      <dgm:t>
        <a:bodyPr/>
        <a:lstStyle/>
        <a:p>
          <a:endParaRPr lang="en-US"/>
        </a:p>
      </dgm:t>
    </dgm:pt>
    <dgm:pt modelId="{D3105A7C-AF26-8E40-8E2C-AD0A627D7B2D}" type="sibTrans" cxnId="{C78DFC1F-513D-B74B-921C-34DD46D4BFA3}">
      <dgm:prSet/>
      <dgm:spPr/>
      <dgm:t>
        <a:bodyPr/>
        <a:lstStyle/>
        <a:p>
          <a:endParaRPr lang="en-US"/>
        </a:p>
      </dgm:t>
    </dgm:pt>
    <dgm:pt modelId="{B2F4C138-624E-9049-80B9-09B10590F0DE}">
      <dgm:prSet phldrT="[Text]"/>
      <dgm:spPr/>
      <dgm:t>
        <a:bodyPr/>
        <a:lstStyle/>
        <a:p>
          <a:r>
            <a:rPr lang="en-US" dirty="0" smtClean="0"/>
            <a:t>Website, Wiki, Commons</a:t>
          </a:r>
          <a:endParaRPr lang="en-US" dirty="0"/>
        </a:p>
      </dgm:t>
    </dgm:pt>
    <dgm:pt modelId="{A006DD36-BE23-4141-B104-CBEB176754BC}" type="parTrans" cxnId="{E54C7E08-2D68-7A41-955F-8B581B0E90F8}">
      <dgm:prSet/>
      <dgm:spPr/>
      <dgm:t>
        <a:bodyPr/>
        <a:lstStyle/>
        <a:p>
          <a:endParaRPr lang="en-US"/>
        </a:p>
      </dgm:t>
    </dgm:pt>
    <dgm:pt modelId="{8B87D210-DBE3-B548-AE72-09A91DF6F96A}" type="sibTrans" cxnId="{E54C7E08-2D68-7A41-955F-8B581B0E90F8}">
      <dgm:prSet/>
      <dgm:spPr/>
      <dgm:t>
        <a:bodyPr/>
        <a:lstStyle/>
        <a:p>
          <a:endParaRPr lang="en-US"/>
        </a:p>
      </dgm:t>
    </dgm:pt>
    <dgm:pt modelId="{B4F6DD08-4D66-EA48-B563-5627FDFD992C}">
      <dgm:prSet phldrT="[Text]"/>
      <dgm:spPr/>
      <dgm:t>
        <a:bodyPr/>
        <a:lstStyle/>
        <a:p>
          <a:r>
            <a:rPr lang="en-US" dirty="0" err="1" smtClean="0"/>
            <a:t>Telecons</a:t>
          </a:r>
          <a:r>
            <a:rPr lang="en-US" dirty="0" smtClean="0"/>
            <a:t>/Web Meetings</a:t>
          </a:r>
          <a:endParaRPr lang="en-US" dirty="0"/>
        </a:p>
      </dgm:t>
    </dgm:pt>
    <dgm:pt modelId="{6ED1C464-856A-DB49-807E-93BDB189543A}" type="parTrans" cxnId="{29FCD23B-7848-A047-A83E-3A55DEFE5C55}">
      <dgm:prSet/>
      <dgm:spPr/>
      <dgm:t>
        <a:bodyPr/>
        <a:lstStyle/>
        <a:p>
          <a:endParaRPr lang="en-US"/>
        </a:p>
      </dgm:t>
    </dgm:pt>
    <dgm:pt modelId="{4D3AC459-9F27-4A48-A97A-8770C9CCF365}" type="sibTrans" cxnId="{29FCD23B-7848-A047-A83E-3A55DEFE5C55}">
      <dgm:prSet/>
      <dgm:spPr/>
      <dgm:t>
        <a:bodyPr/>
        <a:lstStyle/>
        <a:p>
          <a:endParaRPr lang="en-US"/>
        </a:p>
      </dgm:t>
    </dgm:pt>
    <dgm:pt modelId="{4EF302FB-32D1-E344-B217-C5AF0C58F193}">
      <dgm:prSet phldrT="[Text]"/>
      <dgm:spPr/>
      <dgm:t>
        <a:bodyPr/>
        <a:lstStyle/>
        <a:p>
          <a:r>
            <a:rPr lang="en-US" dirty="0" smtClean="0"/>
            <a:t>Support staff to ESIP Collaboration areas</a:t>
          </a:r>
          <a:endParaRPr lang="en-US" dirty="0"/>
        </a:p>
      </dgm:t>
    </dgm:pt>
    <dgm:pt modelId="{CE827CD4-45E0-E445-BEE6-D7B58B0DCC4D}" type="parTrans" cxnId="{F897478F-972E-3342-8FE0-A5B23B9D41D7}">
      <dgm:prSet/>
      <dgm:spPr/>
      <dgm:t>
        <a:bodyPr/>
        <a:lstStyle/>
        <a:p>
          <a:endParaRPr lang="en-US"/>
        </a:p>
      </dgm:t>
    </dgm:pt>
    <dgm:pt modelId="{F9B6FFF9-48D9-7841-B575-1907B9760BEE}" type="sibTrans" cxnId="{F897478F-972E-3342-8FE0-A5B23B9D41D7}">
      <dgm:prSet/>
      <dgm:spPr/>
      <dgm:t>
        <a:bodyPr/>
        <a:lstStyle/>
        <a:p>
          <a:endParaRPr lang="en-US"/>
        </a:p>
      </dgm:t>
    </dgm:pt>
    <dgm:pt modelId="{168FF59B-C026-2F44-B7C6-2F326E964715}" type="pres">
      <dgm:prSet presAssocID="{C3E87918-6D29-7545-9B21-77E2E7DDEB3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3F1D52-4D57-FD44-B21F-9B6FFA793F1F}" type="pres">
      <dgm:prSet presAssocID="{E0C4E1F1-403A-1D4D-A0E6-DCE2A75BF037}" presName="centerShape" presStyleLbl="node0" presStyleIdx="0" presStyleCnt="1" custScaleX="167874" custScaleY="104708" custLinFactNeighborY="-539"/>
      <dgm:spPr/>
      <dgm:t>
        <a:bodyPr/>
        <a:lstStyle/>
        <a:p>
          <a:endParaRPr lang="en-US"/>
        </a:p>
      </dgm:t>
    </dgm:pt>
    <dgm:pt modelId="{FC8721CE-6B78-BE4E-9DA1-98447AF23868}" type="pres">
      <dgm:prSet presAssocID="{D9E2660C-E69E-FC46-9D1D-D5CE4F5E4DE1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68F15614-1D6C-BB4F-8376-A744886329A3}" type="pres">
      <dgm:prSet presAssocID="{45C178A9-D8DF-9E4A-8876-FF35287B957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730723-D7DA-CE4E-AF73-9269EE44B782}" type="pres">
      <dgm:prSet presAssocID="{A006DD36-BE23-4141-B104-CBEB176754BC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ACD21796-1BCD-0F42-B924-D68AB150352D}" type="pres">
      <dgm:prSet presAssocID="{B2F4C138-624E-9049-80B9-09B10590F0D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4CD3A-8E2D-A64D-9BCA-9EFF28F66D00}" type="pres">
      <dgm:prSet presAssocID="{6ED1C464-856A-DB49-807E-93BDB189543A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EB34EB1A-EF3C-DF48-B433-C4294D3A2E89}" type="pres">
      <dgm:prSet presAssocID="{B4F6DD08-4D66-EA48-B563-5627FDFD992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EE181-35D3-E345-9E87-29E0A08C63B8}" type="pres">
      <dgm:prSet presAssocID="{CE827CD4-45E0-E445-BEE6-D7B58B0DCC4D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8BC14C01-76C9-7B48-9DFE-5173439D2137}" type="pres">
      <dgm:prSet presAssocID="{4EF302FB-32D1-E344-B217-C5AF0C58F19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BA024B-8AB5-3148-836B-5049BF52B4C7}" type="presOf" srcId="{B4F6DD08-4D66-EA48-B563-5627FDFD992C}" destId="{EB34EB1A-EF3C-DF48-B433-C4294D3A2E89}" srcOrd="0" destOrd="0" presId="urn:microsoft.com/office/officeart/2005/8/layout/radial4"/>
    <dgm:cxn modelId="{5ACEE3C4-263F-534C-8450-A572E1799ED1}" type="presOf" srcId="{6ED1C464-856A-DB49-807E-93BDB189543A}" destId="{DE04CD3A-8E2D-A64D-9BCA-9EFF28F66D00}" srcOrd="0" destOrd="0" presId="urn:microsoft.com/office/officeart/2005/8/layout/radial4"/>
    <dgm:cxn modelId="{E54C7E08-2D68-7A41-955F-8B581B0E90F8}" srcId="{E0C4E1F1-403A-1D4D-A0E6-DCE2A75BF037}" destId="{B2F4C138-624E-9049-80B9-09B10590F0DE}" srcOrd="1" destOrd="0" parTransId="{A006DD36-BE23-4141-B104-CBEB176754BC}" sibTransId="{8B87D210-DBE3-B548-AE72-09A91DF6F96A}"/>
    <dgm:cxn modelId="{C78DFC1F-513D-B74B-921C-34DD46D4BFA3}" srcId="{E0C4E1F1-403A-1D4D-A0E6-DCE2A75BF037}" destId="{45C178A9-D8DF-9E4A-8876-FF35287B9570}" srcOrd="0" destOrd="0" parTransId="{D9E2660C-E69E-FC46-9D1D-D5CE4F5E4DE1}" sibTransId="{D3105A7C-AF26-8E40-8E2C-AD0A627D7B2D}"/>
    <dgm:cxn modelId="{D97B6C0F-AC17-8B4E-85CB-78936631E7F4}" type="presOf" srcId="{B2F4C138-624E-9049-80B9-09B10590F0DE}" destId="{ACD21796-1BCD-0F42-B924-D68AB150352D}" srcOrd="0" destOrd="0" presId="urn:microsoft.com/office/officeart/2005/8/layout/radial4"/>
    <dgm:cxn modelId="{774EE19E-C2FE-6342-A28A-BADE56085F56}" srcId="{C3E87918-6D29-7545-9B21-77E2E7DDEB31}" destId="{E0C4E1F1-403A-1D4D-A0E6-DCE2A75BF037}" srcOrd="0" destOrd="0" parTransId="{529ED3D4-2505-C649-AA07-26B92433EA86}" sibTransId="{7309863C-8794-A24B-89AA-0B193FDCC97A}"/>
    <dgm:cxn modelId="{F897478F-972E-3342-8FE0-A5B23B9D41D7}" srcId="{E0C4E1F1-403A-1D4D-A0E6-DCE2A75BF037}" destId="{4EF302FB-32D1-E344-B217-C5AF0C58F193}" srcOrd="3" destOrd="0" parTransId="{CE827CD4-45E0-E445-BEE6-D7B58B0DCC4D}" sibTransId="{F9B6FFF9-48D9-7841-B575-1907B9760BEE}"/>
    <dgm:cxn modelId="{050B6C56-1049-0845-AD1D-792584AE3817}" type="presOf" srcId="{D9E2660C-E69E-FC46-9D1D-D5CE4F5E4DE1}" destId="{FC8721CE-6B78-BE4E-9DA1-98447AF23868}" srcOrd="0" destOrd="0" presId="urn:microsoft.com/office/officeart/2005/8/layout/radial4"/>
    <dgm:cxn modelId="{BC2EFB1D-09AB-D144-908A-0F756FA0784E}" type="presOf" srcId="{4EF302FB-32D1-E344-B217-C5AF0C58F193}" destId="{8BC14C01-76C9-7B48-9DFE-5173439D2137}" srcOrd="0" destOrd="0" presId="urn:microsoft.com/office/officeart/2005/8/layout/radial4"/>
    <dgm:cxn modelId="{85D987D6-0AA3-AE4B-BF60-38A347C1F4C7}" type="presOf" srcId="{C3E87918-6D29-7545-9B21-77E2E7DDEB31}" destId="{168FF59B-C026-2F44-B7C6-2F326E964715}" srcOrd="0" destOrd="0" presId="urn:microsoft.com/office/officeart/2005/8/layout/radial4"/>
    <dgm:cxn modelId="{29FCD23B-7848-A047-A83E-3A55DEFE5C55}" srcId="{E0C4E1F1-403A-1D4D-A0E6-DCE2A75BF037}" destId="{B4F6DD08-4D66-EA48-B563-5627FDFD992C}" srcOrd="2" destOrd="0" parTransId="{6ED1C464-856A-DB49-807E-93BDB189543A}" sibTransId="{4D3AC459-9F27-4A48-A97A-8770C9CCF365}"/>
    <dgm:cxn modelId="{BFCC119A-F5DD-0946-8730-946B8E6FEF5D}" type="presOf" srcId="{A006DD36-BE23-4141-B104-CBEB176754BC}" destId="{F3730723-D7DA-CE4E-AF73-9269EE44B782}" srcOrd="0" destOrd="0" presId="urn:microsoft.com/office/officeart/2005/8/layout/radial4"/>
    <dgm:cxn modelId="{05801F07-9C1C-5843-994D-41C2FFA513BF}" type="presOf" srcId="{E0C4E1F1-403A-1D4D-A0E6-DCE2A75BF037}" destId="{193F1D52-4D57-FD44-B21F-9B6FFA793F1F}" srcOrd="0" destOrd="0" presId="urn:microsoft.com/office/officeart/2005/8/layout/radial4"/>
    <dgm:cxn modelId="{656D106F-F95B-DF48-980E-7E8BD6E91D1B}" type="presOf" srcId="{CE827CD4-45E0-E445-BEE6-D7B58B0DCC4D}" destId="{050EE181-35D3-E345-9E87-29E0A08C63B8}" srcOrd="0" destOrd="0" presId="urn:microsoft.com/office/officeart/2005/8/layout/radial4"/>
    <dgm:cxn modelId="{65CF7C61-562B-BA44-946A-86496658A388}" type="presOf" srcId="{45C178A9-D8DF-9E4A-8876-FF35287B9570}" destId="{68F15614-1D6C-BB4F-8376-A744886329A3}" srcOrd="0" destOrd="0" presId="urn:microsoft.com/office/officeart/2005/8/layout/radial4"/>
    <dgm:cxn modelId="{A69747B4-C701-2D43-BAE6-B58289B1FC26}" type="presParOf" srcId="{168FF59B-C026-2F44-B7C6-2F326E964715}" destId="{193F1D52-4D57-FD44-B21F-9B6FFA793F1F}" srcOrd="0" destOrd="0" presId="urn:microsoft.com/office/officeart/2005/8/layout/radial4"/>
    <dgm:cxn modelId="{BAE1315F-0361-9446-A07A-2656C78B2F48}" type="presParOf" srcId="{168FF59B-C026-2F44-B7C6-2F326E964715}" destId="{FC8721CE-6B78-BE4E-9DA1-98447AF23868}" srcOrd="1" destOrd="0" presId="urn:microsoft.com/office/officeart/2005/8/layout/radial4"/>
    <dgm:cxn modelId="{439C30B3-C386-2546-938C-FD228E1BB620}" type="presParOf" srcId="{168FF59B-C026-2F44-B7C6-2F326E964715}" destId="{68F15614-1D6C-BB4F-8376-A744886329A3}" srcOrd="2" destOrd="0" presId="urn:microsoft.com/office/officeart/2005/8/layout/radial4"/>
    <dgm:cxn modelId="{1352FF6E-9C2A-E34C-B4CF-06B7114E8E1A}" type="presParOf" srcId="{168FF59B-C026-2F44-B7C6-2F326E964715}" destId="{F3730723-D7DA-CE4E-AF73-9269EE44B782}" srcOrd="3" destOrd="0" presId="urn:microsoft.com/office/officeart/2005/8/layout/radial4"/>
    <dgm:cxn modelId="{49A52A00-8E23-FF40-901C-2F25142F025B}" type="presParOf" srcId="{168FF59B-C026-2F44-B7C6-2F326E964715}" destId="{ACD21796-1BCD-0F42-B924-D68AB150352D}" srcOrd="4" destOrd="0" presId="urn:microsoft.com/office/officeart/2005/8/layout/radial4"/>
    <dgm:cxn modelId="{F9D26840-E64A-CE4A-A86E-6AC834B88F06}" type="presParOf" srcId="{168FF59B-C026-2F44-B7C6-2F326E964715}" destId="{DE04CD3A-8E2D-A64D-9BCA-9EFF28F66D00}" srcOrd="5" destOrd="0" presId="urn:microsoft.com/office/officeart/2005/8/layout/radial4"/>
    <dgm:cxn modelId="{1C5B732A-97F1-7F46-B110-5FC6A81AD812}" type="presParOf" srcId="{168FF59B-C026-2F44-B7C6-2F326E964715}" destId="{EB34EB1A-EF3C-DF48-B433-C4294D3A2E89}" srcOrd="6" destOrd="0" presId="urn:microsoft.com/office/officeart/2005/8/layout/radial4"/>
    <dgm:cxn modelId="{CDDA53BB-F0C0-3D4D-B5E3-D45D553EA2B0}" type="presParOf" srcId="{168FF59B-C026-2F44-B7C6-2F326E964715}" destId="{050EE181-35D3-E345-9E87-29E0A08C63B8}" srcOrd="7" destOrd="0" presId="urn:microsoft.com/office/officeart/2005/8/layout/radial4"/>
    <dgm:cxn modelId="{DC9BC235-19F4-1A4F-B917-E142B8662E79}" type="presParOf" srcId="{168FF59B-C026-2F44-B7C6-2F326E964715}" destId="{8BC14C01-76C9-7B48-9DFE-5173439D213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F1D52-4D57-FD44-B21F-9B6FFA793F1F}">
      <dsp:nvSpPr>
        <dsp:cNvPr id="0" name=""/>
        <dsp:cNvSpPr/>
      </dsp:nvSpPr>
      <dsp:spPr>
        <a:xfrm>
          <a:off x="1666464" y="2066556"/>
          <a:ext cx="2763071" cy="1723409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3335" rIns="0" bIns="13335" numCol="1" spcCol="1270" anchor="ctr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100" b="0" kern="1200" dirty="0" smtClean="0">
              <a:latin typeface="Helvetica"/>
              <a:cs typeface="Helvetica"/>
            </a:rPr>
            <a:t>Data</a:t>
          </a:r>
        </a:p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100" b="0" kern="1200" dirty="0" smtClean="0">
              <a:latin typeface="Helvetica"/>
              <a:cs typeface="Helvetica"/>
            </a:rPr>
            <a:t>Systems</a:t>
          </a:r>
        </a:p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100" b="0" kern="1200" dirty="0" smtClean="0">
              <a:latin typeface="Helvetica"/>
              <a:cs typeface="Helvetica"/>
            </a:rPr>
            <a:t>Organizational</a:t>
          </a:r>
        </a:p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100" b="0" kern="1200" dirty="0" smtClean="0">
              <a:latin typeface="Helvetica"/>
              <a:cs typeface="Helvetica"/>
            </a:rPr>
            <a:t>Human</a:t>
          </a:r>
        </a:p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100" kern="1200" dirty="0" smtClean="0"/>
        </a:p>
      </dsp:txBody>
      <dsp:txXfrm>
        <a:off x="2071106" y="2318943"/>
        <a:ext cx="1953787" cy="1218635"/>
      </dsp:txXfrm>
    </dsp:sp>
    <dsp:sp modelId="{FC8721CE-6B78-BE4E-9DA1-98447AF23868}">
      <dsp:nvSpPr>
        <dsp:cNvPr id="0" name=""/>
        <dsp:cNvSpPr/>
      </dsp:nvSpPr>
      <dsp:spPr>
        <a:xfrm rot="11664105">
          <a:off x="767695" y="2231884"/>
          <a:ext cx="963618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15614-1D6C-BB4F-8376-A744886329A3}">
      <dsp:nvSpPr>
        <dsp:cNvPr id="0" name=""/>
        <dsp:cNvSpPr/>
      </dsp:nvSpPr>
      <dsp:spPr>
        <a:xfrm>
          <a:off x="1023" y="1721143"/>
          <a:ext cx="1563624" cy="1250899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 Person Meetings</a:t>
          </a:r>
          <a:endParaRPr lang="en-US" sz="1700" kern="1200" dirty="0"/>
        </a:p>
      </dsp:txBody>
      <dsp:txXfrm>
        <a:off x="37661" y="1757781"/>
        <a:ext cx="1490348" cy="1177623"/>
      </dsp:txXfrm>
    </dsp:sp>
    <dsp:sp modelId="{F3730723-D7DA-CE4E-AF73-9269EE44B782}">
      <dsp:nvSpPr>
        <dsp:cNvPr id="0" name=""/>
        <dsp:cNvSpPr/>
      </dsp:nvSpPr>
      <dsp:spPr>
        <a:xfrm rot="14684184">
          <a:off x="1675548" y="1195341"/>
          <a:ext cx="1330672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100515"/>
            <a:satOff val="-12107"/>
            <a:lumOff val="129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D21796-1BCD-0F42-B924-D68AB150352D}">
      <dsp:nvSpPr>
        <dsp:cNvPr id="0" name=""/>
        <dsp:cNvSpPr/>
      </dsp:nvSpPr>
      <dsp:spPr>
        <a:xfrm>
          <a:off x="1275118" y="202736"/>
          <a:ext cx="1563624" cy="1250899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100542"/>
            <a:satOff val="-12282"/>
            <a:lumOff val="13370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Website, Wiki, Commons</a:t>
          </a:r>
          <a:endParaRPr lang="en-US" sz="1700" kern="1200" dirty="0"/>
        </a:p>
      </dsp:txBody>
      <dsp:txXfrm>
        <a:off x="1311756" y="239374"/>
        <a:ext cx="1490348" cy="1177623"/>
      </dsp:txXfrm>
    </dsp:sp>
    <dsp:sp modelId="{DE04CD3A-8E2D-A64D-9BCA-9EFF28F66D00}">
      <dsp:nvSpPr>
        <dsp:cNvPr id="0" name=""/>
        <dsp:cNvSpPr/>
      </dsp:nvSpPr>
      <dsp:spPr>
        <a:xfrm rot="17715816">
          <a:off x="3089778" y="1195341"/>
          <a:ext cx="1330672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201031"/>
            <a:satOff val="-24215"/>
            <a:lumOff val="2582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4EB1A-EF3C-DF48-B433-C4294D3A2E89}">
      <dsp:nvSpPr>
        <dsp:cNvPr id="0" name=""/>
        <dsp:cNvSpPr/>
      </dsp:nvSpPr>
      <dsp:spPr>
        <a:xfrm>
          <a:off x="3257257" y="202736"/>
          <a:ext cx="1563624" cy="1250899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201085"/>
            <a:satOff val="-24565"/>
            <a:lumOff val="26739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Telecons</a:t>
          </a:r>
          <a:r>
            <a:rPr lang="en-US" sz="1700" kern="1200" dirty="0" smtClean="0"/>
            <a:t>/Web Meetings</a:t>
          </a:r>
          <a:endParaRPr lang="en-US" sz="1700" kern="1200" dirty="0"/>
        </a:p>
      </dsp:txBody>
      <dsp:txXfrm>
        <a:off x="3293895" y="239374"/>
        <a:ext cx="1490348" cy="1177623"/>
      </dsp:txXfrm>
    </dsp:sp>
    <dsp:sp modelId="{050EE181-35D3-E345-9E87-29E0A08C63B8}">
      <dsp:nvSpPr>
        <dsp:cNvPr id="0" name=""/>
        <dsp:cNvSpPr/>
      </dsp:nvSpPr>
      <dsp:spPr>
        <a:xfrm rot="20735895">
          <a:off x="4364686" y="2231884"/>
          <a:ext cx="963618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301546"/>
            <a:satOff val="-36322"/>
            <a:lumOff val="387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14C01-76C9-7B48-9DFE-5173439D2137}">
      <dsp:nvSpPr>
        <dsp:cNvPr id="0" name=""/>
        <dsp:cNvSpPr/>
      </dsp:nvSpPr>
      <dsp:spPr>
        <a:xfrm>
          <a:off x="4531352" y="1721143"/>
          <a:ext cx="1563624" cy="1250899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301627"/>
            <a:satOff val="-36847"/>
            <a:lumOff val="40109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Support staff to ESIP Collaboration areas</a:t>
          </a:r>
          <a:endParaRPr lang="en-US" sz="1700" kern="1200" dirty="0"/>
        </a:p>
      </dsp:txBody>
      <dsp:txXfrm>
        <a:off x="4567990" y="1757781"/>
        <a:ext cx="1490348" cy="1177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37F92-B078-9F47-A05E-E4B57283A578}" type="datetimeFigureOut">
              <a:rPr lang="en-US" smtClean="0"/>
              <a:t>11/3/14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DA627-D28B-CF4A-A62E-70D38D4AF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19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DA627-D28B-CF4A-A62E-70D38D4AFB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91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/>
            <a:r>
              <a:rPr lang="en-US" smtClean="0"/>
              <a:t>Benefits of Engaging with Community:</a:t>
            </a:r>
          </a:p>
          <a:p>
            <a:pPr eaLnBrk="1"/>
            <a:endParaRPr lang="en-US" smtClean="0"/>
          </a:p>
          <a:p>
            <a:pPr eaLnBrk="1"/>
            <a:r>
              <a:rPr lang="en-US" smtClean="0"/>
              <a:t>Enhance staff knowledge through peer knowledge exchange</a:t>
            </a:r>
          </a:p>
          <a:p>
            <a:pPr eaLnBrk="1"/>
            <a:r>
              <a:rPr lang="en-US" smtClean="0"/>
              <a:t>Take away new technologies</a:t>
            </a:r>
          </a:p>
          <a:p>
            <a:pPr eaLnBrk="1"/>
            <a:r>
              <a:rPr lang="en-US" smtClean="0"/>
              <a:t>Identify new collaborations</a:t>
            </a:r>
          </a:p>
          <a:p>
            <a:pPr eaLnBrk="1"/>
            <a:r>
              <a:rPr lang="en-US" smtClean="0"/>
              <a:t>Leverage scarce resources through reuse, repurpose</a:t>
            </a:r>
          </a:p>
          <a:p>
            <a:pPr eaLnBrk="1"/>
            <a:r>
              <a:rPr lang="en-US" smtClean="0"/>
              <a:t>Help define community best practices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ESIP works cross agencies, cross sectors, and cross science domains.</a:t>
            </a:r>
          </a:p>
          <a:p>
            <a:r>
              <a:rPr lang="en-US" dirty="0" smtClean="0"/>
              <a:t>Sara is CODATA Secretary</a:t>
            </a:r>
            <a:r>
              <a:rPr lang="en-US" baseline="0" dirty="0" smtClean="0"/>
              <a:t> General, Chair of this session.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ESIP supports connections at the data and systems levels by providing a neutral venue to build relationships at the human and organization level.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Fdn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staff has birds eye view to link communities and organizations to each other…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Testbed activities:</a:t>
            </a:r>
          </a:p>
          <a:p>
            <a:pPr>
              <a:buFont typeface="Wingdings" charset="2"/>
              <a:buChar char="§"/>
            </a:pPr>
            <a:r>
              <a:rPr lang="en-US" smtClean="0">
                <a:ea typeface="ＭＳ Ｐゴシック" charset="-128"/>
                <a:cs typeface="ＭＳ Ｐゴシック" charset="-128"/>
              </a:rPr>
              <a:t>Digital Identifiers Evaluation</a:t>
            </a:r>
          </a:p>
          <a:p>
            <a:pPr>
              <a:buFont typeface="Wingdings" charset="2"/>
              <a:buChar char="§"/>
            </a:pPr>
            <a:r>
              <a:rPr lang="en-US" smtClean="0">
                <a:ea typeface="ＭＳ Ｐゴシック" charset="-128"/>
                <a:cs typeface="ＭＳ Ｐゴシック" charset="-128"/>
              </a:rPr>
              <a:t>Deploy a Testbed Portal</a:t>
            </a:r>
          </a:p>
          <a:p>
            <a:pPr>
              <a:buFont typeface="Wingdings" charset="2"/>
              <a:buChar char="§"/>
            </a:pPr>
            <a:r>
              <a:rPr lang="en-US" smtClean="0">
                <a:ea typeface="ＭＳ Ｐゴシック" charset="-128"/>
                <a:cs typeface="ＭＳ Ｐゴシック" charset="-128"/>
              </a:rPr>
              <a:t>Esri Geoportal Server: Discovery Services and Clients: Interoperability Testing, Advertisement, and Assessment of Data to Service Broker</a:t>
            </a:r>
          </a:p>
          <a:p>
            <a:pPr>
              <a:buFont typeface="Wingdings" charset="2"/>
              <a:buChar char="§"/>
            </a:pPr>
            <a:r>
              <a:rPr lang="en-US" smtClean="0">
                <a:ea typeface="ＭＳ Ｐゴシック" charset="-128"/>
                <a:cs typeface="ＭＳ Ｐゴシック" charset="-128"/>
              </a:rPr>
              <a:t>A Classification and Annotation Scheme for Data and Service Quality</a:t>
            </a:r>
          </a:p>
          <a:p>
            <a:pPr>
              <a:buFont typeface="Wingdings" charset="2"/>
              <a:buChar char="§"/>
            </a:pPr>
            <a:r>
              <a:rPr lang="en-US" smtClean="0">
                <a:ea typeface="ＭＳ Ｐゴシック" charset="-128"/>
                <a:cs typeface="ＭＳ Ｐゴシック" charset="-128"/>
              </a:rPr>
              <a:t>Drupal Metadata Editing Tool Suite</a:t>
            </a:r>
          </a:p>
          <a:p>
            <a:pPr>
              <a:buFont typeface="Wingdings" charset="2"/>
              <a:buChar char="§"/>
            </a:pPr>
            <a:r>
              <a:rPr lang="en-US" smtClean="0">
                <a:ea typeface="ＭＳ Ｐゴシック" charset="-128"/>
                <a:cs typeface="ＭＳ Ｐゴシック" charset="-128"/>
              </a:rPr>
              <a:t>Data Stewardship: Metadata and Identifier Mapping</a:t>
            </a:r>
          </a:p>
          <a:p>
            <a:pPr>
              <a:buFont typeface="Wingdings" charset="2"/>
              <a:buChar char="§"/>
            </a:pPr>
            <a:r>
              <a:rPr lang="en-US" smtClean="0">
                <a:ea typeface="ＭＳ Ｐゴシック" charset="-128"/>
                <a:cs typeface="ＭＳ Ｐゴシック" charset="-128"/>
              </a:rPr>
              <a:t>ESIP Ontologies in the Cloud: Semantic Web Focus</a:t>
            </a:r>
          </a:p>
          <a:p>
            <a:pPr>
              <a:buFont typeface="Wingdings" charset="2"/>
              <a:buChar char="§"/>
            </a:pPr>
            <a:r>
              <a:rPr lang="en-US" smtClean="0">
                <a:ea typeface="ＭＳ Ｐゴシック" charset="-128"/>
                <a:cs typeface="ＭＳ Ｐゴシック" charset="-128"/>
              </a:rPr>
              <a:t>ESIP DOES not build infrastructure – it enables other to leverage the work across the community to build better infrastructure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8B50-7ACE-4746-A27F-2500FC1A8ED4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2022-6820-2645-BB7B-CD49F4DEA2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8B50-7ACE-4746-A27F-2500FC1A8ED4}" type="datetimeFigureOut">
              <a:rPr lang="en-US" smtClean="0"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2022-6820-2645-BB7B-CD49F4DEA2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8B50-7ACE-4746-A27F-2500FC1A8ED4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2022-6820-2645-BB7B-CD49F4DEA2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8B50-7ACE-4746-A27F-2500FC1A8ED4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2022-6820-2645-BB7B-CD49F4DEA2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8B50-7ACE-4746-A27F-2500FC1A8ED4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2022-6820-2645-BB7B-CD49F4DEA2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8B50-7ACE-4746-A27F-2500FC1A8ED4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2022-6820-2645-BB7B-CD49F4DEA21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8B50-7ACE-4746-A27F-2500FC1A8ED4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2022-6820-2645-BB7B-CD49F4DEA2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8B50-7ACE-4746-A27F-2500FC1A8ED4}" type="datetimeFigureOut">
              <a:rPr lang="en-US" smtClean="0"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2022-6820-2645-BB7B-CD49F4DEA2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8B50-7ACE-4746-A27F-2500FC1A8ED4}" type="datetimeFigureOut">
              <a:rPr lang="en-US" smtClean="0"/>
              <a:t>11/3/14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2022-6820-2645-BB7B-CD49F4DEA2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8B50-7ACE-4746-A27F-2500FC1A8ED4}" type="datetimeFigureOut">
              <a:rPr lang="en-US" smtClean="0"/>
              <a:t>11/3/14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2022-6820-2645-BB7B-CD49F4DEA2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8B50-7ACE-4746-A27F-2500FC1A8ED4}" type="datetimeFigureOut">
              <a:rPr lang="en-US" smtClean="0"/>
              <a:t>11/3/14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2022-6820-2645-BB7B-CD49F4DEA2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8B50-7ACE-4746-A27F-2500FC1A8ED4}" type="datetimeFigureOut">
              <a:rPr lang="en-US" smtClean="0"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2022-6820-2645-BB7B-CD49F4DEA2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4528B50-7ACE-4746-A27F-2500FC1A8ED4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4992022-6820-2645-BB7B-CD49F4DEA2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sipfed.org" TargetMode="External"/><Relationship Id="rId4" Type="http://schemas.openxmlformats.org/officeDocument/2006/relationships/hyperlink" Target="http://wiki.esipfed.org" TargetMode="External"/><Relationship Id="rId5" Type="http://schemas.openxmlformats.org/officeDocument/2006/relationships/hyperlink" Target="http://commons.esipfed.org" TargetMode="External"/><Relationship Id="rId6" Type="http://schemas.openxmlformats.org/officeDocument/2006/relationships/hyperlink" Target="https://github.com/ESIPFed" TargetMode="External"/><Relationship Id="rId7" Type="http://schemas.openxmlformats.org/officeDocument/2006/relationships/hyperlink" Target="http://tinyurl.com/esip-facebook" TargetMode="External"/><Relationship Id="rId8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jpeg"/><Relationship Id="rId1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jpeg"/><Relationship Id="rId12" Type="http://schemas.openxmlformats.org/officeDocument/2006/relationships/image" Target="../media/image22.jpg"/><Relationship Id="rId13" Type="http://schemas.openxmlformats.org/officeDocument/2006/relationships/image" Target="../media/image23.jpeg"/><Relationship Id="rId14" Type="http://schemas.openxmlformats.org/officeDocument/2006/relationships/image" Target="../media/image24.jpg"/><Relationship Id="rId15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e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3.jpeg"/><Relationship Id="rId7" Type="http://schemas.openxmlformats.org/officeDocument/2006/relationships/image" Target="../media/image17.JPG"/><Relationship Id="rId8" Type="http://schemas.openxmlformats.org/officeDocument/2006/relationships/image" Target="../media/image18.jpg"/><Relationship Id="rId9" Type="http://schemas.openxmlformats.org/officeDocument/2006/relationships/image" Target="../media/image19.jpg"/><Relationship Id="rId10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AutoShape 4"/>
          <p:cNvSpPr>
            <a:spLocks/>
          </p:cNvSpPr>
          <p:nvPr/>
        </p:nvSpPr>
        <p:spPr bwMode="auto">
          <a:xfrm>
            <a:off x="92646" y="1"/>
            <a:ext cx="987846" cy="6905997"/>
          </a:xfrm>
          <a:custGeom>
            <a:avLst/>
            <a:gdLst>
              <a:gd name="T0" fmla="*/ 2147483647 w 9842"/>
              <a:gd name="T1" fmla="*/ 2147483647 h 21600"/>
              <a:gd name="T2" fmla="*/ 2147483647 w 9842"/>
              <a:gd name="T3" fmla="*/ 2147483647 h 21600"/>
              <a:gd name="T4" fmla="*/ 2147483647 w 9842"/>
              <a:gd name="T5" fmla="*/ 2147483647 h 21600"/>
              <a:gd name="T6" fmla="*/ 2147483647 w 9842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9842"/>
              <a:gd name="T13" fmla="*/ 0 h 21600"/>
              <a:gd name="T14" fmla="*/ 9842 w 9842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42" h="21600">
                <a:moveTo>
                  <a:pt x="-1" y="0"/>
                </a:moveTo>
                <a:lnTo>
                  <a:pt x="9618" y="20"/>
                </a:lnTo>
                <a:cubicBezTo>
                  <a:pt x="12234" y="3620"/>
                  <a:pt x="-9366" y="6460"/>
                  <a:pt x="9533" y="21600"/>
                </a:cubicBezTo>
                <a:lnTo>
                  <a:pt x="-1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/>
          </a:gradFill>
          <a:ln w="9525">
            <a:noFill/>
            <a:round/>
            <a:headEnd/>
            <a:tailEnd/>
          </a:ln>
        </p:spPr>
        <p:txBody>
          <a:bodyPr lIns="50798" tIns="50798" rIns="50798" bIns="5079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AutoShape 5"/>
          <p:cNvSpPr>
            <a:spLocks/>
          </p:cNvSpPr>
          <p:nvPr/>
        </p:nvSpPr>
        <p:spPr bwMode="auto">
          <a:xfrm rot="10800000" flipH="1">
            <a:off x="82600" y="-4464"/>
            <a:ext cx="639589" cy="6905997"/>
          </a:xfrm>
          <a:custGeom>
            <a:avLst/>
            <a:gdLst>
              <a:gd name="T0" fmla="*/ 2147483647 w 9842"/>
              <a:gd name="T1" fmla="*/ 2147483647 h 21600"/>
              <a:gd name="T2" fmla="*/ 2147483647 w 9842"/>
              <a:gd name="T3" fmla="*/ 2147483647 h 21600"/>
              <a:gd name="T4" fmla="*/ 2147483647 w 9842"/>
              <a:gd name="T5" fmla="*/ 2147483647 h 21600"/>
              <a:gd name="T6" fmla="*/ 2147483647 w 9842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9842"/>
              <a:gd name="T13" fmla="*/ 0 h 21600"/>
              <a:gd name="T14" fmla="*/ 9842 w 9842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42" h="21600">
                <a:moveTo>
                  <a:pt x="-1" y="0"/>
                </a:moveTo>
                <a:lnTo>
                  <a:pt x="9618" y="20"/>
                </a:lnTo>
                <a:cubicBezTo>
                  <a:pt x="12234" y="3620"/>
                  <a:pt x="-9366" y="6460"/>
                  <a:pt x="9533" y="21600"/>
                </a:cubicBezTo>
                <a:lnTo>
                  <a:pt x="-1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/>
          </a:gradFill>
          <a:ln w="9525">
            <a:noFill/>
            <a:round/>
            <a:headEnd/>
            <a:tailEnd/>
          </a:ln>
        </p:spPr>
        <p:txBody>
          <a:bodyPr lIns="50798" tIns="50798" rIns="50798" bIns="5079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5" name="Rectangle 6"/>
          <p:cNvSpPr>
            <a:spLocks noGrp="1" noChangeArrowheads="1"/>
          </p:cNvSpPr>
          <p:nvPr>
            <p:ph type="title"/>
          </p:nvPr>
        </p:nvSpPr>
        <p:spPr>
          <a:xfrm>
            <a:off x="246683" y="1960414"/>
            <a:ext cx="8665145" cy="878876"/>
          </a:xfrm>
        </p:spPr>
        <p:txBody>
          <a:bodyPr lIns="88896" tIns="88896" rIns="88896" bIns="88896" anchor="b"/>
          <a:lstStyle/>
          <a:p>
            <a:pPr marL="214305" defTabSz="914145"/>
            <a:r>
              <a:rPr lang="en-US" sz="4600" b="1" dirty="0" smtClean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Introduction to ESIP</a:t>
            </a:r>
            <a:endParaRPr lang="en-US" dirty="0">
              <a:solidFill>
                <a:srgbClr val="1E4649"/>
              </a:solidFill>
            </a:endParaRPr>
          </a:p>
        </p:txBody>
      </p:sp>
      <p:sp>
        <p:nvSpPr>
          <p:cNvPr id="14346" name="Rectangle 7"/>
          <p:cNvSpPr>
            <a:spLocks noGrp="1" noChangeArrowheads="1"/>
          </p:cNvSpPr>
          <p:nvPr>
            <p:ph idx="1"/>
          </p:nvPr>
        </p:nvSpPr>
        <p:spPr>
          <a:xfrm>
            <a:off x="722190" y="3230315"/>
            <a:ext cx="7987604" cy="925339"/>
          </a:xfrm>
        </p:spPr>
        <p:txBody>
          <a:bodyPr lIns="88896" tIns="88896" rIns="88896" bIns="88896" anchor="t"/>
          <a:lstStyle/>
          <a:p>
            <a:pPr marL="107152" indent="0" algn="ctr" defTabSz="914145">
              <a:spcBef>
                <a:spcPct val="0"/>
              </a:spcBef>
              <a:buNone/>
            </a:pPr>
            <a:r>
              <a:rPr lang="en-US" b="1" dirty="0" smtClean="0">
                <a:solidFill>
                  <a:srgbClr val="1E4649"/>
                </a:solidFill>
                <a:latin typeface=""/>
              </a:rPr>
              <a:t>Session on Early Career Data Professionals</a:t>
            </a:r>
            <a:endParaRPr lang="en-US" b="1" dirty="0">
              <a:solidFill>
                <a:srgbClr val="1E4649"/>
              </a:solidFill>
              <a:latin typeface=""/>
            </a:endParaRPr>
          </a:p>
        </p:txBody>
      </p:sp>
      <p:pic>
        <p:nvPicPr>
          <p:cNvPr id="10" name="Picture 9" descr="ESIP Logo.jpg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8047" y="0"/>
            <a:ext cx="6179749" cy="1553766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1322920" y="4445447"/>
            <a:ext cx="6498159" cy="1125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50000"/>
              </a:lnSpc>
              <a:buNone/>
            </a:pPr>
            <a:r>
              <a:rPr lang="en-US" sz="2000" dirty="0" smtClean="0"/>
              <a:t>Anne Wilson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sz="2000" dirty="0" err="1" smtClean="0"/>
              <a:t>SciDataCon</a:t>
            </a:r>
            <a:r>
              <a:rPr lang="en-US" sz="2000" dirty="0" smtClean="0"/>
              <a:t> 2014, New </a:t>
            </a:r>
            <a:r>
              <a:rPr lang="en-US" sz="2000" dirty="0" err="1" smtClean="0"/>
              <a:t>Dehli</a:t>
            </a:r>
            <a:endParaRPr lang="en-US" sz="2000" dirty="0" smtClean="0"/>
          </a:p>
          <a:p>
            <a:pPr marL="0" indent="0" algn="ctr">
              <a:lnSpc>
                <a:spcPct val="50000"/>
              </a:lnSpc>
              <a:buNone/>
            </a:pPr>
            <a:r>
              <a:rPr lang="en-US" sz="2000" dirty="0" smtClean="0"/>
              <a:t>November 3, 2014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01286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6" name="Content Placeholder 1"/>
          <p:cNvSpPr>
            <a:spLocks noGrp="1"/>
          </p:cNvSpPr>
          <p:nvPr>
            <p:ph sz="half" idx="2"/>
          </p:nvPr>
        </p:nvSpPr>
        <p:spPr>
          <a:xfrm>
            <a:off x="4897663" y="861957"/>
            <a:ext cx="4170164" cy="5089922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1266"/>
              </a:spcBef>
              <a:buNone/>
            </a:pPr>
            <a:r>
              <a:rPr lang="en-US" sz="1700" dirty="0">
                <a:latin typeface="Helvetica Neue" charset="0"/>
                <a:ea typeface="ヒラギノ角ゴ ProN W3" charset="0"/>
                <a:cs typeface="ヒラギノ角ゴ ProN W3" charset="0"/>
              </a:rPr>
              <a:t>Standing Committees</a:t>
            </a:r>
          </a:p>
          <a:p>
            <a:pPr marL="500045" lvl="1">
              <a:spcBef>
                <a:spcPts val="1266"/>
              </a:spcBef>
            </a:pP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Data Stewardship</a:t>
            </a:r>
          </a:p>
          <a:p>
            <a:pPr marL="500045" lvl="1">
              <a:spcBef>
                <a:spcPts val="1266"/>
              </a:spcBef>
            </a:pP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Education</a:t>
            </a:r>
          </a:p>
          <a:p>
            <a:pPr marL="500045" lvl="1">
              <a:spcBef>
                <a:spcPts val="1266"/>
              </a:spcBef>
            </a:pP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Information Technology and Interoperability</a:t>
            </a:r>
          </a:p>
          <a:p>
            <a:pPr marL="500045" lvl="1">
              <a:spcBef>
                <a:spcPts val="1266"/>
              </a:spcBef>
            </a:pP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Products and Services</a:t>
            </a:r>
            <a:endParaRPr lang="en-US" sz="1400" dirty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 marL="0" indent="0">
              <a:spcBef>
                <a:spcPts val="1266"/>
              </a:spcBef>
              <a:buNone/>
            </a:pPr>
            <a:r>
              <a:rPr lang="en-US" sz="1700" dirty="0">
                <a:latin typeface="Helvetica Neue" charset="0"/>
                <a:ea typeface="ヒラギノ角ゴ ProN W3" charset="0"/>
                <a:cs typeface="ヒラギノ角ゴ ProN W3" charset="0"/>
              </a:rPr>
              <a:t>Administrative Committees</a:t>
            </a:r>
          </a:p>
          <a:p>
            <a:pPr marL="500045" lvl="1">
              <a:spcBef>
                <a:spcPts val="1266"/>
              </a:spcBef>
            </a:pP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Constitution and Bylaws</a:t>
            </a:r>
          </a:p>
          <a:p>
            <a:pPr marL="500045" lvl="1">
              <a:spcBef>
                <a:spcPts val="1266"/>
              </a:spcBef>
            </a:pP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Finance and Appropriations</a:t>
            </a:r>
          </a:p>
          <a:p>
            <a:pPr marL="500045" lvl="1">
              <a:spcBef>
                <a:spcPts val="1266"/>
              </a:spcBef>
            </a:pP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Partnership</a:t>
            </a:r>
          </a:p>
          <a:p>
            <a:pPr>
              <a:spcBef>
                <a:spcPts val="1266"/>
              </a:spcBef>
            </a:pPr>
            <a:endParaRPr lang="en-US" sz="1700" dirty="0">
              <a:latin typeface="Helvetica Neue" charset="0"/>
              <a:ea typeface="ヒラギノ角ゴ ProN W3" charset="0"/>
              <a:cs typeface="ヒラギノ角ゴ ProN W3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82266" y="5910337"/>
            <a:ext cx="6911578" cy="0"/>
          </a:xfrm>
          <a:prstGeom prst="straightConnector1">
            <a:avLst/>
          </a:prstGeom>
          <a:solidFill>
            <a:srgbClr val="BFBFBF"/>
          </a:solidFill>
          <a:ln w="762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699" name="TextBox 6"/>
          <p:cNvSpPr txBox="1">
            <a:spLocks noChangeArrowheads="1"/>
          </p:cNvSpPr>
          <p:nvPr/>
        </p:nvSpPr>
        <p:spPr bwMode="auto">
          <a:xfrm>
            <a:off x="3767213" y="6231806"/>
            <a:ext cx="2232978" cy="71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r>
              <a:rPr lang="en-US"/>
              <a:t>Formality</a:t>
            </a:r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928688" y="6178227"/>
            <a:ext cx="733069" cy="37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r>
              <a:rPr lang="en-US" sz="2000"/>
              <a:t>Least</a:t>
            </a:r>
          </a:p>
        </p:txBody>
      </p:sp>
      <p:sp>
        <p:nvSpPr>
          <p:cNvPr id="29701" name="TextBox 8"/>
          <p:cNvSpPr txBox="1">
            <a:spLocks noChangeArrowheads="1"/>
          </p:cNvSpPr>
          <p:nvPr/>
        </p:nvSpPr>
        <p:spPr bwMode="auto">
          <a:xfrm>
            <a:off x="7572375" y="6178227"/>
            <a:ext cx="682291" cy="37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r>
              <a:rPr lang="en-US" sz="2000" dirty="0"/>
              <a:t>Most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714375" y="4302993"/>
            <a:ext cx="1715282" cy="1446609"/>
          </a:xfrm>
          <a:prstGeom prst="ellipse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4291" tIns="32146" rIns="64291" bIns="32146" anchor="ctr"/>
          <a:lstStyle/>
          <a:p>
            <a:pPr>
              <a:defRPr/>
            </a:pPr>
            <a:r>
              <a:rPr lang="en-US" sz="2000" dirty="0"/>
              <a:t>Clusters</a:t>
            </a:r>
          </a:p>
        </p:txBody>
      </p:sp>
      <p:sp>
        <p:nvSpPr>
          <p:cNvPr id="29704" name="Rectangle 11"/>
          <p:cNvSpPr>
            <a:spLocks noChangeArrowheads="1"/>
          </p:cNvSpPr>
          <p:nvPr/>
        </p:nvSpPr>
        <p:spPr bwMode="auto">
          <a:xfrm>
            <a:off x="6768703" y="4473059"/>
            <a:ext cx="1607344" cy="1276543"/>
          </a:xfrm>
          <a:prstGeom prst="rect">
            <a:avLst/>
          </a:prstGeom>
          <a:solidFill>
            <a:srgbClr val="4B9CB4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 anchor="ctr"/>
          <a:lstStyle/>
          <a:p>
            <a:r>
              <a:rPr lang="en-US" sz="2000" dirty="0"/>
              <a:t>Committees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8580" y="0"/>
            <a:ext cx="5947172" cy="1714500"/>
          </a:xfrm>
        </p:spPr>
        <p:txBody>
          <a:bodyPr/>
          <a:lstStyle/>
          <a:p>
            <a:r>
              <a:rPr lang="en-US" sz="4600" dirty="0">
                <a:latin typeface="Arial"/>
                <a:ea typeface="ヒラギノ角ゴ ProN W3" charset="0"/>
                <a:cs typeface="Arial"/>
              </a:rPr>
              <a:t>Collaboration Area Structure</a:t>
            </a:r>
          </a:p>
        </p:txBody>
      </p:sp>
      <p:sp>
        <p:nvSpPr>
          <p:cNvPr id="29705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392905" y="1768078"/>
            <a:ext cx="3937927" cy="2411016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1266"/>
              </a:spcBef>
              <a:buNone/>
            </a:pPr>
            <a:r>
              <a:rPr lang="en-US" sz="2500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Features of Committees</a:t>
            </a:r>
            <a:endParaRPr lang="en-US" sz="2500" dirty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 marL="500045" lvl="1">
              <a:spcBef>
                <a:spcPts val="1266"/>
              </a:spcBef>
            </a:pPr>
            <a:r>
              <a:rPr lang="en-US" sz="2200" dirty="0">
                <a:latin typeface="Helvetica Neue" charset="0"/>
                <a:ea typeface="ヒラギノ角ゴ ProN W3" charset="0"/>
                <a:cs typeface="ヒラギノ角ゴ ProN W3" charset="0"/>
              </a:rPr>
              <a:t>Chair elected by Assembly</a:t>
            </a:r>
          </a:p>
          <a:p>
            <a:pPr marL="500045" lvl="1">
              <a:spcBef>
                <a:spcPts val="1266"/>
              </a:spcBef>
            </a:pPr>
            <a:r>
              <a:rPr lang="en-US" sz="2200" dirty="0">
                <a:latin typeface="Helvetica Neue" charset="0"/>
                <a:ea typeface="ヒラギノ角ゴ ProN W3" charset="0"/>
                <a:cs typeface="ヒラギノ角ゴ ProN W3" charset="0"/>
              </a:rPr>
              <a:t>Chair serves on</a:t>
            </a:r>
            <a:br>
              <a:rPr lang="en-US" sz="2200" dirty="0">
                <a:latin typeface="Helvetica Neue" charset="0"/>
                <a:ea typeface="ヒラギノ角ゴ ProN W3" charset="0"/>
                <a:cs typeface="ヒラギノ角ゴ ProN W3" charset="0"/>
              </a:rPr>
            </a:br>
            <a:r>
              <a:rPr lang="en-US" sz="2200" dirty="0">
                <a:latin typeface="Helvetica Neue" charset="0"/>
                <a:ea typeface="ヒラギノ角ゴ ProN W3" charset="0"/>
                <a:cs typeface="ヒラギノ角ゴ ProN W3" charset="0"/>
              </a:rPr>
              <a:t>Executive Committee</a:t>
            </a:r>
          </a:p>
          <a:p>
            <a:pPr marL="500045" lvl="1">
              <a:spcBef>
                <a:spcPts val="1266"/>
              </a:spcBef>
            </a:pPr>
            <a:r>
              <a:rPr lang="en-US" sz="2200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Budget</a:t>
            </a:r>
            <a:endParaRPr lang="en-US" sz="2200" dirty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>
              <a:spcBef>
                <a:spcPts val="1266"/>
              </a:spcBef>
            </a:pPr>
            <a:endParaRPr lang="en-US" dirty="0">
              <a:latin typeface="Helvetica Neue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2" name="AutoShape 1"/>
          <p:cNvSpPr>
            <a:spLocks/>
          </p:cNvSpPr>
          <p:nvPr/>
        </p:nvSpPr>
        <p:spPr bwMode="auto">
          <a:xfrm rot="10800000" flipH="1">
            <a:off x="-8930" y="-4465"/>
            <a:ext cx="1384102" cy="6862465"/>
          </a:xfrm>
          <a:custGeom>
            <a:avLst/>
            <a:gdLst>
              <a:gd name="T0" fmla="*/ 2147483647 w 17355"/>
              <a:gd name="T1" fmla="*/ 2147483647 h 21600"/>
              <a:gd name="T2" fmla="*/ 2147483647 w 17355"/>
              <a:gd name="T3" fmla="*/ 2147483647 h 21600"/>
              <a:gd name="T4" fmla="*/ 2147483647 w 17355"/>
              <a:gd name="T5" fmla="*/ 2147483647 h 21600"/>
              <a:gd name="T6" fmla="*/ 2147483647 w 17355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17355"/>
              <a:gd name="T13" fmla="*/ 0 h 21600"/>
              <a:gd name="T14" fmla="*/ 17355 w 17355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355" h="21600">
                <a:moveTo>
                  <a:pt x="17355" y="50"/>
                </a:moveTo>
                <a:lnTo>
                  <a:pt x="-1" y="0"/>
                </a:lnTo>
                <a:cubicBezTo>
                  <a:pt x="30" y="7200"/>
                  <a:pt x="62" y="14400"/>
                  <a:pt x="93" y="21600"/>
                </a:cubicBezTo>
                <a:lnTo>
                  <a:pt x="14619" y="21542"/>
                </a:lnTo>
                <a:cubicBezTo>
                  <a:pt x="-4245" y="11137"/>
                  <a:pt x="3937" y="5727"/>
                  <a:pt x="17355" y="50"/>
                </a:cubicBezTo>
                <a:close/>
              </a:path>
            </a:pathLst>
          </a:custGeom>
          <a:gradFill rotWithShape="0">
            <a:gsLst>
              <a:gs pos="0">
                <a:srgbClr val="549FFF">
                  <a:alpha val="53725"/>
                </a:srgbClr>
              </a:gs>
              <a:gs pos="40999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50798" tIns="50798" rIns="50798" bIns="50798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ESIP Logo.jp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47578" y="0"/>
            <a:ext cx="3196422" cy="803672"/>
          </a:xfrm>
          <a:prstGeom prst="rect">
            <a:avLst/>
          </a:prstGeom>
        </p:spPr>
      </p:pic>
      <p:sp>
        <p:nvSpPr>
          <p:cNvPr id="16" name="Diamond 10"/>
          <p:cNvSpPr>
            <a:spLocks noChangeArrowheads="1"/>
          </p:cNvSpPr>
          <p:nvPr/>
        </p:nvSpPr>
        <p:spPr bwMode="auto">
          <a:xfrm>
            <a:off x="3241425" y="4302993"/>
            <a:ext cx="2363349" cy="1500188"/>
          </a:xfrm>
          <a:prstGeom prst="diamond">
            <a:avLst/>
          </a:prstGeom>
          <a:solidFill>
            <a:srgbClr val="7FBCCC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r>
              <a:rPr lang="en-US" sz="2000" dirty="0"/>
              <a:t>Working</a:t>
            </a:r>
          </a:p>
          <a:p>
            <a:r>
              <a:rPr lang="en-US" sz="2000" dirty="0"/>
              <a:t>Groups</a:t>
            </a:r>
          </a:p>
        </p:txBody>
      </p:sp>
    </p:spTree>
    <p:extLst>
      <p:ext uri="{BB962C8B-B14F-4D97-AF65-F5344CB8AC3E}">
        <p14:creationId xmlns:p14="http://schemas.microsoft.com/office/powerpoint/2010/main" val="327660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264268"/>
            <a:ext cx="8042276" cy="1336956"/>
          </a:xfrm>
        </p:spPr>
        <p:txBody>
          <a:bodyPr/>
          <a:lstStyle/>
          <a:p>
            <a:r>
              <a:rPr lang="en-US" dirty="0" smtClean="0"/>
              <a:t>ESIP is a bottom up, grassroots organization</a:t>
            </a:r>
            <a:endParaRPr lang="en-US" dirty="0"/>
          </a:p>
        </p:txBody>
      </p:sp>
      <p:sp>
        <p:nvSpPr>
          <p:cNvPr id="5" name="AutoShape 1"/>
          <p:cNvSpPr>
            <a:spLocks/>
          </p:cNvSpPr>
          <p:nvPr/>
        </p:nvSpPr>
        <p:spPr bwMode="auto">
          <a:xfrm rot="10800000" flipH="1">
            <a:off x="-8930" y="-4465"/>
            <a:ext cx="1384102" cy="6862465"/>
          </a:xfrm>
          <a:custGeom>
            <a:avLst/>
            <a:gdLst>
              <a:gd name="T0" fmla="*/ 2147483647 w 17355"/>
              <a:gd name="T1" fmla="*/ 2147483647 h 21600"/>
              <a:gd name="T2" fmla="*/ 2147483647 w 17355"/>
              <a:gd name="T3" fmla="*/ 2147483647 h 21600"/>
              <a:gd name="T4" fmla="*/ 2147483647 w 17355"/>
              <a:gd name="T5" fmla="*/ 2147483647 h 21600"/>
              <a:gd name="T6" fmla="*/ 2147483647 w 17355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17355"/>
              <a:gd name="T13" fmla="*/ 0 h 21600"/>
              <a:gd name="T14" fmla="*/ 17355 w 17355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355" h="21600">
                <a:moveTo>
                  <a:pt x="17355" y="50"/>
                </a:moveTo>
                <a:lnTo>
                  <a:pt x="-1" y="0"/>
                </a:lnTo>
                <a:cubicBezTo>
                  <a:pt x="30" y="7200"/>
                  <a:pt x="62" y="14400"/>
                  <a:pt x="93" y="21600"/>
                </a:cubicBezTo>
                <a:lnTo>
                  <a:pt x="14619" y="21542"/>
                </a:lnTo>
                <a:cubicBezTo>
                  <a:pt x="-4245" y="11137"/>
                  <a:pt x="3937" y="5727"/>
                  <a:pt x="17355" y="50"/>
                </a:cubicBezTo>
                <a:close/>
              </a:path>
            </a:pathLst>
          </a:custGeom>
          <a:gradFill rotWithShape="0">
            <a:gsLst>
              <a:gs pos="0">
                <a:srgbClr val="549FFF">
                  <a:alpha val="53725"/>
                </a:srgbClr>
              </a:gs>
              <a:gs pos="40999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50798" tIns="50798" rIns="50798" bIns="50798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ESIP Logo.jp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47578" y="0"/>
            <a:ext cx="3196422" cy="80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98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1"/>
          <p:cNvSpPr>
            <a:spLocks/>
          </p:cNvSpPr>
          <p:nvPr/>
        </p:nvSpPr>
        <p:spPr bwMode="auto">
          <a:xfrm rot="10800000" flipH="1">
            <a:off x="-8930" y="-4465"/>
            <a:ext cx="1384102" cy="6862465"/>
          </a:xfrm>
          <a:custGeom>
            <a:avLst/>
            <a:gdLst>
              <a:gd name="T0" fmla="*/ 2147483647 w 17355"/>
              <a:gd name="T1" fmla="*/ 2147483647 h 21600"/>
              <a:gd name="T2" fmla="*/ 2147483647 w 17355"/>
              <a:gd name="T3" fmla="*/ 2147483647 h 21600"/>
              <a:gd name="T4" fmla="*/ 2147483647 w 17355"/>
              <a:gd name="T5" fmla="*/ 2147483647 h 21600"/>
              <a:gd name="T6" fmla="*/ 2147483647 w 17355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17355"/>
              <a:gd name="T13" fmla="*/ 0 h 21600"/>
              <a:gd name="T14" fmla="*/ 17355 w 17355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355" h="21600">
                <a:moveTo>
                  <a:pt x="17355" y="50"/>
                </a:moveTo>
                <a:lnTo>
                  <a:pt x="-1" y="0"/>
                </a:lnTo>
                <a:cubicBezTo>
                  <a:pt x="30" y="7200"/>
                  <a:pt x="62" y="14400"/>
                  <a:pt x="93" y="21600"/>
                </a:cubicBezTo>
                <a:lnTo>
                  <a:pt x="14619" y="21542"/>
                </a:lnTo>
                <a:cubicBezTo>
                  <a:pt x="-4245" y="11137"/>
                  <a:pt x="3937" y="5727"/>
                  <a:pt x="17355" y="50"/>
                </a:cubicBezTo>
                <a:close/>
              </a:path>
            </a:pathLst>
          </a:custGeom>
          <a:gradFill rotWithShape="0">
            <a:gsLst>
              <a:gs pos="0">
                <a:srgbClr val="549FFF">
                  <a:alpha val="53725"/>
                </a:srgbClr>
              </a:gs>
              <a:gs pos="40999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50798" tIns="50798" rIns="50798" bIns="5079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Rectangle 5"/>
          <p:cNvSpPr>
            <a:spLocks noGrp="1" noChangeArrowheads="1"/>
          </p:cNvSpPr>
          <p:nvPr>
            <p:ph type="title"/>
          </p:nvPr>
        </p:nvSpPr>
        <p:spPr>
          <a:xfrm>
            <a:off x="1178143" y="-207090"/>
            <a:ext cx="8229823" cy="1324943"/>
          </a:xfrm>
        </p:spPr>
        <p:txBody>
          <a:bodyPr lIns="88896" tIns="88896" rIns="88896" bIns="88896" anchor="b"/>
          <a:lstStyle/>
          <a:p>
            <a:pPr algn="l" defTabSz="914145"/>
            <a:r>
              <a:rPr lang="en-US" sz="3800" b="1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ESIP Groups</a:t>
            </a:r>
            <a:endParaRPr lang="en-US" dirty="0" smtClean="0">
              <a:solidFill>
                <a:srgbClr val="1E4649"/>
              </a:solidFill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554217" y="1285875"/>
            <a:ext cx="3954735" cy="483989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88896" tIns="88896" rIns="88896" bIns="88896" numCol="1" anchor="t" anchorCtr="0" compatLnSpc="1">
            <a:prstTxWarp prst="textNoShape">
              <a:avLst/>
            </a:prstTxWarp>
          </a:bodyPr>
          <a:lstStyle/>
          <a:p>
            <a:pPr marL="267881" indent="-267881">
              <a:buClr>
                <a:srgbClr val="000090"/>
              </a:buClr>
              <a:buSzPct val="100000"/>
              <a:buFontTx/>
              <a:buChar char="•"/>
            </a:pPr>
            <a:r>
              <a:rPr lang="en-US" sz="2100" kern="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Standing Committees</a:t>
            </a:r>
          </a:p>
          <a:p>
            <a:pPr marL="508974" lvl="1" indent="-267881">
              <a:buClr>
                <a:srgbClr val="000090"/>
              </a:buClr>
              <a:buSzPct val="100000"/>
              <a:buFontTx/>
              <a:buChar char="•"/>
            </a:pPr>
            <a:r>
              <a:rPr lang="en-US" sz="2100" kern="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Data Stewardship</a:t>
            </a:r>
          </a:p>
          <a:p>
            <a:pPr marL="508974" lvl="1" indent="-267881">
              <a:buClr>
                <a:srgbClr val="000090"/>
              </a:buClr>
              <a:buSzPct val="100000"/>
              <a:buFontTx/>
              <a:buChar char="•"/>
            </a:pPr>
            <a:r>
              <a:rPr lang="en-US" sz="2100" kern="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Education</a:t>
            </a:r>
          </a:p>
          <a:p>
            <a:pPr marL="508974" lvl="1" indent="-267881">
              <a:buClr>
                <a:srgbClr val="000090"/>
              </a:buClr>
              <a:buSzPct val="100000"/>
              <a:buFontTx/>
              <a:buChar char="•"/>
            </a:pPr>
            <a:r>
              <a:rPr lang="en-US" sz="2100" kern="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Information Technology and Interoperability</a:t>
            </a:r>
          </a:p>
          <a:p>
            <a:pPr marL="508974" lvl="1" indent="-267881">
              <a:buClr>
                <a:srgbClr val="000090"/>
              </a:buClr>
              <a:buSzPct val="100000"/>
              <a:buFontTx/>
              <a:buChar char="•"/>
            </a:pPr>
            <a:r>
              <a:rPr lang="en-US" sz="2100" kern="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Products and Services</a:t>
            </a:r>
          </a:p>
          <a:p>
            <a:pPr marL="267881" indent="-267881">
              <a:buClr>
                <a:srgbClr val="000090"/>
              </a:buClr>
              <a:buSzPct val="100000"/>
              <a:buFontTx/>
              <a:buChar char="•"/>
            </a:pPr>
            <a:r>
              <a:rPr lang="en-US" sz="2100" kern="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Administrative Committees</a:t>
            </a:r>
          </a:p>
          <a:p>
            <a:pPr marL="508974" lvl="1" indent="-267881">
              <a:buClr>
                <a:srgbClr val="000090"/>
              </a:buClr>
              <a:buSzPct val="100000"/>
              <a:buFontTx/>
              <a:buChar char="•"/>
            </a:pPr>
            <a:r>
              <a:rPr lang="en-US" sz="2100" kern="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Constitution and Bylaws</a:t>
            </a:r>
          </a:p>
          <a:p>
            <a:pPr marL="508974" lvl="1" indent="-267881">
              <a:buClr>
                <a:srgbClr val="000090"/>
              </a:buClr>
              <a:buSzPct val="100000"/>
              <a:buFontTx/>
              <a:buChar char="•"/>
            </a:pPr>
            <a:r>
              <a:rPr lang="en-US" sz="2100" kern="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Finance and Appropriations</a:t>
            </a:r>
          </a:p>
          <a:p>
            <a:pPr marL="508974" lvl="1" indent="-26788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2100" kern="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Partnership</a:t>
            </a:r>
          </a:p>
          <a:p>
            <a:pPr marL="267881" indent="-26788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2100" kern="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Working groups</a:t>
            </a:r>
          </a:p>
          <a:p>
            <a:pPr marL="508974" lvl="1" indent="-26788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2100" kern="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Air Quality</a:t>
            </a:r>
          </a:p>
          <a:p>
            <a:pPr marL="508974" lvl="1" indent="-26788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2100" kern="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Climate Education</a:t>
            </a:r>
          </a:p>
          <a:p>
            <a:pPr marL="508974" lvl="1" indent="-26788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2100" kern="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Energy &amp; Climate</a:t>
            </a:r>
          </a:p>
          <a:p>
            <a:pPr marL="508974" lvl="1" indent="-26788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2100" kern="0" dirty="0" err="1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Visioneers</a:t>
            </a:r>
            <a:endParaRPr lang="en-US" sz="2100" kern="0" dirty="0">
              <a:solidFill>
                <a:srgbClr val="1E4649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508974" lvl="1" indent="-267881">
              <a:buClr>
                <a:srgbClr val="000090"/>
              </a:buClr>
              <a:buSzPct val="100000"/>
              <a:buFontTx/>
              <a:buChar char="•"/>
            </a:pPr>
            <a:endParaRPr lang="en-US" sz="2100" kern="0" dirty="0">
              <a:solidFill>
                <a:srgbClr val="1E4649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267881" indent="-267881" defTabSz="410751" fontAlgn="base">
              <a:spcBef>
                <a:spcPct val="0"/>
              </a:spcBef>
              <a:spcAft>
                <a:spcPct val="0"/>
              </a:spcAft>
              <a:buClr>
                <a:srgbClr val="000090"/>
              </a:buClr>
              <a:buSzPct val="100000"/>
              <a:defRPr/>
            </a:pPr>
            <a:endParaRPr lang="en-US" sz="2100" kern="0" dirty="0">
              <a:solidFill>
                <a:srgbClr val="1E4649"/>
              </a:solidFill>
              <a:latin typeface="Trebuchet MS" charset="0"/>
              <a:ea typeface="Trebuchet MS" charset="0"/>
              <a:cs typeface="Trebuchet MS" charset="0"/>
              <a:sym typeface="Helvetica Light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4679156" y="1288107"/>
            <a:ext cx="4071938" cy="483989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88896" tIns="88896" rIns="88896" bIns="88896" numCol="1" anchor="t" anchorCtr="0" compatLnSpc="1">
            <a:prstTxWarp prst="textNoShape">
              <a:avLst/>
            </a:prstTxWarp>
          </a:bodyPr>
          <a:lstStyle/>
          <a:p>
            <a:pPr marL="267881" indent="-26788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2100" kern="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Clusters</a:t>
            </a:r>
          </a:p>
          <a:p>
            <a:pPr marL="508974" lvl="1" indent="-26788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2100" kern="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Cloud Computing</a:t>
            </a:r>
          </a:p>
          <a:p>
            <a:pPr marL="508974" lvl="1" indent="-26788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2100" kern="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Decisions</a:t>
            </a:r>
          </a:p>
          <a:p>
            <a:pPr marL="508974" lvl="1" indent="-26788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2100" kern="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Discovery</a:t>
            </a:r>
          </a:p>
          <a:p>
            <a:pPr marL="508974" lvl="1" indent="-26788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2100" kern="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Documentation</a:t>
            </a:r>
          </a:p>
          <a:p>
            <a:pPr marL="508974" lvl="1" indent="-26788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2100" kern="0" dirty="0" err="1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Drupal</a:t>
            </a:r>
            <a:endParaRPr lang="en-US" sz="2100" kern="0" dirty="0">
              <a:solidFill>
                <a:srgbClr val="1E4649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508974" lvl="1" indent="-26788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2100" kern="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Earth Science </a:t>
            </a:r>
            <a:r>
              <a:rPr lang="en-US" sz="2100" kern="0" dirty="0" err="1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Collaboratory</a:t>
            </a:r>
            <a:endParaRPr lang="en-US" sz="2100" kern="0" dirty="0">
              <a:solidFill>
                <a:srgbClr val="1E4649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508974" lvl="1" indent="-26788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2100" kern="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Geospatial</a:t>
            </a:r>
          </a:p>
          <a:p>
            <a:pPr marL="508974" lvl="1" indent="-26788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2100" kern="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Open Source</a:t>
            </a:r>
          </a:p>
          <a:p>
            <a:pPr marL="508974" lvl="1" indent="-26788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2100" kern="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Semantic Web</a:t>
            </a:r>
          </a:p>
          <a:p>
            <a:pPr marL="508974" lvl="1" indent="-26788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2100" kern="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Visualization</a:t>
            </a:r>
          </a:p>
          <a:p>
            <a:pPr marL="508974" lvl="1" indent="-26788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2100" kern="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Student Fellows</a:t>
            </a:r>
          </a:p>
          <a:p>
            <a:pPr marL="508974" lvl="1" indent="-267881">
              <a:buClr>
                <a:srgbClr val="000090"/>
              </a:buClr>
              <a:buSzPct val="100000"/>
              <a:buFont typeface="Arial"/>
              <a:buChar char="•"/>
            </a:pPr>
            <a:endParaRPr lang="en-US" sz="2100" kern="0" dirty="0">
              <a:solidFill>
                <a:srgbClr val="1E4649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508974" lvl="1" indent="-26788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2100" kern="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And Yours?</a:t>
            </a:r>
          </a:p>
        </p:txBody>
      </p:sp>
      <p:pic>
        <p:nvPicPr>
          <p:cNvPr id="9" name="Picture 8" descr="ESIP Logo.jp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7578" y="0"/>
            <a:ext cx="3196422" cy="80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27943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1"/>
          <p:cNvSpPr>
            <a:spLocks/>
          </p:cNvSpPr>
          <p:nvPr/>
        </p:nvSpPr>
        <p:spPr bwMode="auto">
          <a:xfrm rot="10800000" flipH="1">
            <a:off x="-8930" y="-4465"/>
            <a:ext cx="1384102" cy="6862465"/>
          </a:xfrm>
          <a:custGeom>
            <a:avLst/>
            <a:gdLst>
              <a:gd name="T0" fmla="*/ 2147483647 w 17355"/>
              <a:gd name="T1" fmla="*/ 2147483647 h 21600"/>
              <a:gd name="T2" fmla="*/ 2147483647 w 17355"/>
              <a:gd name="T3" fmla="*/ 2147483647 h 21600"/>
              <a:gd name="T4" fmla="*/ 2147483647 w 17355"/>
              <a:gd name="T5" fmla="*/ 2147483647 h 21600"/>
              <a:gd name="T6" fmla="*/ 2147483647 w 17355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17355"/>
              <a:gd name="T13" fmla="*/ 0 h 21600"/>
              <a:gd name="T14" fmla="*/ 17355 w 17355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355" h="21600">
                <a:moveTo>
                  <a:pt x="17355" y="50"/>
                </a:moveTo>
                <a:lnTo>
                  <a:pt x="-1" y="0"/>
                </a:lnTo>
                <a:cubicBezTo>
                  <a:pt x="30" y="7200"/>
                  <a:pt x="62" y="14400"/>
                  <a:pt x="93" y="21600"/>
                </a:cubicBezTo>
                <a:lnTo>
                  <a:pt x="14619" y="21542"/>
                </a:lnTo>
                <a:cubicBezTo>
                  <a:pt x="-4245" y="11137"/>
                  <a:pt x="3937" y="5727"/>
                  <a:pt x="17355" y="50"/>
                </a:cubicBezTo>
                <a:close/>
              </a:path>
            </a:pathLst>
          </a:custGeom>
          <a:gradFill rotWithShape="0">
            <a:gsLst>
              <a:gs pos="0">
                <a:srgbClr val="549FFF">
                  <a:alpha val="53725"/>
                </a:srgbClr>
              </a:gs>
              <a:gs pos="40999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50798" tIns="50798" rIns="50798" bIns="5079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Rectangle 5"/>
          <p:cNvSpPr>
            <a:spLocks noGrp="1" noChangeArrowheads="1"/>
          </p:cNvSpPr>
          <p:nvPr>
            <p:ph type="title"/>
          </p:nvPr>
        </p:nvSpPr>
        <p:spPr>
          <a:xfrm>
            <a:off x="994926" y="427975"/>
            <a:ext cx="8229823" cy="992079"/>
          </a:xfrm>
        </p:spPr>
        <p:txBody>
          <a:bodyPr lIns="88896" tIns="88896" rIns="88896" bIns="88896" anchor="b"/>
          <a:lstStyle/>
          <a:p>
            <a:pPr algn="l" defTabSz="914145"/>
            <a:r>
              <a:rPr lang="en-US" sz="3800" b="1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Governance</a:t>
            </a:r>
            <a:endParaRPr lang="en-US" dirty="0" smtClean="0">
              <a:solidFill>
                <a:srgbClr val="1E4649"/>
              </a:solidFill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idx="1"/>
          </p:nvPr>
        </p:nvSpPr>
        <p:spPr>
          <a:xfrm>
            <a:off x="517077" y="1642409"/>
            <a:ext cx="4872042" cy="4839891"/>
          </a:xfrm>
        </p:spPr>
        <p:txBody>
          <a:bodyPr lIns="88896" tIns="88896" rIns="88896" bIns="88896" anchor="t"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250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Assembly</a:t>
            </a:r>
          </a:p>
          <a:p>
            <a:pPr lvl="1"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250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1 partner, 1 vote</a:t>
            </a:r>
          </a:p>
          <a:p>
            <a:pPr lvl="1"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250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Annual meeting in Jan.</a:t>
            </a:r>
          </a:p>
          <a:p>
            <a:pPr lvl="1"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250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Leadership elected from Assembly representatives</a:t>
            </a:r>
          </a:p>
          <a:p>
            <a:pPr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250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Committee</a:t>
            </a:r>
          </a:p>
          <a:p>
            <a:pPr lvl="1"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250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Chair elected by Assembly</a:t>
            </a:r>
          </a:p>
          <a:p>
            <a:pPr lvl="1"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250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Chair serves on</a:t>
            </a:r>
            <a:br>
              <a:rPr lang="en-US" sz="250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</a:br>
            <a:r>
              <a:rPr lang="en-US" sz="250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Executive Committee</a:t>
            </a:r>
          </a:p>
          <a:p>
            <a:pPr eaLnBrk="1" hangingPunct="1">
              <a:spcBef>
                <a:spcPct val="0"/>
              </a:spcBef>
              <a:buClr>
                <a:srgbClr val="000090"/>
              </a:buClr>
              <a:buNone/>
            </a:pPr>
            <a:endParaRPr lang="en-US" sz="2500" dirty="0">
              <a:solidFill>
                <a:srgbClr val="1E4649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207056" y="1774882"/>
            <a:ext cx="3954735" cy="483989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88896" tIns="88896" rIns="88896" bIns="88896" numCol="1" anchor="t" anchorCtr="0" compatLnSpc="1">
            <a:prstTxWarp prst="textNoShape">
              <a:avLst/>
            </a:prstTxWarp>
          </a:bodyPr>
          <a:lstStyle/>
          <a:p>
            <a:pPr marL="267881" indent="-26788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2400" kern="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Working group</a:t>
            </a:r>
          </a:p>
          <a:p>
            <a:pPr marL="508974" lvl="1" indent="-26788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2400" kern="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Created by</a:t>
            </a:r>
            <a:br>
              <a:rPr lang="en-US" sz="2400" kern="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</a:br>
            <a:r>
              <a:rPr lang="en-US" sz="2400" kern="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Assembly or Committee</a:t>
            </a:r>
          </a:p>
          <a:p>
            <a:pPr marL="508974" lvl="1" indent="-26788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2400" kern="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Task-oriented</a:t>
            </a:r>
          </a:p>
          <a:p>
            <a:pPr marL="267881" indent="-26788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2400" kern="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Cluster</a:t>
            </a:r>
          </a:p>
          <a:p>
            <a:pPr marL="508974" lvl="1" indent="-26788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2400" kern="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Self-forming</a:t>
            </a:r>
          </a:p>
          <a:p>
            <a:pPr marL="508974" lvl="1" indent="-26788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2400" kern="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For any reason</a:t>
            </a:r>
          </a:p>
          <a:p>
            <a:pPr marL="508974" lvl="1" indent="-26788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2400" kern="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Ends when the last person hangs up</a:t>
            </a:r>
          </a:p>
          <a:p>
            <a:pPr marL="267881" indent="-267881" defTabSz="410751" fontAlgn="base">
              <a:spcBef>
                <a:spcPct val="0"/>
              </a:spcBef>
              <a:spcAft>
                <a:spcPct val="0"/>
              </a:spcAft>
              <a:buClr>
                <a:srgbClr val="000090"/>
              </a:buClr>
              <a:buSzPct val="100000"/>
              <a:defRPr/>
            </a:pPr>
            <a:endParaRPr lang="en-US" sz="2400" kern="0" dirty="0">
              <a:solidFill>
                <a:srgbClr val="1E4649"/>
              </a:solidFill>
              <a:latin typeface="Trebuchet MS" charset="0"/>
              <a:ea typeface="Trebuchet MS" charset="0"/>
              <a:cs typeface="Trebuchet MS" charset="0"/>
              <a:sym typeface="Helvetica Light" charset="0"/>
            </a:endParaRPr>
          </a:p>
        </p:txBody>
      </p:sp>
      <p:pic>
        <p:nvPicPr>
          <p:cNvPr id="9" name="Picture 8" descr="ESIP Logo.jp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7578" y="0"/>
            <a:ext cx="3196422" cy="80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97971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"/>
          <p:cNvSpPr>
            <a:spLocks/>
          </p:cNvSpPr>
          <p:nvPr/>
        </p:nvSpPr>
        <p:spPr bwMode="auto">
          <a:xfrm rot="10800000" flipH="1">
            <a:off x="-8930" y="-4465"/>
            <a:ext cx="1384102" cy="6862465"/>
          </a:xfrm>
          <a:custGeom>
            <a:avLst/>
            <a:gdLst>
              <a:gd name="T0" fmla="*/ 2147483647 w 17355"/>
              <a:gd name="T1" fmla="*/ 2147483647 h 21600"/>
              <a:gd name="T2" fmla="*/ 2147483647 w 17355"/>
              <a:gd name="T3" fmla="*/ 2147483647 h 21600"/>
              <a:gd name="T4" fmla="*/ 2147483647 w 17355"/>
              <a:gd name="T5" fmla="*/ 2147483647 h 21600"/>
              <a:gd name="T6" fmla="*/ 2147483647 w 17355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17355"/>
              <a:gd name="T13" fmla="*/ 0 h 21600"/>
              <a:gd name="T14" fmla="*/ 17355 w 17355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355" h="21600">
                <a:moveTo>
                  <a:pt x="17355" y="50"/>
                </a:moveTo>
                <a:lnTo>
                  <a:pt x="-1" y="0"/>
                </a:lnTo>
                <a:cubicBezTo>
                  <a:pt x="30" y="7200"/>
                  <a:pt x="62" y="14400"/>
                  <a:pt x="93" y="21600"/>
                </a:cubicBezTo>
                <a:lnTo>
                  <a:pt x="14619" y="21542"/>
                </a:lnTo>
                <a:cubicBezTo>
                  <a:pt x="-4245" y="11137"/>
                  <a:pt x="3937" y="5727"/>
                  <a:pt x="17355" y="50"/>
                </a:cubicBezTo>
                <a:close/>
              </a:path>
            </a:pathLst>
          </a:custGeom>
          <a:gradFill rotWithShape="0">
            <a:gsLst>
              <a:gs pos="0">
                <a:srgbClr val="549FFF">
                  <a:alpha val="53725"/>
                </a:srgbClr>
              </a:gs>
              <a:gs pos="40999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50798" tIns="50798" rIns="50798" bIns="5079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>
          <a:xfrm>
            <a:off x="847275" y="651204"/>
            <a:ext cx="8229823" cy="1347171"/>
          </a:xfrm>
        </p:spPr>
        <p:txBody>
          <a:bodyPr lIns="88896" tIns="88896" rIns="88896" bIns="88896" anchor="b"/>
          <a:lstStyle/>
          <a:p>
            <a:pPr algn="l" defTabSz="914145">
              <a:spcAft>
                <a:spcPts val="844"/>
              </a:spcAft>
            </a:pPr>
            <a:r>
              <a:rPr lang="en-US" sz="3800" b="1" dirty="0" smtClean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Facilitating Connections at a Variety of Levels</a:t>
            </a:r>
            <a:endParaRPr lang="en-US" dirty="0" smtClean="0">
              <a:solidFill>
                <a:srgbClr val="1E4649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019029167"/>
              </p:ext>
            </p:extLst>
          </p:nvPr>
        </p:nvGraphicFramePr>
        <p:xfrm>
          <a:off x="1518047" y="2143125"/>
          <a:ext cx="6096000" cy="4017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ESIP Logo.jp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47578" y="0"/>
            <a:ext cx="3196422" cy="80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72004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1"/>
          <p:cNvSpPr>
            <a:spLocks/>
          </p:cNvSpPr>
          <p:nvPr/>
        </p:nvSpPr>
        <p:spPr bwMode="auto">
          <a:xfrm rot="10800000" flipH="1">
            <a:off x="-8930" y="-4465"/>
            <a:ext cx="1384102" cy="6862465"/>
          </a:xfrm>
          <a:custGeom>
            <a:avLst/>
            <a:gdLst>
              <a:gd name="T0" fmla="*/ 2147483647 w 17355"/>
              <a:gd name="T1" fmla="*/ 2147483647 h 21600"/>
              <a:gd name="T2" fmla="*/ 2147483647 w 17355"/>
              <a:gd name="T3" fmla="*/ 2147483647 h 21600"/>
              <a:gd name="T4" fmla="*/ 2147483647 w 17355"/>
              <a:gd name="T5" fmla="*/ 2147483647 h 21600"/>
              <a:gd name="T6" fmla="*/ 2147483647 w 17355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17355"/>
              <a:gd name="T13" fmla="*/ 0 h 21600"/>
              <a:gd name="T14" fmla="*/ 17355 w 17355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355" h="21600">
                <a:moveTo>
                  <a:pt x="17355" y="50"/>
                </a:moveTo>
                <a:lnTo>
                  <a:pt x="-1" y="0"/>
                </a:lnTo>
                <a:cubicBezTo>
                  <a:pt x="30" y="7200"/>
                  <a:pt x="62" y="14400"/>
                  <a:pt x="93" y="21600"/>
                </a:cubicBezTo>
                <a:lnTo>
                  <a:pt x="14619" y="21542"/>
                </a:lnTo>
                <a:cubicBezTo>
                  <a:pt x="-4245" y="11137"/>
                  <a:pt x="3937" y="5727"/>
                  <a:pt x="17355" y="50"/>
                </a:cubicBezTo>
                <a:close/>
              </a:path>
            </a:pathLst>
          </a:custGeom>
          <a:gradFill rotWithShape="0">
            <a:gsLst>
              <a:gs pos="0">
                <a:srgbClr val="549FFF">
                  <a:alpha val="53725"/>
                </a:srgbClr>
              </a:gs>
              <a:gs pos="40999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50798" tIns="50798" rIns="50798" bIns="5079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1658689"/>
            <a:ext cx="7543354" cy="4839891"/>
          </a:xfrm>
        </p:spPr>
        <p:txBody>
          <a:bodyPr lIns="88896" tIns="88896" rIns="88896" bIns="88896" anchor="t">
            <a:normAutofit fontScale="92500"/>
          </a:bodyPr>
          <a:lstStyle/>
          <a:p>
            <a:pPr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210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Community-generated Best Practices (e.g. Citation)</a:t>
            </a:r>
          </a:p>
          <a:p>
            <a:pPr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2100" dirty="0" err="1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Testbed</a:t>
            </a:r>
            <a:r>
              <a:rPr lang="en-US" sz="210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 (e.g. Identifiers, Ontology)</a:t>
            </a:r>
          </a:p>
          <a:p>
            <a:pPr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210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Community Conventions (e.g. Discovery)</a:t>
            </a:r>
          </a:p>
          <a:p>
            <a:pPr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210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Professional Development</a:t>
            </a:r>
          </a:p>
          <a:p>
            <a:pPr lvl="1"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200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Technical Workshops</a:t>
            </a:r>
          </a:p>
          <a:p>
            <a:pPr lvl="1"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200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Non-technical Workshops (e.g. Evaluation, Communication)</a:t>
            </a:r>
          </a:p>
          <a:p>
            <a:pPr lvl="1"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200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Data Management Short Course/Workshops</a:t>
            </a:r>
          </a:p>
          <a:p>
            <a:pPr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210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Outreach</a:t>
            </a:r>
          </a:p>
          <a:p>
            <a:pPr lvl="1"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200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Education (e.g. annual teacher workshop on climate change)</a:t>
            </a:r>
          </a:p>
          <a:p>
            <a:pPr lvl="1"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200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Professional Societies (e.g. AGU, GSA)</a:t>
            </a:r>
          </a:p>
          <a:p>
            <a:pPr lvl="1"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200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International Efforts (e.g. GEO, ISRSE)</a:t>
            </a:r>
          </a:p>
          <a:p>
            <a:pPr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210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Provide Venue for Collaboration and Connections</a:t>
            </a:r>
          </a:p>
          <a:p>
            <a:pPr lvl="1"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200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Both virtual and in-person</a:t>
            </a:r>
          </a:p>
          <a:p>
            <a:pPr lvl="1"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200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Support with suite of collaboration tools</a:t>
            </a:r>
          </a:p>
          <a:p>
            <a:pPr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200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Provide mini-grants to make stuff happen</a:t>
            </a:r>
          </a:p>
        </p:txBody>
      </p:sp>
      <p:sp>
        <p:nvSpPr>
          <p:cNvPr id="26630" name="Rectangle 5"/>
          <p:cNvSpPr>
            <a:spLocks noGrp="1" noChangeArrowheads="1"/>
          </p:cNvSpPr>
          <p:nvPr>
            <p:ph type="title"/>
          </p:nvPr>
        </p:nvSpPr>
        <p:spPr>
          <a:xfrm>
            <a:off x="815461" y="150334"/>
            <a:ext cx="8229823" cy="1324943"/>
          </a:xfrm>
        </p:spPr>
        <p:txBody>
          <a:bodyPr lIns="88896" tIns="88896" rIns="88896" bIns="88896" anchor="b"/>
          <a:lstStyle/>
          <a:p>
            <a:pPr algn="l" defTabSz="914145"/>
            <a:r>
              <a:rPr lang="en-US" sz="3800" b="1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Things ESIP Does</a:t>
            </a:r>
            <a:endParaRPr lang="en-US" dirty="0" smtClean="0">
              <a:solidFill>
                <a:srgbClr val="1E4649"/>
              </a:solidFill>
            </a:endParaRPr>
          </a:p>
        </p:txBody>
      </p:sp>
      <p:pic>
        <p:nvPicPr>
          <p:cNvPr id="8" name="Picture 7" descr="ESIP Logo.jp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7578" y="0"/>
            <a:ext cx="3196422" cy="80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07549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1"/>
          <p:cNvSpPr>
            <a:spLocks/>
          </p:cNvSpPr>
          <p:nvPr/>
        </p:nvSpPr>
        <p:spPr bwMode="auto">
          <a:xfrm rot="10800000" flipH="1">
            <a:off x="-8930" y="-4465"/>
            <a:ext cx="1384102" cy="6862465"/>
          </a:xfrm>
          <a:custGeom>
            <a:avLst/>
            <a:gdLst>
              <a:gd name="T0" fmla="*/ 2147483647 w 17355"/>
              <a:gd name="T1" fmla="*/ 2147483647 h 21600"/>
              <a:gd name="T2" fmla="*/ 2147483647 w 17355"/>
              <a:gd name="T3" fmla="*/ 2147483647 h 21600"/>
              <a:gd name="T4" fmla="*/ 2147483647 w 17355"/>
              <a:gd name="T5" fmla="*/ 2147483647 h 21600"/>
              <a:gd name="T6" fmla="*/ 2147483647 w 17355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17355"/>
              <a:gd name="T13" fmla="*/ 0 h 21600"/>
              <a:gd name="T14" fmla="*/ 17355 w 17355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355" h="21600">
                <a:moveTo>
                  <a:pt x="17355" y="50"/>
                </a:moveTo>
                <a:lnTo>
                  <a:pt x="-1" y="0"/>
                </a:lnTo>
                <a:cubicBezTo>
                  <a:pt x="30" y="7200"/>
                  <a:pt x="62" y="14400"/>
                  <a:pt x="93" y="21600"/>
                </a:cubicBezTo>
                <a:lnTo>
                  <a:pt x="14619" y="21542"/>
                </a:lnTo>
                <a:cubicBezTo>
                  <a:pt x="-4245" y="11137"/>
                  <a:pt x="3937" y="5727"/>
                  <a:pt x="17355" y="50"/>
                </a:cubicBezTo>
                <a:close/>
              </a:path>
            </a:pathLst>
          </a:custGeom>
          <a:gradFill rotWithShape="0">
            <a:gsLst>
              <a:gs pos="0">
                <a:srgbClr val="549FFF">
                  <a:alpha val="53725"/>
                </a:srgbClr>
              </a:gs>
              <a:gs pos="40999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50798" tIns="50798" rIns="50798" bIns="5079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Rectangle 5"/>
          <p:cNvSpPr>
            <a:spLocks noGrp="1" noChangeArrowheads="1"/>
          </p:cNvSpPr>
          <p:nvPr>
            <p:ph type="title"/>
          </p:nvPr>
        </p:nvSpPr>
        <p:spPr>
          <a:xfrm>
            <a:off x="1560921" y="274588"/>
            <a:ext cx="8229823" cy="1324943"/>
          </a:xfrm>
        </p:spPr>
        <p:txBody>
          <a:bodyPr lIns="88896" tIns="88896" rIns="88896" bIns="88896" anchor="b"/>
          <a:lstStyle/>
          <a:p>
            <a:pPr algn="l" defTabSz="914145"/>
            <a:r>
              <a:rPr lang="en-US" sz="3800" b="1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ESIP Online</a:t>
            </a:r>
            <a:endParaRPr lang="en-US" dirty="0" smtClean="0">
              <a:solidFill>
                <a:srgbClr val="1E4649"/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375173" y="1658689"/>
            <a:ext cx="8187406" cy="483989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88896" tIns="88896" rIns="88896" bIns="88896" numCol="1" anchor="t" anchorCtr="0" compatLnSpc="1">
            <a:prstTxWarp prst="textNoShape">
              <a:avLst/>
            </a:prstTxWarp>
          </a:bodyPr>
          <a:lstStyle/>
          <a:p>
            <a:pPr marL="267881" indent="-267881">
              <a:buClr>
                <a:srgbClr val="000090"/>
              </a:buClr>
              <a:buSzPct val="100000"/>
              <a:buFontTx/>
              <a:buChar char="•"/>
            </a:pPr>
            <a:r>
              <a:rPr lang="en-US" kern="0" dirty="0" smtClean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Home page</a:t>
            </a:r>
          </a:p>
          <a:p>
            <a:pPr marL="508974" lvl="1" indent="-267881">
              <a:buClr>
                <a:srgbClr val="000090"/>
              </a:buClr>
              <a:buSzPct val="100000"/>
              <a:buFontTx/>
              <a:buChar char="•"/>
            </a:pPr>
            <a:r>
              <a:rPr lang="en-US" kern="0" dirty="0" smtClean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  <a:hlinkClick r:id="rId3"/>
              </a:rPr>
              <a:t>http://esipfed.org</a:t>
            </a:r>
            <a:r>
              <a:rPr lang="en-US" kern="0" dirty="0" smtClean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   </a:t>
            </a:r>
          </a:p>
          <a:p>
            <a:pPr marL="267881" indent="-267881">
              <a:buClr>
                <a:srgbClr val="000090"/>
              </a:buClr>
              <a:buSzPct val="100000"/>
              <a:buFontTx/>
              <a:buChar char="•"/>
            </a:pPr>
            <a:r>
              <a:rPr lang="en-US" kern="0" dirty="0" smtClean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Wiki</a:t>
            </a:r>
          </a:p>
          <a:p>
            <a:pPr marL="508974" lvl="1" indent="-267881">
              <a:buClr>
                <a:srgbClr val="000090"/>
              </a:buClr>
              <a:buSzPct val="100000"/>
              <a:buFontTx/>
              <a:buChar char="•"/>
            </a:pPr>
            <a:r>
              <a:rPr lang="en-US" kern="0" dirty="0" smtClean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  <a:hlinkClick r:id="rId4"/>
              </a:rPr>
              <a:t>http://wiki.esipfed.org</a:t>
            </a:r>
            <a:r>
              <a:rPr lang="en-US" kern="0" dirty="0" smtClean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</a:p>
          <a:p>
            <a:pPr marL="267881" indent="-267881">
              <a:buClr>
                <a:srgbClr val="000090"/>
              </a:buClr>
              <a:buSzPct val="100000"/>
              <a:buFontTx/>
              <a:buChar char="•"/>
            </a:pPr>
            <a:r>
              <a:rPr lang="en-US" kern="0" dirty="0" smtClean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Commons</a:t>
            </a:r>
          </a:p>
          <a:p>
            <a:pPr marL="508974" lvl="1" indent="-267881">
              <a:buClr>
                <a:srgbClr val="000090"/>
              </a:buClr>
              <a:buSzPct val="100000"/>
              <a:buFontTx/>
              <a:buChar char="•"/>
            </a:pPr>
            <a:r>
              <a:rPr lang="en-US" kern="0" dirty="0" smtClean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  <a:hlinkClick r:id="rId5"/>
              </a:rPr>
              <a:t>http://commons.esipfed.org</a:t>
            </a:r>
            <a:r>
              <a:rPr lang="en-US" kern="0" dirty="0" smtClean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</a:p>
          <a:p>
            <a:pPr marL="267881" indent="-267881">
              <a:buClr>
                <a:srgbClr val="000090"/>
              </a:buClr>
              <a:buSzPct val="100000"/>
              <a:buFontTx/>
              <a:buChar char="•"/>
            </a:pPr>
            <a:r>
              <a:rPr lang="en-US" kern="0" dirty="0" err="1" smtClean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GitHub</a:t>
            </a:r>
            <a:endParaRPr lang="en-US" kern="0" dirty="0" smtClean="0">
              <a:solidFill>
                <a:srgbClr val="1E4649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508974" lvl="1" indent="-267881">
              <a:buClr>
                <a:srgbClr val="000090"/>
              </a:buClr>
              <a:buSzPct val="100000"/>
              <a:buFontTx/>
              <a:buChar char="•"/>
            </a:pPr>
            <a:r>
              <a:rPr lang="en-US" kern="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  <a:hlinkClick r:id="rId6"/>
              </a:rPr>
              <a:t>https://github.com/</a:t>
            </a:r>
            <a:r>
              <a:rPr lang="en-US" kern="0" dirty="0" smtClean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  <a:hlinkClick r:id="rId6"/>
              </a:rPr>
              <a:t>ESIPFed</a:t>
            </a:r>
            <a:endParaRPr lang="en-US" kern="0" dirty="0">
              <a:solidFill>
                <a:srgbClr val="1E4649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267881" indent="-267881">
              <a:buClr>
                <a:srgbClr val="000090"/>
              </a:buClr>
              <a:buSzPct val="100000"/>
              <a:buFontTx/>
              <a:buChar char="•"/>
            </a:pPr>
            <a:r>
              <a:rPr lang="en-US" kern="0" dirty="0" smtClean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Facebook</a:t>
            </a:r>
          </a:p>
          <a:p>
            <a:pPr marL="508974" lvl="1" indent="-267881">
              <a:buClr>
                <a:srgbClr val="000090"/>
              </a:buClr>
              <a:buSzPct val="100000"/>
              <a:buFontTx/>
              <a:buChar char="•"/>
            </a:pPr>
            <a:r>
              <a:rPr lang="en-US" kern="0" dirty="0" smtClean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  <a:hlinkClick r:id="rId7"/>
              </a:rPr>
              <a:t>http://tinyurl.com/esip-facebook</a:t>
            </a:r>
            <a:r>
              <a:rPr lang="en-US" kern="0" dirty="0" smtClean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</a:p>
          <a:p>
            <a:pPr marL="267881" indent="-267881">
              <a:buClr>
                <a:srgbClr val="000090"/>
              </a:buClr>
              <a:buSzPct val="100000"/>
              <a:buFontTx/>
              <a:buChar char="•"/>
            </a:pPr>
            <a:r>
              <a:rPr lang="en-US" kern="0" dirty="0" smtClean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Twitter</a:t>
            </a:r>
          </a:p>
          <a:p>
            <a:pPr marL="508974" lvl="1" indent="-267881">
              <a:buClr>
                <a:srgbClr val="000090"/>
              </a:buClr>
              <a:buSzPct val="100000"/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hlinkClick r:id="rId7"/>
              </a:rPr>
              <a:t>#</a:t>
            </a:r>
            <a:r>
              <a:rPr lang="en-US" dirty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hlinkClick r:id="rId7"/>
              </a:rPr>
              <a:t>esipfed</a:t>
            </a:r>
            <a:r>
              <a:rPr lang="en-US" dirty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, @</a:t>
            </a:r>
            <a:r>
              <a:rPr lang="en-US" dirty="0" err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ESIPFed</a:t>
            </a:r>
            <a:r>
              <a:rPr lang="en-US" dirty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, @</a:t>
            </a:r>
            <a:r>
              <a:rPr lang="en-US" dirty="0" err="1" smtClean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ESIPPres</a:t>
            </a:r>
            <a:r>
              <a:rPr lang="en-US" kern="0" dirty="0" smtClean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</a:p>
        </p:txBody>
      </p:sp>
      <p:pic>
        <p:nvPicPr>
          <p:cNvPr id="9" name="Picture 8" descr="ESIP Logo.jp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47578" y="0"/>
            <a:ext cx="3196422" cy="80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67677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 rot="10800000" flipH="1">
            <a:off x="-8930" y="-4465"/>
            <a:ext cx="1384102" cy="6862465"/>
          </a:xfrm>
          <a:custGeom>
            <a:avLst/>
            <a:gdLst>
              <a:gd name="T0" fmla="*/ 2147483647 w 17355"/>
              <a:gd name="T1" fmla="*/ 2147483647 h 21600"/>
              <a:gd name="T2" fmla="*/ 2147483647 w 17355"/>
              <a:gd name="T3" fmla="*/ 2147483647 h 21600"/>
              <a:gd name="T4" fmla="*/ 2147483647 w 17355"/>
              <a:gd name="T5" fmla="*/ 2147483647 h 21600"/>
              <a:gd name="T6" fmla="*/ 2147483647 w 17355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17355"/>
              <a:gd name="T13" fmla="*/ 0 h 21600"/>
              <a:gd name="T14" fmla="*/ 17355 w 17355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355" h="21600">
                <a:moveTo>
                  <a:pt x="17355" y="50"/>
                </a:moveTo>
                <a:lnTo>
                  <a:pt x="-1" y="0"/>
                </a:lnTo>
                <a:cubicBezTo>
                  <a:pt x="30" y="7200"/>
                  <a:pt x="62" y="14400"/>
                  <a:pt x="93" y="21600"/>
                </a:cubicBezTo>
                <a:lnTo>
                  <a:pt x="14619" y="21542"/>
                </a:lnTo>
                <a:cubicBezTo>
                  <a:pt x="-4245" y="11137"/>
                  <a:pt x="3937" y="5727"/>
                  <a:pt x="17355" y="50"/>
                </a:cubicBezTo>
                <a:close/>
              </a:path>
            </a:pathLst>
          </a:custGeom>
          <a:gradFill rotWithShape="0">
            <a:gsLst>
              <a:gs pos="0">
                <a:srgbClr val="549FFF">
                  <a:alpha val="53725"/>
                </a:srgbClr>
              </a:gs>
              <a:gs pos="40999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50798" tIns="50798" rIns="50798" bIns="5079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title"/>
          </p:nvPr>
        </p:nvSpPr>
        <p:spPr>
          <a:xfrm>
            <a:off x="994927" y="552229"/>
            <a:ext cx="4434912" cy="757376"/>
          </a:xfrm>
        </p:spPr>
        <p:txBody>
          <a:bodyPr lIns="88896" tIns="88896" rIns="88896" bIns="88896" anchor="b">
            <a:normAutofit fontScale="90000"/>
          </a:bodyPr>
          <a:lstStyle/>
          <a:p>
            <a:pPr algn="l" defTabSz="914145"/>
            <a:r>
              <a:rPr lang="en-US" sz="3900" b="1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ESIP Vision</a:t>
            </a:r>
            <a:endParaRPr lang="en-US" dirty="0">
              <a:solidFill>
                <a:srgbClr val="1E4649"/>
              </a:solidFill>
            </a:endParaRPr>
          </a:p>
        </p:txBody>
      </p:sp>
      <p:sp>
        <p:nvSpPr>
          <p:cNvPr id="15366" name="Rectangle 5"/>
          <p:cNvSpPr>
            <a:spLocks noGrp="1" noChangeArrowheads="1"/>
          </p:cNvSpPr>
          <p:nvPr>
            <p:ph idx="1"/>
          </p:nvPr>
        </p:nvSpPr>
        <p:spPr>
          <a:xfrm>
            <a:off x="456531" y="1757408"/>
            <a:ext cx="8229823" cy="1840498"/>
          </a:xfrm>
        </p:spPr>
        <p:txBody>
          <a:bodyPr lIns="88896" tIns="88896" rIns="88896" bIns="88896" anchor="t">
            <a:noAutofit/>
          </a:bodyPr>
          <a:lstStyle/>
          <a:p>
            <a:pPr marL="0" indent="0" defTabSz="914145">
              <a:spcBef>
                <a:spcPct val="0"/>
              </a:spcBef>
              <a:buNone/>
            </a:pPr>
            <a:r>
              <a:rPr lang="en-US" sz="2800" i="1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To be a community of leaders promoting the collection, stewardship and use of Earth science data, information and knowledge that is responsive to societal needs. </a:t>
            </a:r>
            <a:endParaRPr lang="en-US" sz="2800" dirty="0">
              <a:solidFill>
                <a:srgbClr val="1E4649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1346" y="3926708"/>
            <a:ext cx="2529334" cy="2553891"/>
            <a:chOff x="0" y="0"/>
            <a:chExt cx="284" cy="287"/>
          </a:xfrm>
        </p:grpSpPr>
        <p:pic>
          <p:nvPicPr>
            <p:cNvPr id="15378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4" y="39"/>
              <a:ext cx="158" cy="239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  <p:pic>
          <p:nvPicPr>
            <p:cNvPr id="15379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" y="2"/>
              <a:ext cx="165" cy="123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  <p:pic>
          <p:nvPicPr>
            <p:cNvPr id="15380" name="Picture 9" descr="image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" y="171"/>
              <a:ext cx="144" cy="116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779740" y="3989505"/>
            <a:ext cx="3339703" cy="2505894"/>
            <a:chOff x="0" y="0"/>
            <a:chExt cx="375" cy="281"/>
          </a:xfrm>
        </p:grpSpPr>
        <p:pic>
          <p:nvPicPr>
            <p:cNvPr id="15374" name="Picture 11"/>
            <p:cNvPicPr>
              <a:picLocks noChangeAspect="1"/>
            </p:cNvPicPr>
            <p:nvPr/>
          </p:nvPicPr>
          <p:blipFill>
            <a:blip r:embed="rId5">
              <a:alphaModFix amt="71000"/>
            </a:blip>
            <a:srcRect/>
            <a:stretch>
              <a:fillRect/>
            </a:stretch>
          </p:blipFill>
          <p:spPr bwMode="auto">
            <a:xfrm>
              <a:off x="-4" y="29"/>
              <a:ext cx="93" cy="180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  <p:pic>
          <p:nvPicPr>
            <p:cNvPr id="15375" name="Picture 12" descr="image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6" y="0"/>
              <a:ext cx="207" cy="138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</p:pic>
        <p:pic>
          <p:nvPicPr>
            <p:cNvPr id="15376" name="Picture 13" descr="InsertedImage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1" y="170"/>
              <a:ext cx="166" cy="111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</p:pic>
        <p:pic>
          <p:nvPicPr>
            <p:cNvPr id="15377" name="Picture 14" descr="image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01" y="77"/>
              <a:ext cx="174" cy="124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</p:pic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654350" y="3855560"/>
            <a:ext cx="2932286" cy="2743646"/>
            <a:chOff x="0" y="0"/>
            <a:chExt cx="329" cy="308"/>
          </a:xfrm>
        </p:grpSpPr>
        <p:pic>
          <p:nvPicPr>
            <p:cNvPr id="15370" name="Picture 16"/>
            <p:cNvPicPr>
              <a:picLocks noChangeAspect="1"/>
            </p:cNvPicPr>
            <p:nvPr/>
          </p:nvPicPr>
          <p:blipFill>
            <a:blip r:embed="rId5">
              <a:alphaModFix amt="71000"/>
            </a:blip>
            <a:srcRect/>
            <a:stretch>
              <a:fillRect/>
            </a:stretch>
          </p:blipFill>
          <p:spPr bwMode="auto">
            <a:xfrm>
              <a:off x="-4" y="44"/>
              <a:ext cx="93" cy="180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  <p:pic>
          <p:nvPicPr>
            <p:cNvPr id="15371" name="Picture 17" descr="image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7" y="92"/>
              <a:ext cx="172" cy="115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</p:pic>
        <p:pic>
          <p:nvPicPr>
            <p:cNvPr id="15372" name="Picture 18" descr="image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5" y="0"/>
              <a:ext cx="166" cy="124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</p:pic>
        <p:pic>
          <p:nvPicPr>
            <p:cNvPr id="15373" name="Picture 19" descr="InsertedImage.jpg"/>
            <p:cNvPicPr>
              <a:picLocks noChangeAspect="1"/>
            </p:cNvPicPr>
            <p:nvPr/>
          </p:nvPicPr>
          <p:blipFill>
            <a:blip r:embed="rId11"/>
            <a:srcRect l="12852" r="37157"/>
            <a:stretch>
              <a:fillRect/>
            </a:stretch>
          </p:blipFill>
          <p:spPr bwMode="auto">
            <a:xfrm>
              <a:off x="113" y="163"/>
              <a:ext cx="109" cy="145"/>
            </a:xfrm>
            <a:prstGeom prst="rect">
              <a:avLst/>
            </a:prstGeom>
            <a:noFill/>
            <a:ln w="25400">
              <a:solidFill>
                <a:srgbClr val="FFFFFF"/>
              </a:solidFill>
              <a:miter lim="0"/>
              <a:headEnd/>
              <a:tailEnd/>
            </a:ln>
          </p:spPr>
        </p:pic>
      </p:grpSp>
      <p:pic>
        <p:nvPicPr>
          <p:cNvPr id="21" name="Picture 20" descr="ESIP Logo.jpg"/>
          <p:cNvPicPr>
            <a:picLocks noChangeAspect="1"/>
          </p:cNvPicPr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947578" y="0"/>
            <a:ext cx="3196422" cy="80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98870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/>
          </p:cNvSpPr>
          <p:nvPr/>
        </p:nvSpPr>
        <p:spPr bwMode="auto">
          <a:xfrm rot="10800000" flipH="1">
            <a:off x="-8930" y="-4465"/>
            <a:ext cx="1384102" cy="6862465"/>
          </a:xfrm>
          <a:custGeom>
            <a:avLst/>
            <a:gdLst>
              <a:gd name="T0" fmla="*/ 2147483647 w 17355"/>
              <a:gd name="T1" fmla="*/ 2147483647 h 21600"/>
              <a:gd name="T2" fmla="*/ 2147483647 w 17355"/>
              <a:gd name="T3" fmla="*/ 2147483647 h 21600"/>
              <a:gd name="T4" fmla="*/ 2147483647 w 17355"/>
              <a:gd name="T5" fmla="*/ 2147483647 h 21600"/>
              <a:gd name="T6" fmla="*/ 2147483647 w 17355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17355"/>
              <a:gd name="T13" fmla="*/ 0 h 21600"/>
              <a:gd name="T14" fmla="*/ 17355 w 17355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355" h="21600">
                <a:moveTo>
                  <a:pt x="17355" y="50"/>
                </a:moveTo>
                <a:lnTo>
                  <a:pt x="-1" y="0"/>
                </a:lnTo>
                <a:cubicBezTo>
                  <a:pt x="30" y="7200"/>
                  <a:pt x="62" y="14400"/>
                  <a:pt x="93" y="21600"/>
                </a:cubicBezTo>
                <a:lnTo>
                  <a:pt x="14619" y="21542"/>
                </a:lnTo>
                <a:cubicBezTo>
                  <a:pt x="-4245" y="11137"/>
                  <a:pt x="3937" y="5727"/>
                  <a:pt x="17355" y="50"/>
                </a:cubicBezTo>
                <a:close/>
              </a:path>
            </a:pathLst>
          </a:custGeom>
          <a:gradFill rotWithShape="0">
            <a:gsLst>
              <a:gs pos="0">
                <a:srgbClr val="549FFF">
                  <a:alpha val="53725"/>
                </a:srgbClr>
              </a:gs>
              <a:gs pos="40999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50798" tIns="50798" rIns="50798" bIns="5079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1311629" y="274588"/>
            <a:ext cx="7374725" cy="582662"/>
          </a:xfrm>
        </p:spPr>
        <p:txBody>
          <a:bodyPr lIns="88896" tIns="88896" rIns="88896" bIns="88896" anchor="b">
            <a:normAutofit fontScale="90000"/>
          </a:bodyPr>
          <a:lstStyle/>
          <a:p>
            <a:pPr algn="l" defTabSz="914145"/>
            <a:r>
              <a:rPr lang="en-US" sz="3900" b="1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ESIP Community</a:t>
            </a:r>
            <a:endParaRPr lang="en-US" dirty="0" smtClean="0">
              <a:solidFill>
                <a:srgbClr val="1E4649"/>
              </a:solidFill>
            </a:endParaRPr>
          </a:p>
        </p:txBody>
      </p:sp>
      <p:cxnSp>
        <p:nvCxnSpPr>
          <p:cNvPr id="18438" name="Straight Arrow Connector 31"/>
          <p:cNvCxnSpPr>
            <a:cxnSpLocks noChangeShapeType="1"/>
          </p:cNvCxnSpPr>
          <p:nvPr/>
        </p:nvCxnSpPr>
        <p:spPr bwMode="auto">
          <a:xfrm rot="16200000" flipH="1">
            <a:off x="-169664" y="3295055"/>
            <a:ext cx="2946797" cy="321469"/>
          </a:xfrm>
          <a:prstGeom prst="straightConnector1">
            <a:avLst/>
          </a:prstGeom>
          <a:noFill/>
          <a:ln w="12700">
            <a:noFill/>
            <a:miter lim="0"/>
            <a:headEnd type="arrow" w="med" len="med"/>
            <a:tailEnd type="arrow" w="med" len="med"/>
          </a:ln>
        </p:spPr>
      </p:cxnSp>
      <p:sp>
        <p:nvSpPr>
          <p:cNvPr id="10" name="TextBox 9"/>
          <p:cNvSpPr txBox="1"/>
          <p:nvPr/>
        </p:nvSpPr>
        <p:spPr bwMode="auto">
          <a:xfrm>
            <a:off x="3298404" y="1835051"/>
            <a:ext cx="2023690" cy="341919"/>
          </a:xfrm>
          <a:prstGeom prst="rect">
            <a:avLst/>
          </a:prstGeom>
          <a:noFill/>
        </p:spPr>
        <p:txBody>
          <a:bodyPr lIns="64291" tIns="32146" rIns="64291" bIns="32146">
            <a:spAutoFit/>
          </a:bodyPr>
          <a:lstStyle/>
          <a:p>
            <a:pPr marL="295786" indent="-283507" defTabSz="914145">
              <a:buClr>
                <a:schemeClr val="accent6"/>
              </a:buClr>
              <a:defRPr/>
            </a:pPr>
            <a:r>
              <a:rPr lang="en-US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Data Providers</a:t>
            </a:r>
          </a:p>
        </p:txBody>
      </p:sp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1636696" y="3291947"/>
            <a:ext cx="2022574" cy="34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  <a:spAutoFit/>
          </a:bodyPr>
          <a:lstStyle/>
          <a:p>
            <a:pPr marL="295786" indent="-283507" defTabSz="914145">
              <a:buClr>
                <a:srgbClr val="2D2D8A"/>
              </a:buClr>
            </a:pPr>
            <a:r>
              <a:rPr lang="en-US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Data Archives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3152050" y="5113022"/>
            <a:ext cx="2022574" cy="618918"/>
          </a:xfrm>
          <a:prstGeom prst="rect">
            <a:avLst/>
          </a:prstGeom>
          <a:noFill/>
        </p:spPr>
        <p:txBody>
          <a:bodyPr lIns="64291" tIns="32146" rIns="64291" bIns="32146">
            <a:spAutoFit/>
          </a:bodyPr>
          <a:lstStyle/>
          <a:p>
            <a:pPr marL="295786" indent="-283507" defTabSz="914145">
              <a:buClr>
                <a:schemeClr val="accent6"/>
              </a:buClr>
              <a:defRPr/>
            </a:pPr>
            <a:r>
              <a:rPr lang="en-US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Tool &amp; System</a:t>
            </a:r>
          </a:p>
          <a:p>
            <a:pPr marL="295786" indent="-283507" defTabSz="914145">
              <a:buClr>
                <a:schemeClr val="accent6"/>
              </a:buClr>
              <a:defRPr/>
            </a:pPr>
            <a:r>
              <a:rPr lang="en-US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Developers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5659470" y="4038749"/>
            <a:ext cx="2022574" cy="618918"/>
          </a:xfrm>
          <a:prstGeom prst="rect">
            <a:avLst/>
          </a:prstGeom>
          <a:noFill/>
        </p:spPr>
        <p:txBody>
          <a:bodyPr lIns="64291" tIns="32146" rIns="64291" bIns="32146">
            <a:spAutoFit/>
          </a:bodyPr>
          <a:lstStyle/>
          <a:p>
            <a:pPr marL="295786" indent="-283507" defTabSz="914145">
              <a:buClr>
                <a:schemeClr val="accent6"/>
              </a:buClr>
              <a:defRPr/>
            </a:pPr>
            <a:r>
              <a:rPr lang="en-US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Application</a:t>
            </a:r>
          </a:p>
          <a:p>
            <a:pPr marL="295786" indent="-283507" defTabSz="914145">
              <a:buClr>
                <a:schemeClr val="accent6"/>
              </a:buClr>
              <a:defRPr/>
            </a:pPr>
            <a:r>
              <a:rPr lang="en-US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Developers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6228068" y="2730077"/>
            <a:ext cx="2023691" cy="341919"/>
          </a:xfrm>
          <a:prstGeom prst="rect">
            <a:avLst/>
          </a:prstGeom>
          <a:noFill/>
        </p:spPr>
        <p:txBody>
          <a:bodyPr lIns="64291" tIns="32146" rIns="64291" bIns="32146">
            <a:spAutoFit/>
          </a:bodyPr>
          <a:lstStyle/>
          <a:p>
            <a:pPr marL="295786" indent="-283507" defTabSz="914145">
              <a:buClr>
                <a:schemeClr val="accent6"/>
              </a:buClr>
              <a:defRPr/>
            </a:pPr>
            <a:r>
              <a:rPr lang="en-US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Users</a:t>
            </a:r>
          </a:p>
        </p:txBody>
      </p:sp>
      <p:grpSp>
        <p:nvGrpSpPr>
          <p:cNvPr id="18444" name="Group 42"/>
          <p:cNvGrpSpPr>
            <a:grpSpLocks/>
          </p:cNvGrpSpPr>
          <p:nvPr/>
        </p:nvGrpSpPr>
        <p:grpSpPr bwMode="auto">
          <a:xfrm rot="586246">
            <a:off x="1548185" y="1278062"/>
            <a:ext cx="1487909" cy="3642196"/>
            <a:chOff x="558800" y="2019300"/>
            <a:chExt cx="2409148" cy="6667500"/>
          </a:xfrm>
        </p:grpSpPr>
        <p:sp>
          <p:nvSpPr>
            <p:cNvPr id="18470" name="Curved Right Arrow 37"/>
            <p:cNvSpPr>
              <a:spLocks noChangeArrowheads="1"/>
            </p:cNvSpPr>
            <p:nvPr/>
          </p:nvSpPr>
          <p:spPr bwMode="auto">
            <a:xfrm>
              <a:off x="558800" y="2362200"/>
              <a:ext cx="2006600" cy="6324600"/>
            </a:xfrm>
            <a:prstGeom prst="curvedRightArrow">
              <a:avLst>
                <a:gd name="adj1" fmla="val 24996"/>
                <a:gd name="adj2" fmla="val 50007"/>
                <a:gd name="adj3" fmla="val 25000"/>
              </a:avLst>
            </a:prstGeom>
            <a:solidFill>
              <a:srgbClr val="095CC4"/>
            </a:solidFill>
            <a:ln w="12700">
              <a:solidFill>
                <a:schemeClr val="tx1"/>
              </a:solidFill>
              <a:miter lim="0"/>
              <a:headEnd type="triangle" w="lg" len="lg"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1" name="Isosceles Triangle 40"/>
            <p:cNvSpPr>
              <a:spLocks noChangeArrowheads="1"/>
            </p:cNvSpPr>
            <p:nvPr/>
          </p:nvSpPr>
          <p:spPr bwMode="auto">
            <a:xfrm rot="5221490">
              <a:off x="2091648" y="2286000"/>
              <a:ext cx="1143000" cy="609600"/>
            </a:xfrm>
            <a:prstGeom prst="triangle">
              <a:avLst>
                <a:gd name="adj" fmla="val 50000"/>
              </a:avLst>
            </a:prstGeom>
            <a:solidFill>
              <a:srgbClr val="095CC4"/>
            </a:solidFill>
            <a:ln w="12700">
              <a:noFill/>
              <a:miter lim="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445" name="Group 43"/>
          <p:cNvGrpSpPr>
            <a:grpSpLocks/>
          </p:cNvGrpSpPr>
          <p:nvPr/>
        </p:nvGrpSpPr>
        <p:grpSpPr bwMode="auto">
          <a:xfrm rot="8032200">
            <a:off x="5764114" y="453182"/>
            <a:ext cx="1486793" cy="3641080"/>
            <a:chOff x="558800" y="2019300"/>
            <a:chExt cx="2409148" cy="6667500"/>
          </a:xfrm>
        </p:grpSpPr>
        <p:sp>
          <p:nvSpPr>
            <p:cNvPr id="18468" name="Curved Right Arrow 44"/>
            <p:cNvSpPr>
              <a:spLocks noChangeArrowheads="1"/>
            </p:cNvSpPr>
            <p:nvPr/>
          </p:nvSpPr>
          <p:spPr bwMode="auto">
            <a:xfrm>
              <a:off x="558800" y="2362200"/>
              <a:ext cx="2006600" cy="6324600"/>
            </a:xfrm>
            <a:prstGeom prst="curvedRightArrow">
              <a:avLst>
                <a:gd name="adj1" fmla="val 24996"/>
                <a:gd name="adj2" fmla="val 50007"/>
                <a:gd name="adj3" fmla="val 25000"/>
              </a:avLst>
            </a:prstGeom>
            <a:solidFill>
              <a:srgbClr val="095CC4"/>
            </a:solidFill>
            <a:ln w="12700">
              <a:solidFill>
                <a:schemeClr val="tx1"/>
              </a:solidFill>
              <a:miter lim="0"/>
              <a:headEnd type="triangle" w="lg" len="lg"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9" name="Isosceles Triangle 45"/>
            <p:cNvSpPr>
              <a:spLocks noChangeArrowheads="1"/>
            </p:cNvSpPr>
            <p:nvPr/>
          </p:nvSpPr>
          <p:spPr bwMode="auto">
            <a:xfrm rot="5221490">
              <a:off x="2091648" y="2286000"/>
              <a:ext cx="1143000" cy="609600"/>
            </a:xfrm>
            <a:prstGeom prst="triangle">
              <a:avLst>
                <a:gd name="adj" fmla="val 50000"/>
              </a:avLst>
            </a:prstGeom>
            <a:solidFill>
              <a:srgbClr val="095CC4"/>
            </a:solidFill>
            <a:ln w="12700">
              <a:noFill/>
              <a:miter lim="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446" name="Group 46"/>
          <p:cNvGrpSpPr>
            <a:grpSpLocks/>
          </p:cNvGrpSpPr>
          <p:nvPr/>
        </p:nvGrpSpPr>
        <p:grpSpPr bwMode="auto">
          <a:xfrm rot="-3173135">
            <a:off x="2523195" y="3354772"/>
            <a:ext cx="1316013" cy="4116586"/>
            <a:chOff x="558800" y="2019300"/>
            <a:chExt cx="2409148" cy="6667500"/>
          </a:xfrm>
        </p:grpSpPr>
        <p:sp>
          <p:nvSpPr>
            <p:cNvPr id="18466" name="Curved Right Arrow 47"/>
            <p:cNvSpPr>
              <a:spLocks noChangeArrowheads="1"/>
            </p:cNvSpPr>
            <p:nvPr/>
          </p:nvSpPr>
          <p:spPr bwMode="auto">
            <a:xfrm>
              <a:off x="558800" y="2362200"/>
              <a:ext cx="2006600" cy="6324600"/>
            </a:xfrm>
            <a:prstGeom prst="curvedRightArrow">
              <a:avLst>
                <a:gd name="adj1" fmla="val 24996"/>
                <a:gd name="adj2" fmla="val 50007"/>
                <a:gd name="adj3" fmla="val 25000"/>
              </a:avLst>
            </a:prstGeom>
            <a:solidFill>
              <a:srgbClr val="095CC4"/>
            </a:solidFill>
            <a:ln w="12700">
              <a:solidFill>
                <a:schemeClr val="tx1"/>
              </a:solidFill>
              <a:miter lim="0"/>
              <a:headEnd type="triangle" w="lg" len="lg"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7" name="Isosceles Triangle 48"/>
            <p:cNvSpPr>
              <a:spLocks noChangeArrowheads="1"/>
            </p:cNvSpPr>
            <p:nvPr/>
          </p:nvSpPr>
          <p:spPr bwMode="auto">
            <a:xfrm rot="5221490">
              <a:off x="2091648" y="2286000"/>
              <a:ext cx="1143000" cy="609600"/>
            </a:xfrm>
            <a:prstGeom prst="triangle">
              <a:avLst>
                <a:gd name="adj" fmla="val 50000"/>
              </a:avLst>
            </a:prstGeom>
            <a:solidFill>
              <a:srgbClr val="095CC4"/>
            </a:solidFill>
            <a:ln w="12700">
              <a:noFill/>
              <a:miter lim="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447" name="Group 49"/>
          <p:cNvGrpSpPr>
            <a:grpSpLocks/>
          </p:cNvGrpSpPr>
          <p:nvPr/>
        </p:nvGrpSpPr>
        <p:grpSpPr bwMode="auto">
          <a:xfrm rot="4746508">
            <a:off x="3536157" y="-575965"/>
            <a:ext cx="1316012" cy="4117702"/>
            <a:chOff x="558800" y="2019300"/>
            <a:chExt cx="2409148" cy="6667500"/>
          </a:xfrm>
        </p:grpSpPr>
        <p:sp>
          <p:nvSpPr>
            <p:cNvPr id="18464" name="Curved Right Arrow 50"/>
            <p:cNvSpPr>
              <a:spLocks noChangeArrowheads="1"/>
            </p:cNvSpPr>
            <p:nvPr/>
          </p:nvSpPr>
          <p:spPr bwMode="auto">
            <a:xfrm>
              <a:off x="558800" y="2362200"/>
              <a:ext cx="2006600" cy="6324600"/>
            </a:xfrm>
            <a:prstGeom prst="curvedRightArrow">
              <a:avLst>
                <a:gd name="adj1" fmla="val 24996"/>
                <a:gd name="adj2" fmla="val 50007"/>
                <a:gd name="adj3" fmla="val 25000"/>
              </a:avLst>
            </a:prstGeom>
            <a:solidFill>
              <a:srgbClr val="095CC4"/>
            </a:solidFill>
            <a:ln w="12700">
              <a:solidFill>
                <a:schemeClr val="tx1"/>
              </a:solidFill>
              <a:miter lim="0"/>
              <a:headEnd type="triangle" w="lg" len="lg"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5" name="Isosceles Triangle 51"/>
            <p:cNvSpPr>
              <a:spLocks noChangeArrowheads="1"/>
            </p:cNvSpPr>
            <p:nvPr/>
          </p:nvSpPr>
          <p:spPr bwMode="auto">
            <a:xfrm rot="5221490">
              <a:off x="2091648" y="2286000"/>
              <a:ext cx="1143000" cy="609600"/>
            </a:xfrm>
            <a:prstGeom prst="triangle">
              <a:avLst>
                <a:gd name="adj" fmla="val 50000"/>
              </a:avLst>
            </a:prstGeom>
            <a:solidFill>
              <a:srgbClr val="095CC4"/>
            </a:solidFill>
            <a:ln w="12700">
              <a:noFill/>
              <a:miter lim="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8448" name="Straight Arrow Connector 54"/>
          <p:cNvCxnSpPr>
            <a:cxnSpLocks noChangeShapeType="1"/>
          </p:cNvCxnSpPr>
          <p:nvPr/>
        </p:nvCxnSpPr>
        <p:spPr bwMode="auto">
          <a:xfrm flipH="1">
            <a:off x="4035104" y="2302127"/>
            <a:ext cx="2232" cy="2675779"/>
          </a:xfrm>
          <a:prstGeom prst="straightConnector1">
            <a:avLst/>
          </a:prstGeom>
          <a:noFill/>
          <a:ln w="50800">
            <a:solidFill>
              <a:srgbClr val="3366FF"/>
            </a:solidFill>
            <a:miter lim="0"/>
            <a:headEnd type="arrow" w="med" len="med"/>
            <a:tailEnd type="arrow" w="med" len="med"/>
          </a:ln>
        </p:spPr>
      </p:cxnSp>
      <p:cxnSp>
        <p:nvCxnSpPr>
          <p:cNvPr id="18449" name="Straight Arrow Connector 57"/>
          <p:cNvCxnSpPr>
            <a:cxnSpLocks noChangeShapeType="1"/>
          </p:cNvCxnSpPr>
          <p:nvPr/>
        </p:nvCxnSpPr>
        <p:spPr bwMode="auto">
          <a:xfrm>
            <a:off x="4839891" y="2196703"/>
            <a:ext cx="1339453" cy="589359"/>
          </a:xfrm>
          <a:prstGeom prst="straightConnector1">
            <a:avLst/>
          </a:prstGeom>
          <a:noFill/>
          <a:ln w="50800">
            <a:solidFill>
              <a:srgbClr val="3366FF"/>
            </a:solidFill>
            <a:miter lim="0"/>
            <a:headEnd type="arrow" w="med" len="med"/>
            <a:tailEnd type="arrow" w="med" len="med"/>
          </a:ln>
        </p:spPr>
      </p:cxnSp>
      <p:cxnSp>
        <p:nvCxnSpPr>
          <p:cNvPr id="18450" name="Straight Arrow Connector 59"/>
          <p:cNvCxnSpPr>
            <a:cxnSpLocks noChangeShapeType="1"/>
          </p:cNvCxnSpPr>
          <p:nvPr/>
        </p:nvCxnSpPr>
        <p:spPr bwMode="auto">
          <a:xfrm flipV="1">
            <a:off x="2643187" y="2250281"/>
            <a:ext cx="1071563" cy="910828"/>
          </a:xfrm>
          <a:prstGeom prst="straightConnector1">
            <a:avLst/>
          </a:prstGeom>
          <a:noFill/>
          <a:ln w="50800">
            <a:solidFill>
              <a:srgbClr val="3366FF"/>
            </a:solidFill>
            <a:miter lim="0"/>
            <a:headEnd type="arrow" w="med" len="med"/>
            <a:tailEnd type="arrow" w="med" len="med"/>
          </a:ln>
        </p:spPr>
      </p:cxnSp>
      <p:cxnSp>
        <p:nvCxnSpPr>
          <p:cNvPr id="18451" name="Straight Arrow Connector 62"/>
          <p:cNvCxnSpPr>
            <a:cxnSpLocks noChangeShapeType="1"/>
          </p:cNvCxnSpPr>
          <p:nvPr/>
        </p:nvCxnSpPr>
        <p:spPr bwMode="auto">
          <a:xfrm rot="16200000" flipH="1">
            <a:off x="2268141" y="3964781"/>
            <a:ext cx="1285875" cy="964406"/>
          </a:xfrm>
          <a:prstGeom prst="straightConnector1">
            <a:avLst/>
          </a:prstGeom>
          <a:noFill/>
          <a:ln w="50800">
            <a:solidFill>
              <a:srgbClr val="3366FF"/>
            </a:solidFill>
            <a:miter lim="0"/>
            <a:headEnd type="arrow" w="med" len="med"/>
            <a:tailEnd type="arrow" w="med" len="med"/>
          </a:ln>
        </p:spPr>
      </p:cxnSp>
      <p:cxnSp>
        <p:nvCxnSpPr>
          <p:cNvPr id="18452" name="Straight Arrow Connector 65"/>
          <p:cNvCxnSpPr>
            <a:cxnSpLocks noChangeShapeType="1"/>
          </p:cNvCxnSpPr>
          <p:nvPr/>
        </p:nvCxnSpPr>
        <p:spPr bwMode="auto">
          <a:xfrm rot="5400000">
            <a:off x="4705945" y="4527352"/>
            <a:ext cx="857250" cy="803672"/>
          </a:xfrm>
          <a:prstGeom prst="straightConnector1">
            <a:avLst/>
          </a:prstGeom>
          <a:noFill/>
          <a:ln w="50800">
            <a:solidFill>
              <a:srgbClr val="3366FF"/>
            </a:solidFill>
            <a:miter lim="0"/>
            <a:headEnd type="arrow" w="med" len="med"/>
            <a:tailEnd type="arrow" w="med" len="med"/>
          </a:ln>
        </p:spPr>
      </p:cxnSp>
      <p:cxnSp>
        <p:nvCxnSpPr>
          <p:cNvPr id="18453" name="Straight Arrow Connector 68"/>
          <p:cNvCxnSpPr>
            <a:cxnSpLocks noChangeShapeType="1"/>
          </p:cNvCxnSpPr>
          <p:nvPr/>
        </p:nvCxnSpPr>
        <p:spPr bwMode="auto">
          <a:xfrm rot="5400000">
            <a:off x="6126324" y="3482020"/>
            <a:ext cx="750094" cy="1117"/>
          </a:xfrm>
          <a:prstGeom prst="straightConnector1">
            <a:avLst/>
          </a:prstGeom>
          <a:noFill/>
          <a:ln w="50800">
            <a:solidFill>
              <a:srgbClr val="3366FF"/>
            </a:solidFill>
            <a:miter lim="0"/>
            <a:headEnd type="arrow" w="med" len="med"/>
            <a:tailEnd type="arrow" w="med" len="med"/>
          </a:ln>
        </p:spPr>
      </p:cxnSp>
      <p:cxnSp>
        <p:nvCxnSpPr>
          <p:cNvPr id="18454" name="Straight Arrow Connector 70"/>
          <p:cNvCxnSpPr>
            <a:cxnSpLocks noChangeShapeType="1"/>
          </p:cNvCxnSpPr>
          <p:nvPr/>
        </p:nvCxnSpPr>
        <p:spPr bwMode="auto">
          <a:xfrm flipH="1">
            <a:off x="4310249" y="3000375"/>
            <a:ext cx="1815517" cy="1977531"/>
          </a:xfrm>
          <a:prstGeom prst="straightConnector1">
            <a:avLst/>
          </a:prstGeom>
          <a:noFill/>
          <a:ln w="50800">
            <a:solidFill>
              <a:srgbClr val="3366FF"/>
            </a:solidFill>
            <a:miter lim="0"/>
            <a:headEnd type="arrow" w="med" len="med"/>
            <a:tailEnd type="arrow" w="med" len="med"/>
          </a:ln>
        </p:spPr>
      </p:cxnSp>
      <p:cxnSp>
        <p:nvCxnSpPr>
          <p:cNvPr id="18455" name="Straight Arrow Connector 72"/>
          <p:cNvCxnSpPr>
            <a:cxnSpLocks noChangeShapeType="1"/>
          </p:cNvCxnSpPr>
          <p:nvPr/>
        </p:nvCxnSpPr>
        <p:spPr bwMode="auto">
          <a:xfrm rot="10800000" flipV="1">
            <a:off x="3125391" y="2893219"/>
            <a:ext cx="2946797" cy="750094"/>
          </a:xfrm>
          <a:prstGeom prst="straightConnector1">
            <a:avLst/>
          </a:prstGeom>
          <a:noFill/>
          <a:ln w="50800">
            <a:solidFill>
              <a:srgbClr val="3366FF"/>
            </a:solidFill>
            <a:miter lim="0"/>
            <a:headEnd type="arrow" w="med" len="med"/>
            <a:tailEnd type="arrow" w="med" len="med"/>
          </a:ln>
        </p:spPr>
      </p:cxnSp>
      <p:cxnSp>
        <p:nvCxnSpPr>
          <p:cNvPr id="18456" name="Straight Arrow Connector 74"/>
          <p:cNvCxnSpPr>
            <a:cxnSpLocks noChangeShapeType="1"/>
          </p:cNvCxnSpPr>
          <p:nvPr/>
        </p:nvCxnSpPr>
        <p:spPr bwMode="auto">
          <a:xfrm rot="10800000">
            <a:off x="3232547" y="3857625"/>
            <a:ext cx="2357438" cy="214313"/>
          </a:xfrm>
          <a:prstGeom prst="straightConnector1">
            <a:avLst/>
          </a:prstGeom>
          <a:noFill/>
          <a:ln w="50800">
            <a:solidFill>
              <a:srgbClr val="3366FF"/>
            </a:solidFill>
            <a:miter lim="0"/>
            <a:headEnd type="arrow" w="med" len="med"/>
            <a:tailEnd type="arrow" w="med" len="med"/>
          </a:ln>
        </p:spPr>
      </p:cxnSp>
      <p:cxnSp>
        <p:nvCxnSpPr>
          <p:cNvPr id="18457" name="Straight Arrow Connector 77"/>
          <p:cNvCxnSpPr>
            <a:cxnSpLocks noChangeShapeType="1"/>
            <a:endCxn id="10" idx="2"/>
          </p:cNvCxnSpPr>
          <p:nvPr/>
        </p:nvCxnSpPr>
        <p:spPr bwMode="auto">
          <a:xfrm flipH="1" flipV="1">
            <a:off x="4310249" y="2176970"/>
            <a:ext cx="1827795" cy="1586894"/>
          </a:xfrm>
          <a:prstGeom prst="straightConnector1">
            <a:avLst/>
          </a:prstGeom>
          <a:noFill/>
          <a:ln w="50800">
            <a:solidFill>
              <a:srgbClr val="3366FF"/>
            </a:solidFill>
            <a:miter lim="0"/>
            <a:headEnd type="arrow" w="med" len="med"/>
            <a:tailEnd type="arrow" w="med" len="med"/>
          </a:ln>
        </p:spPr>
      </p:cxnSp>
      <p:grpSp>
        <p:nvGrpSpPr>
          <p:cNvPr id="18458" name="Group 46"/>
          <p:cNvGrpSpPr>
            <a:grpSpLocks/>
          </p:cNvGrpSpPr>
          <p:nvPr/>
        </p:nvGrpSpPr>
        <p:grpSpPr bwMode="auto">
          <a:xfrm rot="-7015287">
            <a:off x="5055878" y="3763306"/>
            <a:ext cx="1316013" cy="4116586"/>
            <a:chOff x="558799" y="2019300"/>
            <a:chExt cx="2409149" cy="6667501"/>
          </a:xfrm>
        </p:grpSpPr>
        <p:sp>
          <p:nvSpPr>
            <p:cNvPr id="18462" name="Curved Right Arrow 47"/>
            <p:cNvSpPr>
              <a:spLocks noChangeArrowheads="1"/>
            </p:cNvSpPr>
            <p:nvPr/>
          </p:nvSpPr>
          <p:spPr bwMode="auto">
            <a:xfrm>
              <a:off x="558799" y="2362200"/>
              <a:ext cx="2006600" cy="6324601"/>
            </a:xfrm>
            <a:prstGeom prst="curvedRightArrow">
              <a:avLst>
                <a:gd name="adj1" fmla="val 24996"/>
                <a:gd name="adj2" fmla="val 50007"/>
                <a:gd name="adj3" fmla="val 25000"/>
              </a:avLst>
            </a:prstGeom>
            <a:solidFill>
              <a:srgbClr val="095CC4"/>
            </a:solidFill>
            <a:ln w="12700">
              <a:solidFill>
                <a:schemeClr val="tx1"/>
              </a:solidFill>
              <a:miter lim="0"/>
              <a:headEnd type="triangle" w="lg" len="lg"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3" name="Isosceles Triangle 48"/>
            <p:cNvSpPr>
              <a:spLocks noChangeArrowheads="1"/>
            </p:cNvSpPr>
            <p:nvPr/>
          </p:nvSpPr>
          <p:spPr bwMode="auto">
            <a:xfrm rot="5221490">
              <a:off x="2091648" y="2286000"/>
              <a:ext cx="1143000" cy="609600"/>
            </a:xfrm>
            <a:prstGeom prst="triangle">
              <a:avLst>
                <a:gd name="adj" fmla="val 50000"/>
              </a:avLst>
            </a:prstGeom>
            <a:solidFill>
              <a:srgbClr val="095CC4"/>
            </a:solidFill>
            <a:ln w="12700">
              <a:noFill/>
              <a:miter lim="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459" name="Group 46"/>
          <p:cNvGrpSpPr>
            <a:grpSpLocks/>
          </p:cNvGrpSpPr>
          <p:nvPr/>
        </p:nvGrpSpPr>
        <p:grpSpPr bwMode="auto">
          <a:xfrm rot="-9981064">
            <a:off x="6325568" y="2215679"/>
            <a:ext cx="1314896" cy="4116586"/>
            <a:chOff x="558799" y="2019300"/>
            <a:chExt cx="2409149" cy="6667501"/>
          </a:xfrm>
        </p:grpSpPr>
        <p:sp>
          <p:nvSpPr>
            <p:cNvPr id="18460" name="Curved Right Arrow 47"/>
            <p:cNvSpPr>
              <a:spLocks noChangeArrowheads="1"/>
            </p:cNvSpPr>
            <p:nvPr/>
          </p:nvSpPr>
          <p:spPr bwMode="auto">
            <a:xfrm>
              <a:off x="558799" y="2362200"/>
              <a:ext cx="2006600" cy="6324601"/>
            </a:xfrm>
            <a:prstGeom prst="curvedRightArrow">
              <a:avLst>
                <a:gd name="adj1" fmla="val 24996"/>
                <a:gd name="adj2" fmla="val 50007"/>
                <a:gd name="adj3" fmla="val 25000"/>
              </a:avLst>
            </a:prstGeom>
            <a:solidFill>
              <a:srgbClr val="095CC4"/>
            </a:solidFill>
            <a:ln w="12700">
              <a:solidFill>
                <a:schemeClr val="tx1"/>
              </a:solidFill>
              <a:miter lim="0"/>
              <a:headEnd type="triangle" w="lg" len="lg"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1" name="Isosceles Triangle 48"/>
            <p:cNvSpPr>
              <a:spLocks noChangeArrowheads="1"/>
            </p:cNvSpPr>
            <p:nvPr/>
          </p:nvSpPr>
          <p:spPr bwMode="auto">
            <a:xfrm rot="5221490">
              <a:off x="2091648" y="2286000"/>
              <a:ext cx="1143000" cy="609600"/>
            </a:xfrm>
            <a:prstGeom prst="triangle">
              <a:avLst>
                <a:gd name="adj" fmla="val 50000"/>
              </a:avLst>
            </a:prstGeom>
            <a:solidFill>
              <a:srgbClr val="095CC4"/>
            </a:solidFill>
            <a:ln w="12700">
              <a:noFill/>
              <a:miter lim="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 rot="18601556">
            <a:off x="65676" y="1535229"/>
            <a:ext cx="2893219" cy="341919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b="1" dirty="0" smtClean="0">
                <a:solidFill>
                  <a:srgbClr val="1E4649"/>
                </a:solidFill>
              </a:rPr>
              <a:t>Multiple Science Domains</a:t>
            </a:r>
            <a:endParaRPr lang="en-US" b="1" dirty="0">
              <a:solidFill>
                <a:srgbClr val="1E4649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3024985">
            <a:off x="6481720" y="1961098"/>
            <a:ext cx="2893219" cy="341919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b="1" dirty="0" smtClean="0">
                <a:solidFill>
                  <a:srgbClr val="1E4649"/>
                </a:solidFill>
              </a:rPr>
              <a:t>Cross-Agency</a:t>
            </a:r>
            <a:endParaRPr lang="en-US" b="1" dirty="0">
              <a:solidFill>
                <a:srgbClr val="1E4649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2699871">
            <a:off x="627145" y="5508379"/>
            <a:ext cx="2424753" cy="341919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b="1" dirty="0" smtClean="0">
                <a:solidFill>
                  <a:srgbClr val="1E4649"/>
                </a:solidFill>
              </a:rPr>
              <a:t>Academia</a:t>
            </a:r>
            <a:endParaRPr lang="en-US" b="1" dirty="0">
              <a:solidFill>
                <a:srgbClr val="1E4649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18882194">
            <a:off x="6725378" y="5429723"/>
            <a:ext cx="2159343" cy="341919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b="1" dirty="0" smtClean="0">
                <a:solidFill>
                  <a:srgbClr val="1E4649"/>
                </a:solidFill>
              </a:rPr>
              <a:t>Corporate</a:t>
            </a:r>
            <a:endParaRPr lang="en-US" b="1" dirty="0">
              <a:solidFill>
                <a:srgbClr val="1E4649"/>
              </a:solidFill>
            </a:endParaRPr>
          </a:p>
        </p:txBody>
      </p:sp>
      <p:pic>
        <p:nvPicPr>
          <p:cNvPr id="45" name="Picture 44" descr="ESIP Logo.jp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7578" y="0"/>
            <a:ext cx="3196422" cy="80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14385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"/>
          <p:cNvSpPr>
            <a:spLocks/>
          </p:cNvSpPr>
          <p:nvPr/>
        </p:nvSpPr>
        <p:spPr bwMode="auto">
          <a:xfrm rot="10800000" flipH="1">
            <a:off x="-8930" y="-4465"/>
            <a:ext cx="1384102" cy="6862465"/>
          </a:xfrm>
          <a:custGeom>
            <a:avLst/>
            <a:gdLst>
              <a:gd name="T0" fmla="*/ 2147483647 w 17355"/>
              <a:gd name="T1" fmla="*/ 2147483647 h 21600"/>
              <a:gd name="T2" fmla="*/ 2147483647 w 17355"/>
              <a:gd name="T3" fmla="*/ 2147483647 h 21600"/>
              <a:gd name="T4" fmla="*/ 2147483647 w 17355"/>
              <a:gd name="T5" fmla="*/ 2147483647 h 21600"/>
              <a:gd name="T6" fmla="*/ 2147483647 w 17355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17355"/>
              <a:gd name="T13" fmla="*/ 0 h 21600"/>
              <a:gd name="T14" fmla="*/ 17355 w 17355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355" h="21600">
                <a:moveTo>
                  <a:pt x="17355" y="50"/>
                </a:moveTo>
                <a:lnTo>
                  <a:pt x="-1" y="0"/>
                </a:lnTo>
                <a:cubicBezTo>
                  <a:pt x="30" y="7200"/>
                  <a:pt x="62" y="14400"/>
                  <a:pt x="93" y="21600"/>
                </a:cubicBezTo>
                <a:lnTo>
                  <a:pt x="14619" y="21542"/>
                </a:lnTo>
                <a:cubicBezTo>
                  <a:pt x="-4245" y="11137"/>
                  <a:pt x="3937" y="5727"/>
                  <a:pt x="17355" y="50"/>
                </a:cubicBezTo>
                <a:close/>
              </a:path>
            </a:pathLst>
          </a:custGeom>
          <a:gradFill rotWithShape="0">
            <a:gsLst>
              <a:gs pos="0">
                <a:srgbClr val="549FFF">
                  <a:alpha val="53725"/>
                </a:srgbClr>
              </a:gs>
              <a:gs pos="40999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50798" tIns="50798" rIns="50798" bIns="5079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title"/>
          </p:nvPr>
        </p:nvSpPr>
        <p:spPr>
          <a:xfrm>
            <a:off x="1853597" y="582482"/>
            <a:ext cx="5038298" cy="1061107"/>
          </a:xfrm>
        </p:spPr>
        <p:txBody>
          <a:bodyPr lIns="88896" tIns="88896" rIns="88896" bIns="88896" anchor="b"/>
          <a:lstStyle/>
          <a:p>
            <a:pPr algn="l" defTabSz="914145"/>
            <a:r>
              <a:rPr lang="en-US" sz="3900" b="1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ESIP Core Values</a:t>
            </a:r>
            <a:endParaRPr lang="en-US" dirty="0" smtClean="0">
              <a:solidFill>
                <a:srgbClr val="1E4649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1980161" y="1658689"/>
            <a:ext cx="4911734" cy="4839891"/>
          </a:xfrm>
        </p:spPr>
        <p:txBody>
          <a:bodyPr lIns="88896" tIns="88896" rIns="88896" bIns="88896" anchor="t"/>
          <a:lstStyle/>
          <a:p>
            <a:pPr marL="440888" indent="-423029" defTabSz="914145">
              <a:spcBef>
                <a:spcPct val="0"/>
              </a:spcBef>
              <a:buClr>
                <a:srgbClr val="00387E"/>
              </a:buClr>
              <a:buSzPct val="166000"/>
              <a:buFont typeface="ArialMT" charset="0"/>
              <a:buChar char="•"/>
            </a:pPr>
            <a:r>
              <a:rPr lang="en-US" sz="310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Agility</a:t>
            </a:r>
          </a:p>
          <a:p>
            <a:pPr marL="440888" indent="-423029" defTabSz="914145">
              <a:spcBef>
                <a:spcPct val="0"/>
              </a:spcBef>
              <a:buClr>
                <a:srgbClr val="00387E"/>
              </a:buClr>
              <a:buSzPct val="166000"/>
              <a:buFont typeface="ArialMT" charset="0"/>
              <a:buChar char="•"/>
            </a:pPr>
            <a:r>
              <a:rPr lang="en-US" sz="310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Collaborative</a:t>
            </a:r>
          </a:p>
          <a:p>
            <a:pPr marL="440888" indent="-423029" defTabSz="914145">
              <a:spcBef>
                <a:spcPct val="0"/>
              </a:spcBef>
              <a:buClr>
                <a:srgbClr val="00387E"/>
              </a:buClr>
              <a:buSzPct val="166000"/>
              <a:buFont typeface="ArialMT" charset="0"/>
              <a:buChar char="•"/>
            </a:pPr>
            <a:r>
              <a:rPr lang="en-US" sz="310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Collegial</a:t>
            </a:r>
          </a:p>
          <a:p>
            <a:pPr marL="440888" indent="-423029" defTabSz="914145">
              <a:spcBef>
                <a:spcPct val="0"/>
              </a:spcBef>
              <a:buClr>
                <a:srgbClr val="00387E"/>
              </a:buClr>
              <a:buSzPct val="166000"/>
              <a:buFont typeface="ArialMT" charset="0"/>
              <a:buChar char="•"/>
            </a:pPr>
            <a:r>
              <a:rPr lang="en-US" sz="310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Community-driven</a:t>
            </a:r>
          </a:p>
          <a:p>
            <a:pPr marL="440888" indent="-423029" defTabSz="914145">
              <a:spcBef>
                <a:spcPct val="0"/>
              </a:spcBef>
              <a:buClr>
                <a:srgbClr val="00387E"/>
              </a:buClr>
              <a:buSzPct val="166000"/>
              <a:buFont typeface="ArialMT" charset="0"/>
              <a:buChar char="•"/>
            </a:pPr>
            <a:r>
              <a:rPr lang="en-US" sz="310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Innovative</a:t>
            </a:r>
          </a:p>
          <a:p>
            <a:pPr marL="440888" indent="-423029" defTabSz="914145">
              <a:spcBef>
                <a:spcPct val="0"/>
              </a:spcBef>
              <a:buClr>
                <a:srgbClr val="00387E"/>
              </a:buClr>
              <a:buSzPct val="166000"/>
              <a:buFont typeface="ArialMT" charset="0"/>
              <a:buChar char="•"/>
            </a:pPr>
            <a:r>
              <a:rPr lang="en-US" sz="310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Neutral</a:t>
            </a:r>
          </a:p>
          <a:p>
            <a:pPr marL="440888" indent="-423029" defTabSz="914145">
              <a:spcBef>
                <a:spcPct val="0"/>
              </a:spcBef>
              <a:buClr>
                <a:srgbClr val="00387E"/>
              </a:buClr>
              <a:buSzPct val="166000"/>
              <a:buFont typeface="ArialMT" charset="0"/>
              <a:buChar char="•"/>
            </a:pPr>
            <a:r>
              <a:rPr lang="en-US" sz="310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Open</a:t>
            </a:r>
          </a:p>
          <a:p>
            <a:pPr marL="440888" indent="-423029" defTabSz="914145">
              <a:spcBef>
                <a:spcPct val="0"/>
              </a:spcBef>
              <a:buClr>
                <a:srgbClr val="00387E"/>
              </a:buClr>
              <a:buSzPct val="166000"/>
              <a:buFont typeface="ArialMT" charset="0"/>
              <a:buChar char="•"/>
            </a:pPr>
            <a:r>
              <a:rPr lang="en-US" sz="310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Participatory</a:t>
            </a:r>
          </a:p>
          <a:p>
            <a:pPr marL="440888" indent="-423029" defTabSz="914145">
              <a:spcBef>
                <a:spcPct val="0"/>
              </a:spcBef>
              <a:buClr>
                <a:srgbClr val="00387E"/>
              </a:buClr>
              <a:buSzPct val="166000"/>
              <a:buFont typeface="ArialMT" charset="0"/>
              <a:buChar char="•"/>
            </a:pPr>
            <a:r>
              <a:rPr lang="en-US" sz="3100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Voluntary</a:t>
            </a:r>
            <a:r>
              <a:rPr lang="en-US" sz="3100" b="1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 </a:t>
            </a:r>
            <a:endParaRPr lang="en-US" sz="3100" dirty="0">
              <a:solidFill>
                <a:srgbClr val="1E4649"/>
              </a:solidFill>
              <a:latin typeface="Trebuchet MS" charset="0"/>
              <a:ea typeface="Trebuchet MS" charset="0"/>
              <a:cs typeface="Trebuchet MS" charset="0"/>
              <a:sym typeface="Trebuchet MS" charset="0"/>
            </a:endParaRPr>
          </a:p>
        </p:txBody>
      </p:sp>
      <p:pic>
        <p:nvPicPr>
          <p:cNvPr id="8" name="Picture 7" descr="ESIP Logo.jp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47578" y="0"/>
            <a:ext cx="3196422" cy="80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13092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17859" y="-321469"/>
            <a:ext cx="6215063" cy="1281996"/>
          </a:xfrm>
        </p:spPr>
        <p:txBody>
          <a:bodyPr/>
          <a:lstStyle/>
          <a:p>
            <a:pPr eaLnBrk="1" hangingPunct="1"/>
            <a:r>
              <a:rPr lang="en-US" sz="4200" dirty="0">
                <a:latin typeface="Arial"/>
                <a:ea typeface="ヒラギノ角ゴ ProN W3" charset="0"/>
                <a:cs typeface="Arial"/>
              </a:rPr>
              <a:t>Membership count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723851" y="1231388"/>
            <a:ext cx="7188877" cy="3178847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266"/>
              </a:spcBef>
            </a:pPr>
            <a:r>
              <a:rPr lang="en-US" sz="2500" b="1" dirty="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Type I: data centers </a:t>
            </a:r>
            <a:r>
              <a:rPr lang="en-US" sz="2500" dirty="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(23)</a:t>
            </a:r>
          </a:p>
          <a:p>
            <a:pPr marL="500045" lvl="1">
              <a:spcBef>
                <a:spcPts val="1266"/>
              </a:spcBef>
            </a:pPr>
            <a:r>
              <a:rPr lang="en-US" sz="2200" dirty="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NASA DAACs</a:t>
            </a:r>
          </a:p>
          <a:p>
            <a:pPr marL="500045" lvl="1">
              <a:spcBef>
                <a:spcPts val="1266"/>
              </a:spcBef>
            </a:pPr>
            <a:r>
              <a:rPr lang="en-US" sz="2200" dirty="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NOAA (NGDC, NODC, NCDC)</a:t>
            </a:r>
            <a:br>
              <a:rPr lang="en-US" sz="2200" dirty="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</a:br>
            <a:endParaRPr lang="en-US" sz="2200" dirty="0">
              <a:solidFill>
                <a:srgbClr val="000000"/>
              </a:solidFill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>
              <a:spcBef>
                <a:spcPts val="1266"/>
              </a:spcBef>
            </a:pPr>
            <a:r>
              <a:rPr lang="en-US" sz="2500" b="1" dirty="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Type II: researchers and tool developers </a:t>
            </a:r>
            <a:r>
              <a:rPr lang="en-US" sz="2500" dirty="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(72)</a:t>
            </a:r>
          </a:p>
          <a:p>
            <a:pPr marL="500045" lvl="1">
              <a:spcBef>
                <a:spcPts val="1266"/>
              </a:spcBef>
            </a:pPr>
            <a:r>
              <a:rPr lang="en-US" sz="2200" dirty="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Academia</a:t>
            </a:r>
          </a:p>
          <a:p>
            <a:pPr marL="500045" lvl="1">
              <a:spcBef>
                <a:spcPts val="1266"/>
              </a:spcBef>
            </a:pPr>
            <a:r>
              <a:rPr lang="en-US" sz="2200" dirty="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Government labs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half" idx="2"/>
          </p:nvPr>
        </p:nvSpPr>
        <p:spPr>
          <a:xfrm>
            <a:off x="3964292" y="3351589"/>
            <a:ext cx="5120691" cy="3214688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266"/>
              </a:spcBef>
            </a:pPr>
            <a:r>
              <a:rPr lang="en-US" sz="2500" b="1" dirty="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Type III: </a:t>
            </a:r>
            <a:r>
              <a:rPr lang="en-US" sz="2500" b="1" dirty="0" smtClean="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application </a:t>
            </a:r>
            <a:r>
              <a:rPr lang="en-US" sz="2500" b="1" dirty="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developers</a:t>
            </a:r>
            <a:r>
              <a:rPr lang="en-US" sz="2500" dirty="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500" dirty="0" smtClean="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(61)</a:t>
            </a:r>
          </a:p>
          <a:p>
            <a:pPr marL="500045" lvl="1">
              <a:spcBef>
                <a:spcPts val="1266"/>
              </a:spcBef>
            </a:pPr>
            <a:r>
              <a:rPr lang="en-US" sz="2200" dirty="0" smtClean="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Commercial</a:t>
            </a:r>
          </a:p>
          <a:p>
            <a:pPr marL="500045" lvl="1">
              <a:spcBef>
                <a:spcPts val="1266"/>
              </a:spcBef>
            </a:pPr>
            <a:r>
              <a:rPr lang="en-US" sz="2200" dirty="0" smtClean="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Nonprofit</a:t>
            </a:r>
            <a:endParaRPr lang="en-US" sz="2200" dirty="0">
              <a:solidFill>
                <a:srgbClr val="000000"/>
              </a:solidFill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 marL="500045" lvl="1">
              <a:spcBef>
                <a:spcPts val="1266"/>
              </a:spcBef>
            </a:pPr>
            <a:r>
              <a:rPr lang="en-US" sz="2200" dirty="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Educational</a:t>
            </a:r>
            <a:br>
              <a:rPr lang="en-US" sz="2200" dirty="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</a:br>
            <a:endParaRPr lang="en-US" sz="2200" dirty="0">
              <a:solidFill>
                <a:srgbClr val="000000"/>
              </a:solidFill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>
              <a:spcBef>
                <a:spcPts val="1266"/>
              </a:spcBef>
            </a:pPr>
            <a:r>
              <a:rPr lang="en-US" sz="2500" b="1" dirty="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Type IV: strategic partners </a:t>
            </a:r>
            <a:r>
              <a:rPr lang="en-US" sz="2500" dirty="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(2)</a:t>
            </a:r>
          </a:p>
          <a:p>
            <a:pPr marL="500045" lvl="1">
              <a:spcBef>
                <a:spcPts val="1266"/>
              </a:spcBef>
            </a:pPr>
            <a:r>
              <a:rPr lang="en-US" sz="2200" dirty="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NASA</a:t>
            </a:r>
          </a:p>
          <a:p>
            <a:pPr marL="500045" lvl="1">
              <a:spcBef>
                <a:spcPts val="1266"/>
              </a:spcBef>
            </a:pPr>
            <a:r>
              <a:rPr lang="en-US" sz="2200" dirty="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NOAA</a:t>
            </a:r>
          </a:p>
        </p:txBody>
      </p:sp>
      <p:sp>
        <p:nvSpPr>
          <p:cNvPr id="6" name="AutoShape 1"/>
          <p:cNvSpPr>
            <a:spLocks/>
          </p:cNvSpPr>
          <p:nvPr/>
        </p:nvSpPr>
        <p:spPr bwMode="auto">
          <a:xfrm rot="10800000" flipH="1">
            <a:off x="-8930" y="-4465"/>
            <a:ext cx="1384102" cy="6862465"/>
          </a:xfrm>
          <a:custGeom>
            <a:avLst/>
            <a:gdLst>
              <a:gd name="T0" fmla="*/ 2147483647 w 17355"/>
              <a:gd name="T1" fmla="*/ 2147483647 h 21600"/>
              <a:gd name="T2" fmla="*/ 2147483647 w 17355"/>
              <a:gd name="T3" fmla="*/ 2147483647 h 21600"/>
              <a:gd name="T4" fmla="*/ 2147483647 w 17355"/>
              <a:gd name="T5" fmla="*/ 2147483647 h 21600"/>
              <a:gd name="T6" fmla="*/ 2147483647 w 17355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17355"/>
              <a:gd name="T13" fmla="*/ 0 h 21600"/>
              <a:gd name="T14" fmla="*/ 17355 w 17355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355" h="21600">
                <a:moveTo>
                  <a:pt x="17355" y="50"/>
                </a:moveTo>
                <a:lnTo>
                  <a:pt x="-1" y="0"/>
                </a:lnTo>
                <a:cubicBezTo>
                  <a:pt x="30" y="7200"/>
                  <a:pt x="62" y="14400"/>
                  <a:pt x="93" y="21600"/>
                </a:cubicBezTo>
                <a:lnTo>
                  <a:pt x="14619" y="21542"/>
                </a:lnTo>
                <a:cubicBezTo>
                  <a:pt x="-4245" y="11137"/>
                  <a:pt x="3937" y="5727"/>
                  <a:pt x="17355" y="50"/>
                </a:cubicBezTo>
                <a:close/>
              </a:path>
            </a:pathLst>
          </a:custGeom>
          <a:gradFill rotWithShape="0">
            <a:gsLst>
              <a:gs pos="0">
                <a:srgbClr val="549FFF">
                  <a:alpha val="53725"/>
                </a:srgbClr>
              </a:gs>
              <a:gs pos="40999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50798" tIns="50798" rIns="50798" bIns="50798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ESIP Logo.jp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47578" y="0"/>
            <a:ext cx="3196422" cy="80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0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/>
          </p:cNvSpPr>
          <p:nvPr/>
        </p:nvSpPr>
        <p:spPr bwMode="auto">
          <a:xfrm rot="10800000" flipH="1">
            <a:off x="-8930" y="-4465"/>
            <a:ext cx="1384102" cy="6862465"/>
          </a:xfrm>
          <a:custGeom>
            <a:avLst/>
            <a:gdLst>
              <a:gd name="T0" fmla="*/ 2147483647 w 17355"/>
              <a:gd name="T1" fmla="*/ 2147483647 h 21600"/>
              <a:gd name="T2" fmla="*/ 2147483647 w 17355"/>
              <a:gd name="T3" fmla="*/ 2147483647 h 21600"/>
              <a:gd name="T4" fmla="*/ 2147483647 w 17355"/>
              <a:gd name="T5" fmla="*/ 2147483647 h 21600"/>
              <a:gd name="T6" fmla="*/ 2147483647 w 17355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17355"/>
              <a:gd name="T13" fmla="*/ 0 h 21600"/>
              <a:gd name="T14" fmla="*/ 17355 w 17355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355" h="21600">
                <a:moveTo>
                  <a:pt x="17355" y="50"/>
                </a:moveTo>
                <a:lnTo>
                  <a:pt x="-1" y="0"/>
                </a:lnTo>
                <a:cubicBezTo>
                  <a:pt x="30" y="7200"/>
                  <a:pt x="62" y="14400"/>
                  <a:pt x="93" y="21600"/>
                </a:cubicBezTo>
                <a:lnTo>
                  <a:pt x="14619" y="21542"/>
                </a:lnTo>
                <a:cubicBezTo>
                  <a:pt x="-4245" y="11137"/>
                  <a:pt x="3937" y="5727"/>
                  <a:pt x="17355" y="50"/>
                </a:cubicBezTo>
                <a:close/>
              </a:path>
            </a:pathLst>
          </a:custGeom>
          <a:gradFill rotWithShape="0">
            <a:gsLst>
              <a:gs pos="0">
                <a:srgbClr val="549FFF">
                  <a:alpha val="53725"/>
                </a:srgbClr>
              </a:gs>
              <a:gs pos="40999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50798" tIns="50798" rIns="50798" bIns="5079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9" name="Rectangle 4"/>
          <p:cNvSpPr>
            <a:spLocks noGrp="1" noChangeArrowheads="1"/>
          </p:cNvSpPr>
          <p:nvPr>
            <p:ph type="title"/>
          </p:nvPr>
        </p:nvSpPr>
        <p:spPr>
          <a:xfrm>
            <a:off x="5029088" y="3589734"/>
            <a:ext cx="4114912" cy="849437"/>
          </a:xfrm>
        </p:spPr>
        <p:txBody>
          <a:bodyPr lIns="88896" tIns="88896" rIns="88896" bIns="88896" anchor="b"/>
          <a:lstStyle/>
          <a:p>
            <a:pPr algn="l" defTabSz="914145"/>
            <a:r>
              <a:rPr lang="en-US" sz="3900" b="1" dirty="0">
                <a:solidFill>
                  <a:srgbClr val="1E4649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ESIP Leadership</a:t>
            </a:r>
            <a:endParaRPr lang="en-US" dirty="0">
              <a:solidFill>
                <a:srgbClr val="1E4649"/>
              </a:solidFill>
            </a:endParaRPr>
          </a:p>
        </p:txBody>
      </p:sp>
      <p:pic>
        <p:nvPicPr>
          <p:cNvPr id="5" name="Picture 4" descr="Roberta Johnso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91" y="4951470"/>
            <a:ext cx="1625203" cy="16252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22094" y="4647860"/>
            <a:ext cx="2518172" cy="28132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Standing Committee Chairs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2906" y="2625328"/>
            <a:ext cx="2786063" cy="28132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Administrative Committee Chairs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93094" y="736657"/>
            <a:ext cx="2464594" cy="28132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President &amp; Vice President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40078" y="857250"/>
            <a:ext cx="1660922" cy="28132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ESIP Type Reps</a:t>
            </a:r>
          </a:p>
        </p:txBody>
      </p:sp>
      <p:pic>
        <p:nvPicPr>
          <p:cNvPr id="15" name="Picture 14" descr="ELawIma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704" y="1210203"/>
            <a:ext cx="1178718" cy="1575860"/>
          </a:xfrm>
          <a:prstGeom prst="rect">
            <a:avLst/>
          </a:prstGeom>
        </p:spPr>
      </p:pic>
      <p:pic>
        <p:nvPicPr>
          <p:cNvPr id="16" name="Picture 15" descr="Matt_Austin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9" t="5000" r="10790" b="-2500"/>
          <a:stretch/>
        </p:blipFill>
        <p:spPr>
          <a:xfrm>
            <a:off x="4732734" y="4947005"/>
            <a:ext cx="1553766" cy="168324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732359" y="964406"/>
            <a:ext cx="1607344" cy="28132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1400" b="1" dirty="0"/>
              <a:t>Peter Fox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39703" y="2893219"/>
            <a:ext cx="1607344" cy="28132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1400" b="1" dirty="0"/>
              <a:t>Tyler Stevens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32922" y="1232297"/>
            <a:ext cx="1607344" cy="28132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1400" b="1" dirty="0"/>
              <a:t>Ken Keiser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00625" y="1232297"/>
            <a:ext cx="1339453" cy="28132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1400" b="1" dirty="0"/>
              <a:t>Sara Graves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46859" y="950970"/>
            <a:ext cx="1125141" cy="28132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1400" b="1" dirty="0"/>
              <a:t>Emily Law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40078" y="6576673"/>
            <a:ext cx="1607344" cy="28132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1400" b="1" dirty="0"/>
              <a:t>Christine White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79156" y="6576673"/>
            <a:ext cx="1607344" cy="28132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1400" b="1" dirty="0"/>
              <a:t>Matt Austin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71812" y="6563236"/>
            <a:ext cx="1607344" cy="28132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1400" b="1" dirty="0"/>
              <a:t>Roberta Johnson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78781" y="6576673"/>
            <a:ext cx="1607344" cy="28132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1400" b="1" dirty="0"/>
              <a:t>Ruth </a:t>
            </a:r>
            <a:r>
              <a:rPr lang="en-US" sz="1400" b="1" dirty="0" err="1"/>
              <a:t>Duerr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39328" y="2893219"/>
            <a:ext cx="1607344" cy="28132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1400" b="1" dirty="0"/>
              <a:t>Bill </a:t>
            </a:r>
            <a:r>
              <a:rPr lang="en-US" sz="1400" b="1" dirty="0" err="1"/>
              <a:t>Teng</a:t>
            </a:r>
            <a:endParaRPr lang="en-US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785937" y="2893219"/>
            <a:ext cx="1607344" cy="28132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1400" b="1" dirty="0"/>
              <a:t>Bruce Caron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5219" y="1232297"/>
            <a:ext cx="1893094" cy="28132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1400" b="1" dirty="0"/>
              <a:t>Margaret Mooney</a:t>
            </a:r>
          </a:p>
        </p:txBody>
      </p:sp>
      <p:pic>
        <p:nvPicPr>
          <p:cNvPr id="37" name="Picture 36" descr="ESIP Logo.jp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47578" y="0"/>
            <a:ext cx="3196422" cy="803672"/>
          </a:xfrm>
          <a:prstGeom prst="rect">
            <a:avLst/>
          </a:prstGeom>
        </p:spPr>
      </p:pic>
      <p:pic>
        <p:nvPicPr>
          <p:cNvPr id="12" name="Picture 11" descr="Peter20130518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2" y="1218860"/>
            <a:ext cx="1982391" cy="1321594"/>
          </a:xfrm>
          <a:prstGeom prst="rect">
            <a:avLst/>
          </a:prstGeom>
        </p:spPr>
      </p:pic>
      <p:pic>
        <p:nvPicPr>
          <p:cNvPr id="18" name="Picture 17" descr="margaret_phot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688" y="1500187"/>
            <a:ext cx="1148103" cy="1607344"/>
          </a:xfrm>
          <a:prstGeom prst="rect">
            <a:avLst/>
          </a:prstGeom>
        </p:spPr>
      </p:pic>
      <p:pic>
        <p:nvPicPr>
          <p:cNvPr id="19" name="Picture 18" descr="christine-e-whit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4929187"/>
            <a:ext cx="1660922" cy="1660922"/>
          </a:xfrm>
          <a:prstGeom prst="rect">
            <a:avLst/>
          </a:prstGeom>
        </p:spPr>
      </p:pic>
      <p:pic>
        <p:nvPicPr>
          <p:cNvPr id="25" name="Picture 24" descr="ruth2014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516" y="4969329"/>
            <a:ext cx="1285875" cy="1618059"/>
          </a:xfrm>
          <a:prstGeom prst="rect">
            <a:avLst/>
          </a:prstGeom>
        </p:spPr>
      </p:pic>
      <p:pic>
        <p:nvPicPr>
          <p:cNvPr id="16384" name="Picture 16383" descr="tyler2014.jpe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43" y="3161109"/>
            <a:ext cx="1343648" cy="1544836"/>
          </a:xfrm>
          <a:prstGeom prst="rect">
            <a:avLst/>
          </a:prstGeom>
        </p:spPr>
      </p:pic>
      <p:pic>
        <p:nvPicPr>
          <p:cNvPr id="16390" name="Picture 16389" descr="bruce_hawaiiSQ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28" y="3161110"/>
            <a:ext cx="1171223" cy="1528618"/>
          </a:xfrm>
          <a:prstGeom prst="rect">
            <a:avLst/>
          </a:prstGeom>
        </p:spPr>
      </p:pic>
      <p:pic>
        <p:nvPicPr>
          <p:cNvPr id="16391" name="Picture 16390" descr="bill2014.jpe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" y="3161110"/>
            <a:ext cx="1486271" cy="1589484"/>
          </a:xfrm>
          <a:prstGeom prst="rect">
            <a:avLst/>
          </a:prstGeom>
        </p:spPr>
      </p:pic>
      <p:pic>
        <p:nvPicPr>
          <p:cNvPr id="16392" name="Picture 16391" descr="sara-graves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735" y="1500187"/>
            <a:ext cx="1617647" cy="1607344"/>
          </a:xfrm>
          <a:prstGeom prst="rect">
            <a:avLst/>
          </a:prstGeom>
        </p:spPr>
      </p:pic>
      <p:pic>
        <p:nvPicPr>
          <p:cNvPr id="16393" name="Picture 1639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08849" y="1500187"/>
            <a:ext cx="1063526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50517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 bwMode="auto">
          <a:xfrm>
            <a:off x="982266" y="5123395"/>
            <a:ext cx="6911578" cy="0"/>
          </a:xfrm>
          <a:prstGeom prst="straightConnector1">
            <a:avLst/>
          </a:prstGeom>
          <a:solidFill>
            <a:srgbClr val="BFBFBF"/>
          </a:solidFill>
          <a:ln w="762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371796" y="5451926"/>
            <a:ext cx="2232978" cy="71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r>
              <a:rPr lang="en-US" dirty="0"/>
              <a:t>Formality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928688" y="5391285"/>
            <a:ext cx="733069" cy="37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r>
              <a:rPr lang="en-US" sz="2000"/>
              <a:t>Least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7572375" y="5391285"/>
            <a:ext cx="682291" cy="37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r>
              <a:rPr lang="en-US" sz="2000" dirty="0"/>
              <a:t>Most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714375" y="3516051"/>
            <a:ext cx="1715282" cy="1446609"/>
          </a:xfrm>
          <a:prstGeom prst="ellipse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4291" tIns="32146" rIns="64291" bIns="32146" anchor="ctr"/>
          <a:lstStyle/>
          <a:p>
            <a:pPr>
              <a:defRPr/>
            </a:pPr>
            <a:r>
              <a:rPr lang="en-US" sz="2000" dirty="0"/>
              <a:t>Clusters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768703" y="3686117"/>
            <a:ext cx="1607344" cy="1276543"/>
          </a:xfrm>
          <a:prstGeom prst="rect">
            <a:avLst/>
          </a:prstGeom>
          <a:solidFill>
            <a:srgbClr val="4B9CB4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 anchor="ctr"/>
          <a:lstStyle/>
          <a:p>
            <a:r>
              <a:rPr lang="en-US" sz="2000" dirty="0"/>
              <a:t>Committees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9441" y="992649"/>
            <a:ext cx="5947172" cy="1714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/>
                <a:ea typeface="ヒラギノ角ゴ ProN W3" charset="0"/>
                <a:cs typeface="Arial"/>
              </a:rPr>
              <a:t>Collaboration Area Structure</a:t>
            </a:r>
            <a:endParaRPr lang="en-US" dirty="0">
              <a:latin typeface="Arial"/>
              <a:ea typeface="ヒラギノ角ゴ ProN W3" charset="0"/>
              <a:cs typeface="Arial"/>
            </a:endParaRPr>
          </a:p>
        </p:txBody>
      </p:sp>
      <p:pic>
        <p:nvPicPr>
          <p:cNvPr id="11" name="Picture 10" descr="ESIP Logo.jp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47578" y="0"/>
            <a:ext cx="3196422" cy="803672"/>
          </a:xfrm>
          <a:prstGeom prst="rect">
            <a:avLst/>
          </a:prstGeom>
        </p:spPr>
      </p:pic>
      <p:sp>
        <p:nvSpPr>
          <p:cNvPr id="12" name="Diamond 10"/>
          <p:cNvSpPr>
            <a:spLocks noChangeArrowheads="1"/>
          </p:cNvSpPr>
          <p:nvPr/>
        </p:nvSpPr>
        <p:spPr bwMode="auto">
          <a:xfrm>
            <a:off x="3241425" y="3516051"/>
            <a:ext cx="2363349" cy="1500188"/>
          </a:xfrm>
          <a:prstGeom prst="diamond">
            <a:avLst/>
          </a:prstGeom>
          <a:solidFill>
            <a:srgbClr val="7FBCCC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r>
              <a:rPr lang="en-US" sz="2000" dirty="0"/>
              <a:t>Working</a:t>
            </a:r>
          </a:p>
          <a:p>
            <a:r>
              <a:rPr lang="en-US" sz="2000" dirty="0"/>
              <a:t>Groups</a:t>
            </a:r>
          </a:p>
        </p:txBody>
      </p:sp>
      <p:sp>
        <p:nvSpPr>
          <p:cNvPr id="13" name="AutoShape 1"/>
          <p:cNvSpPr>
            <a:spLocks/>
          </p:cNvSpPr>
          <p:nvPr/>
        </p:nvSpPr>
        <p:spPr bwMode="auto">
          <a:xfrm rot="10800000" flipH="1">
            <a:off x="-8930" y="-4465"/>
            <a:ext cx="1384102" cy="6862465"/>
          </a:xfrm>
          <a:custGeom>
            <a:avLst/>
            <a:gdLst>
              <a:gd name="T0" fmla="*/ 2147483647 w 17355"/>
              <a:gd name="T1" fmla="*/ 2147483647 h 21600"/>
              <a:gd name="T2" fmla="*/ 2147483647 w 17355"/>
              <a:gd name="T3" fmla="*/ 2147483647 h 21600"/>
              <a:gd name="T4" fmla="*/ 2147483647 w 17355"/>
              <a:gd name="T5" fmla="*/ 2147483647 h 21600"/>
              <a:gd name="T6" fmla="*/ 2147483647 w 17355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17355"/>
              <a:gd name="T13" fmla="*/ 0 h 21600"/>
              <a:gd name="T14" fmla="*/ 17355 w 17355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355" h="21600">
                <a:moveTo>
                  <a:pt x="17355" y="50"/>
                </a:moveTo>
                <a:lnTo>
                  <a:pt x="-1" y="0"/>
                </a:lnTo>
                <a:cubicBezTo>
                  <a:pt x="30" y="7200"/>
                  <a:pt x="62" y="14400"/>
                  <a:pt x="93" y="21600"/>
                </a:cubicBezTo>
                <a:lnTo>
                  <a:pt x="14619" y="21542"/>
                </a:lnTo>
                <a:cubicBezTo>
                  <a:pt x="-4245" y="11137"/>
                  <a:pt x="3937" y="5727"/>
                  <a:pt x="17355" y="50"/>
                </a:cubicBezTo>
                <a:close/>
              </a:path>
            </a:pathLst>
          </a:custGeom>
          <a:gradFill rotWithShape="0">
            <a:gsLst>
              <a:gs pos="0">
                <a:srgbClr val="549FFF">
                  <a:alpha val="53725"/>
                </a:srgbClr>
              </a:gs>
              <a:gs pos="40999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50798" tIns="50798" rIns="50798" bIns="50798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89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285750" y="0"/>
            <a:ext cx="5947172" cy="1714500"/>
          </a:xfrm>
        </p:spPr>
        <p:txBody>
          <a:bodyPr/>
          <a:lstStyle/>
          <a:p>
            <a:r>
              <a:rPr lang="en-US" sz="4600" dirty="0">
                <a:latin typeface="Arial"/>
                <a:ea typeface="ヒラギノ角ゴ ProN W3" charset="0"/>
                <a:cs typeface="Arial"/>
              </a:rPr>
              <a:t>Collaboration Area Structure</a:t>
            </a:r>
          </a:p>
        </p:txBody>
      </p:sp>
      <p:sp>
        <p:nvSpPr>
          <p:cNvPr id="25607" name="Content Placeholder 5"/>
          <p:cNvSpPr>
            <a:spLocks noGrp="1"/>
          </p:cNvSpPr>
          <p:nvPr>
            <p:ph sz="half" idx="1"/>
          </p:nvPr>
        </p:nvSpPr>
        <p:spPr>
          <a:xfrm>
            <a:off x="4979609" y="1218083"/>
            <a:ext cx="3857625" cy="4446984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266"/>
              </a:spcBef>
              <a:buNone/>
              <a:defRPr/>
            </a:pPr>
            <a:r>
              <a:rPr lang="en-US" sz="1700" dirty="0">
                <a:latin typeface="Helvetica Neue" charset="0"/>
                <a:ea typeface="ヒラギノ角ゴ ProN W3" charset="0"/>
                <a:cs typeface="ヒラギノ角ゴ ProN W3" charset="0"/>
              </a:rPr>
              <a:t>ESIP Clusters</a:t>
            </a:r>
          </a:p>
          <a:p>
            <a:pPr>
              <a:spcBef>
                <a:spcPts val="1266"/>
              </a:spcBef>
              <a:defRPr/>
            </a:pPr>
            <a:r>
              <a:rPr lang="en-US" sz="1700" dirty="0">
                <a:latin typeface="Helvetica Neue" charset="0"/>
                <a:ea typeface="ヒラギノ角ゴ ProN W3" charset="0"/>
                <a:cs typeface="ヒラギノ角ゴ ProN W3" charset="0"/>
              </a:rPr>
              <a:t>Agriculture &amp; Climate</a:t>
            </a:r>
          </a:p>
          <a:p>
            <a:pPr>
              <a:spcBef>
                <a:spcPts val="1266"/>
              </a:spcBef>
              <a:defRPr/>
            </a:pPr>
            <a:r>
              <a:rPr lang="en-US" sz="1700" dirty="0">
                <a:latin typeface="Helvetica Neue" charset="0"/>
                <a:ea typeface="ヒラギノ角ゴ ProN W3" charset="0"/>
                <a:cs typeface="ヒラギノ角ゴ ProN W3" charset="0"/>
              </a:rPr>
              <a:t>Cloud</a:t>
            </a:r>
          </a:p>
          <a:p>
            <a:pPr>
              <a:spcBef>
                <a:spcPts val="1266"/>
              </a:spcBef>
              <a:defRPr/>
            </a:pPr>
            <a:r>
              <a:rPr lang="en-US" sz="1700" dirty="0">
                <a:latin typeface="Helvetica Neue" charset="0"/>
                <a:ea typeface="ヒラギノ角ゴ ProN W3" charset="0"/>
                <a:cs typeface="ヒラギノ角ゴ ProN W3" charset="0"/>
              </a:rPr>
              <a:t>Decisions</a:t>
            </a:r>
          </a:p>
          <a:p>
            <a:pPr>
              <a:spcBef>
                <a:spcPts val="1266"/>
              </a:spcBef>
              <a:defRPr/>
            </a:pPr>
            <a:r>
              <a:rPr lang="en-US" sz="1700" dirty="0">
                <a:latin typeface="Helvetica Neue" charset="0"/>
                <a:ea typeface="ヒラギノ角ゴ ProN W3" charset="0"/>
                <a:cs typeface="ヒラギノ角ゴ ProN W3" charset="0"/>
              </a:rPr>
              <a:t>Disasters</a:t>
            </a:r>
          </a:p>
          <a:p>
            <a:pPr>
              <a:spcBef>
                <a:spcPts val="1266"/>
              </a:spcBef>
              <a:defRPr/>
            </a:pPr>
            <a:r>
              <a:rPr lang="en-US" sz="1700" dirty="0">
                <a:latin typeface="Helvetica Neue" charset="0"/>
                <a:ea typeface="ヒラギノ角ゴ ProN W3" charset="0"/>
                <a:cs typeface="ヒラギノ角ゴ ProN W3" charset="0"/>
              </a:rPr>
              <a:t>Discovery</a:t>
            </a:r>
          </a:p>
          <a:p>
            <a:pPr>
              <a:spcBef>
                <a:spcPts val="1266"/>
              </a:spcBef>
              <a:defRPr/>
            </a:pPr>
            <a:r>
              <a:rPr lang="en-US" sz="1700" dirty="0">
                <a:latin typeface="Helvetica Neue" charset="0"/>
                <a:ea typeface="ヒラギノ角ゴ ProN W3" charset="0"/>
                <a:cs typeface="ヒラギノ角ゴ ProN W3" charset="0"/>
              </a:rPr>
              <a:t>Documentation</a:t>
            </a:r>
          </a:p>
          <a:p>
            <a:pPr>
              <a:spcBef>
                <a:spcPts val="1266"/>
              </a:spcBef>
              <a:defRPr/>
            </a:pPr>
            <a:r>
              <a:rPr lang="en-US" sz="1700" dirty="0">
                <a:latin typeface="Helvetica Neue" charset="0"/>
                <a:ea typeface="ヒラギノ角ゴ ProN W3" charset="0"/>
                <a:cs typeface="ヒラギノ角ゴ ProN W3" charset="0"/>
              </a:rPr>
              <a:t>Earth Science Data Analytics</a:t>
            </a:r>
          </a:p>
          <a:p>
            <a:pPr>
              <a:spcBef>
                <a:spcPts val="1266"/>
              </a:spcBef>
              <a:defRPr/>
            </a:pPr>
            <a:r>
              <a:rPr lang="en-US" sz="1700" dirty="0">
                <a:latin typeface="Helvetica Neue" charset="0"/>
                <a:ea typeface="ヒラギノ角ゴ ProN W3" charset="0"/>
                <a:cs typeface="ヒラギノ角ゴ ProN W3" charset="0"/>
              </a:rPr>
              <a:t>Energy &amp; Climate</a:t>
            </a:r>
          </a:p>
          <a:p>
            <a:pPr>
              <a:spcBef>
                <a:spcPts val="1266"/>
              </a:spcBef>
              <a:defRPr/>
            </a:pPr>
            <a:r>
              <a:rPr lang="en-US" sz="1700" dirty="0">
                <a:latin typeface="Helvetica Neue" charset="0"/>
                <a:ea typeface="ヒラギノ角ゴ ProN W3" charset="0"/>
                <a:cs typeface="ヒラギノ角ゴ ProN W3" charset="0"/>
              </a:rPr>
              <a:t>Info Quality</a:t>
            </a:r>
          </a:p>
          <a:p>
            <a:pPr>
              <a:spcBef>
                <a:spcPts val="1266"/>
              </a:spcBef>
              <a:defRPr/>
            </a:pPr>
            <a:r>
              <a:rPr lang="en-US" sz="1700" dirty="0">
                <a:latin typeface="Helvetica Neue" charset="0"/>
                <a:ea typeface="ヒラギノ角ゴ ProN W3" charset="0"/>
                <a:cs typeface="ヒラギノ角ゴ ProN W3" charset="0"/>
              </a:rPr>
              <a:t>Science Software</a:t>
            </a:r>
          </a:p>
          <a:p>
            <a:pPr>
              <a:spcBef>
                <a:spcPts val="1266"/>
              </a:spcBef>
              <a:defRPr/>
            </a:pPr>
            <a:r>
              <a:rPr lang="en-US" sz="1700" dirty="0">
                <a:latin typeface="Helvetica Neue" charset="0"/>
                <a:ea typeface="ヒラギノ角ゴ ProN W3" charset="0"/>
                <a:cs typeface="ヒラギノ角ゴ ProN W3" charset="0"/>
              </a:rPr>
              <a:t>Semantic Web</a:t>
            </a:r>
          </a:p>
        </p:txBody>
      </p:sp>
      <p:sp>
        <p:nvSpPr>
          <p:cNvPr id="27656" name="Content Placeholder 6"/>
          <p:cNvSpPr>
            <a:spLocks noGrp="1"/>
          </p:cNvSpPr>
          <p:nvPr>
            <p:ph sz="half" idx="2"/>
          </p:nvPr>
        </p:nvSpPr>
        <p:spPr>
          <a:xfrm>
            <a:off x="446484" y="2159584"/>
            <a:ext cx="4116586" cy="3214688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266"/>
              </a:spcBef>
              <a:buNone/>
            </a:pPr>
            <a:r>
              <a:rPr lang="en-US" sz="2500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Features of Clusters</a:t>
            </a:r>
            <a:endParaRPr lang="en-US" sz="2500" dirty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 marL="500045" lvl="1">
              <a:spcBef>
                <a:spcPts val="1266"/>
              </a:spcBef>
            </a:pPr>
            <a:r>
              <a:rPr lang="en-US" sz="2200" dirty="0">
                <a:latin typeface="Helvetica Neue" charset="0"/>
                <a:ea typeface="ヒラギノ角ゴ ProN W3" charset="0"/>
                <a:cs typeface="ヒラギノ角ゴ ProN W3" charset="0"/>
              </a:rPr>
              <a:t>Formed by sending VP email</a:t>
            </a:r>
          </a:p>
          <a:p>
            <a:pPr marL="500045" lvl="1">
              <a:spcBef>
                <a:spcPts val="1266"/>
              </a:spcBef>
            </a:pPr>
            <a:r>
              <a:rPr lang="en-US" sz="2200" dirty="0">
                <a:latin typeface="Helvetica Neue" charset="0"/>
                <a:ea typeface="ヒラギノ角ゴ ProN W3" charset="0"/>
                <a:cs typeface="ヒラギノ角ゴ ProN W3" charset="0"/>
              </a:rPr>
              <a:t>For any reason</a:t>
            </a:r>
          </a:p>
          <a:p>
            <a:pPr marL="500045" lvl="1">
              <a:spcBef>
                <a:spcPts val="1266"/>
              </a:spcBef>
            </a:pPr>
            <a:r>
              <a:rPr lang="en-US" sz="2200" dirty="0">
                <a:latin typeface="Helvetica Neue" charset="0"/>
                <a:ea typeface="ヒラギノ角ゴ ProN W3" charset="0"/>
                <a:cs typeface="ヒラギノ角ゴ ProN W3" charset="0"/>
              </a:rPr>
              <a:t>Ends when the last person hangs up</a:t>
            </a:r>
          </a:p>
          <a:p>
            <a:pPr>
              <a:spcBef>
                <a:spcPts val="1266"/>
              </a:spcBef>
            </a:pPr>
            <a:endParaRPr lang="en-US" dirty="0">
              <a:latin typeface="Helvetica Neue" charset="0"/>
              <a:ea typeface="ヒラギノ角ゴ ProN W3" charset="0"/>
              <a:cs typeface="ヒラギノ角ゴ ProN W3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82266" y="5963915"/>
            <a:ext cx="6911578" cy="0"/>
          </a:xfrm>
          <a:prstGeom prst="straightConnector1">
            <a:avLst/>
          </a:prstGeom>
          <a:solidFill>
            <a:srgbClr val="BFBFBF"/>
          </a:solidFill>
          <a:ln w="762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3504918" y="6078294"/>
            <a:ext cx="2232978" cy="71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r>
              <a:rPr lang="en-US" dirty="0"/>
              <a:t>Formality</a:t>
            </a:r>
          </a:p>
        </p:txBody>
      </p:sp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928688" y="6231805"/>
            <a:ext cx="733069" cy="37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r>
              <a:rPr lang="en-US" sz="2000"/>
              <a:t>Least</a:t>
            </a:r>
          </a:p>
        </p:txBody>
      </p:sp>
      <p:sp>
        <p:nvSpPr>
          <p:cNvPr id="27653" name="TextBox 8"/>
          <p:cNvSpPr txBox="1">
            <a:spLocks noChangeArrowheads="1"/>
          </p:cNvSpPr>
          <p:nvPr/>
        </p:nvSpPr>
        <p:spPr bwMode="auto">
          <a:xfrm>
            <a:off x="7572375" y="6231805"/>
            <a:ext cx="682291" cy="37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r>
              <a:rPr lang="en-US" sz="2000"/>
              <a:t>Most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714374" y="4356571"/>
            <a:ext cx="1673867" cy="1446609"/>
          </a:xfrm>
          <a:prstGeom prst="ellipse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4291" tIns="32146" rIns="64291" bIns="32146" anchor="ctr"/>
          <a:lstStyle/>
          <a:p>
            <a:pPr>
              <a:defRPr/>
            </a:pPr>
            <a:r>
              <a:rPr lang="en-US" sz="2000" dirty="0"/>
              <a:t>Clusters</a:t>
            </a:r>
          </a:p>
        </p:txBody>
      </p:sp>
      <p:sp>
        <p:nvSpPr>
          <p:cNvPr id="11" name="AutoShape 1"/>
          <p:cNvSpPr>
            <a:spLocks/>
          </p:cNvSpPr>
          <p:nvPr/>
        </p:nvSpPr>
        <p:spPr bwMode="auto">
          <a:xfrm rot="10800000" flipH="1">
            <a:off x="-8930" y="-4465"/>
            <a:ext cx="1384102" cy="6862465"/>
          </a:xfrm>
          <a:custGeom>
            <a:avLst/>
            <a:gdLst>
              <a:gd name="T0" fmla="*/ 2147483647 w 17355"/>
              <a:gd name="T1" fmla="*/ 2147483647 h 21600"/>
              <a:gd name="T2" fmla="*/ 2147483647 w 17355"/>
              <a:gd name="T3" fmla="*/ 2147483647 h 21600"/>
              <a:gd name="T4" fmla="*/ 2147483647 w 17355"/>
              <a:gd name="T5" fmla="*/ 2147483647 h 21600"/>
              <a:gd name="T6" fmla="*/ 2147483647 w 17355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17355"/>
              <a:gd name="T13" fmla="*/ 0 h 21600"/>
              <a:gd name="T14" fmla="*/ 17355 w 17355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355" h="21600">
                <a:moveTo>
                  <a:pt x="17355" y="50"/>
                </a:moveTo>
                <a:lnTo>
                  <a:pt x="-1" y="0"/>
                </a:lnTo>
                <a:cubicBezTo>
                  <a:pt x="30" y="7200"/>
                  <a:pt x="62" y="14400"/>
                  <a:pt x="93" y="21600"/>
                </a:cubicBezTo>
                <a:lnTo>
                  <a:pt x="14619" y="21542"/>
                </a:lnTo>
                <a:cubicBezTo>
                  <a:pt x="-4245" y="11137"/>
                  <a:pt x="3937" y="5727"/>
                  <a:pt x="17355" y="50"/>
                </a:cubicBezTo>
                <a:close/>
              </a:path>
            </a:pathLst>
          </a:custGeom>
          <a:gradFill rotWithShape="0">
            <a:gsLst>
              <a:gs pos="0">
                <a:srgbClr val="549FFF">
                  <a:alpha val="53725"/>
                </a:srgbClr>
              </a:gs>
              <a:gs pos="40999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50798" tIns="50798" rIns="50798" bIns="50798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ESIP Logo.jp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47578" y="0"/>
            <a:ext cx="3196422" cy="80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1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 bwMode="auto">
          <a:xfrm>
            <a:off x="982266" y="5963915"/>
            <a:ext cx="6911578" cy="0"/>
          </a:xfrm>
          <a:prstGeom prst="straightConnector1">
            <a:avLst/>
          </a:prstGeom>
          <a:solidFill>
            <a:srgbClr val="BFBFBF"/>
          </a:solidFill>
          <a:ln w="762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3532528" y="6078294"/>
            <a:ext cx="2232978" cy="71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r>
              <a:rPr lang="en-US" dirty="0"/>
              <a:t>Formality</a:t>
            </a:r>
          </a:p>
        </p:txBody>
      </p: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928688" y="6231805"/>
            <a:ext cx="733069" cy="37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r>
              <a:rPr lang="en-US" sz="2000"/>
              <a:t>Least</a:t>
            </a:r>
          </a:p>
        </p:txBody>
      </p:sp>
      <p:sp>
        <p:nvSpPr>
          <p:cNvPr id="28677" name="TextBox 8"/>
          <p:cNvSpPr txBox="1">
            <a:spLocks noChangeArrowheads="1"/>
          </p:cNvSpPr>
          <p:nvPr/>
        </p:nvSpPr>
        <p:spPr bwMode="auto">
          <a:xfrm>
            <a:off x="7572375" y="6231805"/>
            <a:ext cx="682291" cy="37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r>
              <a:rPr lang="en-US" sz="2000"/>
              <a:t>Most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714375" y="4356571"/>
            <a:ext cx="1618648" cy="1446609"/>
          </a:xfrm>
          <a:prstGeom prst="ellipse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4291" tIns="32146" rIns="64291" bIns="32146" anchor="ctr"/>
          <a:lstStyle/>
          <a:p>
            <a:pPr>
              <a:defRPr/>
            </a:pPr>
            <a:r>
              <a:rPr lang="en-US" sz="2000" dirty="0"/>
              <a:t>Clusters</a:t>
            </a:r>
          </a:p>
        </p:txBody>
      </p:sp>
      <p:sp>
        <p:nvSpPr>
          <p:cNvPr id="28679" name="Diamond 10"/>
          <p:cNvSpPr>
            <a:spLocks noChangeArrowheads="1"/>
          </p:cNvSpPr>
          <p:nvPr/>
        </p:nvSpPr>
        <p:spPr bwMode="auto">
          <a:xfrm>
            <a:off x="3393281" y="4302993"/>
            <a:ext cx="2308130" cy="1500188"/>
          </a:xfrm>
          <a:prstGeom prst="diamond">
            <a:avLst/>
          </a:prstGeom>
          <a:solidFill>
            <a:srgbClr val="7FBCCC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r>
              <a:rPr lang="en-US" sz="2000" dirty="0"/>
              <a:t>Working</a:t>
            </a:r>
          </a:p>
          <a:p>
            <a:r>
              <a:rPr lang="en-US" sz="2000" dirty="0"/>
              <a:t>Groups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85750" y="0"/>
            <a:ext cx="5947172" cy="1714500"/>
          </a:xfrm>
        </p:spPr>
        <p:txBody>
          <a:bodyPr/>
          <a:lstStyle/>
          <a:p>
            <a:r>
              <a:rPr lang="en-US" sz="4600" dirty="0">
                <a:latin typeface="Arial"/>
                <a:ea typeface="ヒラギノ角ゴ ProN W3" charset="0"/>
                <a:cs typeface="Arial"/>
              </a:rPr>
              <a:t>Collaboration Area Structure</a:t>
            </a:r>
          </a:p>
        </p:txBody>
      </p:sp>
      <p:sp>
        <p:nvSpPr>
          <p:cNvPr id="28680" name="Content Placeholder 2"/>
          <p:cNvSpPr>
            <a:spLocks noGrp="1"/>
          </p:cNvSpPr>
          <p:nvPr>
            <p:ph sz="half" idx="1"/>
          </p:nvPr>
        </p:nvSpPr>
        <p:spPr>
          <a:xfrm>
            <a:off x="933423" y="1623806"/>
            <a:ext cx="3788163" cy="4018359"/>
          </a:xfrm>
        </p:spPr>
        <p:txBody>
          <a:bodyPr/>
          <a:lstStyle/>
          <a:p>
            <a:pPr marL="0" indent="0">
              <a:spcBef>
                <a:spcPts val="1266"/>
              </a:spcBef>
              <a:buNone/>
            </a:pPr>
            <a:r>
              <a:rPr lang="en-US" sz="2500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Features of Working Groups:</a:t>
            </a:r>
            <a:endParaRPr lang="en-US" sz="2500" dirty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 marL="500045" lvl="1">
              <a:spcBef>
                <a:spcPts val="1266"/>
              </a:spcBef>
            </a:pPr>
            <a:r>
              <a:rPr lang="en-US" sz="2200" dirty="0">
                <a:latin typeface="Helvetica Neue" charset="0"/>
                <a:ea typeface="ヒラギノ角ゴ ProN W3" charset="0"/>
                <a:cs typeface="ヒラギノ角ゴ ProN W3" charset="0"/>
              </a:rPr>
              <a:t>Created by</a:t>
            </a:r>
            <a:br>
              <a:rPr lang="en-US" sz="2200" dirty="0">
                <a:latin typeface="Helvetica Neue" charset="0"/>
                <a:ea typeface="ヒラギノ角ゴ ProN W3" charset="0"/>
                <a:cs typeface="ヒラギノ角ゴ ProN W3" charset="0"/>
              </a:rPr>
            </a:br>
            <a:r>
              <a:rPr lang="en-US" sz="2200" dirty="0">
                <a:latin typeface="Helvetica Neue" charset="0"/>
                <a:ea typeface="ヒラギノ角ゴ ProN W3" charset="0"/>
                <a:cs typeface="ヒラギノ角ゴ ProN W3" charset="0"/>
              </a:rPr>
              <a:t>Assembly or Committee</a:t>
            </a:r>
          </a:p>
          <a:p>
            <a:pPr marL="500045" lvl="1">
              <a:spcBef>
                <a:spcPts val="1266"/>
              </a:spcBef>
            </a:pPr>
            <a:r>
              <a:rPr lang="en-US" sz="2200" dirty="0">
                <a:latin typeface="Helvetica Neue" charset="0"/>
                <a:ea typeface="ヒラギノ角ゴ ProN W3" charset="0"/>
                <a:cs typeface="ヒラギノ角ゴ ProN W3" charset="0"/>
              </a:rPr>
              <a:t>Task-oriented</a:t>
            </a:r>
          </a:p>
          <a:p>
            <a:pPr marL="500045" lvl="1">
              <a:spcBef>
                <a:spcPts val="1266"/>
              </a:spcBef>
            </a:pPr>
            <a:r>
              <a:rPr lang="en-US" sz="2200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Budget</a:t>
            </a:r>
            <a:endParaRPr lang="en-US" sz="2200" dirty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>
              <a:spcBef>
                <a:spcPts val="1266"/>
              </a:spcBef>
            </a:pPr>
            <a:endParaRPr lang="en-US" dirty="0">
              <a:latin typeface="Helvetica Neue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6633" name="Content Placeholder 3"/>
          <p:cNvSpPr>
            <a:spLocks noGrp="1"/>
          </p:cNvSpPr>
          <p:nvPr>
            <p:ph sz="half" idx="2"/>
          </p:nvPr>
        </p:nvSpPr>
        <p:spPr>
          <a:xfrm>
            <a:off x="5081139" y="1714500"/>
            <a:ext cx="3625453" cy="4018359"/>
          </a:xfrm>
        </p:spPr>
        <p:txBody>
          <a:bodyPr/>
          <a:lstStyle/>
          <a:p>
            <a:pPr marL="0" indent="0">
              <a:spcBef>
                <a:spcPts val="1266"/>
              </a:spcBef>
              <a:buNone/>
              <a:defRPr/>
            </a:pPr>
            <a:r>
              <a:rPr lang="en-US" sz="2200" dirty="0">
                <a:latin typeface="Helvetica Neue" charset="0"/>
                <a:ea typeface="ヒラギノ角ゴ ProN W3" charset="0"/>
                <a:cs typeface="ヒラギノ角ゴ ProN W3" charset="0"/>
              </a:rPr>
              <a:t>ESIP Working Groups</a:t>
            </a:r>
          </a:p>
          <a:p>
            <a:pPr>
              <a:spcBef>
                <a:spcPts val="1266"/>
              </a:spcBef>
              <a:defRPr/>
            </a:pPr>
            <a:r>
              <a:rPr lang="en-US" sz="2200" dirty="0">
                <a:latin typeface="Helvetica Neue" charset="0"/>
                <a:ea typeface="ヒラギノ角ゴ ProN W3" charset="0"/>
                <a:cs typeface="ヒラギノ角ゴ ProN W3" charset="0"/>
              </a:rPr>
              <a:t>Data Study</a:t>
            </a:r>
          </a:p>
          <a:p>
            <a:pPr>
              <a:spcBef>
                <a:spcPts val="1266"/>
              </a:spcBef>
              <a:defRPr/>
            </a:pPr>
            <a:r>
              <a:rPr lang="en-US" sz="2200" dirty="0">
                <a:latin typeface="Helvetica Neue" charset="0"/>
                <a:ea typeface="ヒラギノ角ゴ ProN W3" charset="0"/>
                <a:cs typeface="ヒラギノ角ゴ ProN W3" charset="0"/>
              </a:rPr>
              <a:t>Drupal</a:t>
            </a:r>
          </a:p>
          <a:p>
            <a:pPr>
              <a:spcBef>
                <a:spcPts val="1266"/>
              </a:spcBef>
              <a:defRPr/>
            </a:pPr>
            <a:r>
              <a:rPr lang="en-US" sz="2200" dirty="0">
                <a:latin typeface="Helvetica Neue" charset="0"/>
                <a:ea typeface="ヒラギノ角ゴ ProN W3" charset="0"/>
                <a:cs typeface="ヒラギノ角ゴ ProN W3" charset="0"/>
              </a:rPr>
              <a:t>Climate Education</a:t>
            </a:r>
          </a:p>
          <a:p>
            <a:pPr>
              <a:spcBef>
                <a:spcPts val="1266"/>
              </a:spcBef>
              <a:defRPr/>
            </a:pPr>
            <a:r>
              <a:rPr lang="en-US" sz="2200" dirty="0" err="1">
                <a:latin typeface="Helvetica Neue" charset="0"/>
                <a:ea typeface="ヒラギノ角ゴ ProN W3" charset="0"/>
                <a:cs typeface="ヒラギノ角ゴ ProN W3" charset="0"/>
              </a:rPr>
              <a:t>Visioneers</a:t>
            </a:r>
            <a:endParaRPr lang="en-US" dirty="0">
              <a:latin typeface="Helvetica Neue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1" name="AutoShape 1"/>
          <p:cNvSpPr>
            <a:spLocks/>
          </p:cNvSpPr>
          <p:nvPr/>
        </p:nvSpPr>
        <p:spPr bwMode="auto">
          <a:xfrm rot="10800000" flipH="1">
            <a:off x="-8930" y="-4465"/>
            <a:ext cx="1384102" cy="6862465"/>
          </a:xfrm>
          <a:custGeom>
            <a:avLst/>
            <a:gdLst>
              <a:gd name="T0" fmla="*/ 2147483647 w 17355"/>
              <a:gd name="T1" fmla="*/ 2147483647 h 21600"/>
              <a:gd name="T2" fmla="*/ 2147483647 w 17355"/>
              <a:gd name="T3" fmla="*/ 2147483647 h 21600"/>
              <a:gd name="T4" fmla="*/ 2147483647 w 17355"/>
              <a:gd name="T5" fmla="*/ 2147483647 h 21600"/>
              <a:gd name="T6" fmla="*/ 2147483647 w 17355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17355"/>
              <a:gd name="T13" fmla="*/ 0 h 21600"/>
              <a:gd name="T14" fmla="*/ 17355 w 17355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355" h="21600">
                <a:moveTo>
                  <a:pt x="17355" y="50"/>
                </a:moveTo>
                <a:lnTo>
                  <a:pt x="-1" y="0"/>
                </a:lnTo>
                <a:cubicBezTo>
                  <a:pt x="30" y="7200"/>
                  <a:pt x="62" y="14400"/>
                  <a:pt x="93" y="21600"/>
                </a:cubicBezTo>
                <a:lnTo>
                  <a:pt x="14619" y="21542"/>
                </a:lnTo>
                <a:cubicBezTo>
                  <a:pt x="-4245" y="11137"/>
                  <a:pt x="3937" y="5727"/>
                  <a:pt x="17355" y="50"/>
                </a:cubicBezTo>
                <a:close/>
              </a:path>
            </a:pathLst>
          </a:custGeom>
          <a:gradFill rotWithShape="0">
            <a:gsLst>
              <a:gs pos="0">
                <a:srgbClr val="549FFF">
                  <a:alpha val="53725"/>
                </a:srgbClr>
              </a:gs>
              <a:gs pos="40999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50798" tIns="50798" rIns="50798" bIns="50798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ESIP Logo.jp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47578" y="0"/>
            <a:ext cx="3196422" cy="80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9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1746</TotalTime>
  <Words>730</Words>
  <Application>Microsoft Macintosh PowerPoint</Application>
  <PresentationFormat>On-screen Show (4:3)</PresentationFormat>
  <Paragraphs>229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Breeze</vt:lpstr>
      <vt:lpstr>Introduction to ESIP</vt:lpstr>
      <vt:lpstr>ESIP Vision</vt:lpstr>
      <vt:lpstr>ESIP Community</vt:lpstr>
      <vt:lpstr>ESIP Core Values</vt:lpstr>
      <vt:lpstr>Membership count</vt:lpstr>
      <vt:lpstr>ESIP Leadership</vt:lpstr>
      <vt:lpstr>PowerPoint Presentation</vt:lpstr>
      <vt:lpstr>Collaboration Area Structure</vt:lpstr>
      <vt:lpstr>Collaboration Area Structure</vt:lpstr>
      <vt:lpstr>Collaboration Area Structure</vt:lpstr>
      <vt:lpstr>ESIP is a bottom up, grassroots organization</vt:lpstr>
      <vt:lpstr>ESIP Groups</vt:lpstr>
      <vt:lpstr>Governance</vt:lpstr>
      <vt:lpstr>Facilitating Connections at a Variety of Levels</vt:lpstr>
      <vt:lpstr>Things ESIP Does</vt:lpstr>
      <vt:lpstr>ESIP Online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ESIP</dc:title>
  <dc:creator>Anne</dc:creator>
  <cp:lastModifiedBy>Anne</cp:lastModifiedBy>
  <cp:revision>9</cp:revision>
  <dcterms:created xsi:type="dcterms:W3CDTF">2014-11-01T23:25:42Z</dcterms:created>
  <dcterms:modified xsi:type="dcterms:W3CDTF">2014-11-04T09:22:04Z</dcterms:modified>
</cp:coreProperties>
</file>