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94632" autoAdjust="0"/>
  </p:normalViewPr>
  <p:slideViewPr>
    <p:cSldViewPr>
      <p:cViewPr>
        <p:scale>
          <a:sx n="70" d="100"/>
          <a:sy n="70" d="100"/>
        </p:scale>
        <p:origin x="-1738" y="-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453618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453618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91818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4211122"/>
            <a:ext cx="9144000" cy="2646878"/>
          </a:xfrm>
          <a:prstGeom prst="rect">
            <a:avLst/>
          </a:prstGeom>
          <a:gradFill flip="none" rotWithShape="1"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/>
          <a:p>
            <a:pPr algn="r"/>
            <a:endParaRPr lang="en-US" sz="16600" b="1" dirty="0"/>
          </a:p>
        </p:txBody>
      </p:sp>
      <p:sp>
        <p:nvSpPr>
          <p:cNvPr id="21" name="TextBox 20"/>
          <p:cNvSpPr txBox="1"/>
          <p:nvPr userDrawn="1"/>
        </p:nvSpPr>
        <p:spPr>
          <a:xfrm>
            <a:off x="7350469" y="6553200"/>
            <a:ext cx="18389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Goddard Earth Sciences</a:t>
            </a:r>
          </a:p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Data  Information Services Center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0" y="6183868"/>
            <a:ext cx="9144000" cy="381000"/>
          </a:xfrm>
          <a:prstGeom prst="rect">
            <a:avLst/>
          </a:prstGeom>
          <a:gradFill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0" y="3505200"/>
            <a:ext cx="7315200" cy="3276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077200" y="6352401"/>
            <a:ext cx="1104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tx2"/>
                </a:solidFill>
                <a:latin typeface="Bodoni MT Black" pitchFamily="18" charset="0"/>
              </a:rPr>
              <a:t>GES – DISC</a:t>
            </a:r>
          </a:p>
        </p:txBody>
      </p:sp>
      <p:sp>
        <p:nvSpPr>
          <p:cNvPr id="16" name="Flowchart: Document 15"/>
          <p:cNvSpPr/>
          <p:nvPr userDrawn="1"/>
        </p:nvSpPr>
        <p:spPr>
          <a:xfrm>
            <a:off x="6324600" y="4191000"/>
            <a:ext cx="2819400" cy="2590800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75823-2D6D-481E-B877-57010DC8936B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 userDrawn="1"/>
        </p:nvSpPr>
        <p:spPr>
          <a:xfrm>
            <a:off x="434484" y="547484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E75823-2D6D-481E-B877-57010DC8936B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30" name="Footer Placeholder 4"/>
          <p:cNvSpPr>
            <a:spLocks noGrp="1"/>
          </p:cNvSpPr>
          <p:nvPr userDrawn="1"/>
        </p:nvSpPr>
        <p:spPr>
          <a:xfrm>
            <a:off x="3101484" y="547484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 userDrawn="1"/>
        </p:nvSpPr>
        <p:spPr>
          <a:xfrm>
            <a:off x="6530484" y="633426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3F59B0E-7A89-4465-9572-EBE67CD216B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2" name="Picture 31" descr="Nasa-logo.g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05884" y="22452"/>
            <a:ext cx="774803" cy="663348"/>
          </a:xfrm>
          <a:prstGeom prst="rect">
            <a:avLst/>
          </a:prstGeom>
        </p:spPr>
      </p:pic>
      <p:sp>
        <p:nvSpPr>
          <p:cNvPr id="33" name="TextBox 7"/>
          <p:cNvSpPr txBox="1"/>
          <p:nvPr userDrawn="1"/>
        </p:nvSpPr>
        <p:spPr>
          <a:xfrm>
            <a:off x="2" y="4232344"/>
            <a:ext cx="9144000" cy="2646878"/>
          </a:xfrm>
          <a:prstGeom prst="rect">
            <a:avLst/>
          </a:prstGeom>
          <a:gradFill flip="none" rotWithShape="1"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16600" b="1" dirty="0"/>
          </a:p>
        </p:txBody>
      </p:sp>
      <p:sp>
        <p:nvSpPr>
          <p:cNvPr id="34" name="TextBox 20"/>
          <p:cNvSpPr txBox="1"/>
          <p:nvPr userDrawn="1"/>
        </p:nvSpPr>
        <p:spPr>
          <a:xfrm>
            <a:off x="7381235" y="6553200"/>
            <a:ext cx="18389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Goddard Earth Sciences</a:t>
            </a:r>
          </a:p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Data  Information Services Center</a:t>
            </a:r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0" y="6226314"/>
            <a:ext cx="9144001" cy="381000"/>
          </a:xfrm>
          <a:prstGeom prst="rect">
            <a:avLst/>
          </a:prstGeom>
          <a:gradFill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1" y="3526422"/>
            <a:ext cx="7315200" cy="3276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7" name="TextBox 19"/>
          <p:cNvSpPr txBox="1"/>
          <p:nvPr userDrawn="1"/>
        </p:nvSpPr>
        <p:spPr>
          <a:xfrm>
            <a:off x="8115410" y="6394847"/>
            <a:ext cx="1104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chemeClr val="tx2"/>
                </a:solidFill>
                <a:latin typeface="Bodoni MT Black" pitchFamily="18" charset="0"/>
              </a:rPr>
              <a:t>GES – DISC</a:t>
            </a:r>
          </a:p>
        </p:txBody>
      </p:sp>
      <p:sp>
        <p:nvSpPr>
          <p:cNvPr id="38" name="Flowchart: Document 37"/>
          <p:cNvSpPr/>
          <p:nvPr userDrawn="1"/>
        </p:nvSpPr>
        <p:spPr>
          <a:xfrm>
            <a:off x="6324601" y="4212222"/>
            <a:ext cx="2819400" cy="2590800"/>
          </a:xfrm>
          <a:prstGeom prst="flowChartDocumen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Rectangle 38"/>
          <p:cNvSpPr/>
          <p:nvPr userDrawn="1"/>
        </p:nvSpPr>
        <p:spPr>
          <a:xfrm>
            <a:off x="1" y="716281"/>
            <a:ext cx="9144001" cy="45719"/>
          </a:xfrm>
          <a:prstGeom prst="rect">
            <a:avLst/>
          </a:prstGeom>
          <a:gradFill flip="none" rotWithShape="1">
            <a:gsLst>
              <a:gs pos="45000">
                <a:srgbClr val="03D4A8"/>
              </a:gs>
              <a:gs pos="70000">
                <a:srgbClr val="0087E6"/>
              </a:gs>
              <a:gs pos="100000">
                <a:srgbClr val="005CBF"/>
              </a:gs>
              <a:gs pos="20000">
                <a:srgbClr val="7BFFB6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80BC5-B75F-4945-A405-95A49E3FF0CA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294D1-FEE4-4738-81B5-667784F6E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QualityPoll.xlsx" TargetMode="External"/><Relationship Id="rId2" Type="http://schemas.openxmlformats.org/officeDocument/2006/relationships/hyperlink" Target="container.jpg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Data%20Quality%20Matrix.xlsx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93087" cy="685800"/>
          </a:xfrm>
        </p:spPr>
        <p:txBody>
          <a:bodyPr/>
          <a:lstStyle/>
          <a:p>
            <a:r>
              <a:rPr lang="en-US" sz="3200" dirty="0" smtClean="0"/>
              <a:t>SCIENCE DATA QUALITY </a:t>
            </a:r>
            <a:r>
              <a:rPr lang="en-US" sz="3200" dirty="0" smtClean="0"/>
              <a:t>DISCUSSION  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Gilberto A. Vicente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NASA GES-DISC Science Data </a:t>
            </a:r>
            <a:r>
              <a:rPr lang="en-US" b="1" dirty="0" smtClean="0">
                <a:solidFill>
                  <a:schemeClr val="tx2"/>
                </a:solidFill>
              </a:rPr>
              <a:t>Manager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477000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Telecom – Feb. 19</a:t>
            </a:r>
            <a:r>
              <a:rPr lang="en-US" sz="1400" b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2014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991600" cy="39624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  Welcome </a:t>
            </a:r>
            <a:r>
              <a:rPr lang="en-US" sz="2400" dirty="0" smtClean="0">
                <a:solidFill>
                  <a:schemeClr val="tx2"/>
                </a:solidFill>
              </a:rPr>
              <a:t>and </a:t>
            </a:r>
            <a:r>
              <a:rPr lang="en-US" sz="2400" dirty="0" smtClean="0">
                <a:solidFill>
                  <a:schemeClr val="tx2"/>
                </a:solidFill>
              </a:rPr>
              <a:t>purpose</a:t>
            </a:r>
            <a:r>
              <a:rPr lang="en-US" sz="2400" dirty="0" smtClean="0">
                <a:solidFill>
                  <a:schemeClr val="tx2"/>
                </a:solidFill>
              </a:rPr>
              <a:t>. (2 min)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  Review </a:t>
            </a:r>
            <a:r>
              <a:rPr lang="en-US" sz="2400" dirty="0" smtClean="0">
                <a:solidFill>
                  <a:schemeClr val="tx2"/>
                </a:solidFill>
              </a:rPr>
              <a:t>of the BF Winter ESIP data quality group initiative. (3 min)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  The </a:t>
            </a:r>
            <a:r>
              <a:rPr lang="en-US" sz="2400" dirty="0" smtClean="0">
                <a:solidFill>
                  <a:schemeClr val="tx2"/>
                </a:solidFill>
              </a:rPr>
              <a:t>data quality matrix </a:t>
            </a:r>
            <a:r>
              <a:rPr lang="en-US" sz="2400" dirty="0" smtClean="0">
                <a:solidFill>
                  <a:schemeClr val="tx2"/>
                </a:solidFill>
              </a:rPr>
              <a:t>concept. </a:t>
            </a:r>
            <a:r>
              <a:rPr lang="en-US" sz="2400" dirty="0" smtClean="0">
                <a:solidFill>
                  <a:schemeClr val="tx2"/>
                </a:solidFill>
              </a:rPr>
              <a:t>(5 min)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  </a:t>
            </a:r>
            <a:r>
              <a:rPr lang="en-US" sz="2400" dirty="0" smtClean="0">
                <a:solidFill>
                  <a:schemeClr val="tx2"/>
                </a:solidFill>
              </a:rPr>
              <a:t>G</a:t>
            </a:r>
            <a:r>
              <a:rPr lang="en-US" sz="2400" dirty="0" smtClean="0">
                <a:solidFill>
                  <a:schemeClr val="tx2"/>
                </a:solidFill>
              </a:rPr>
              <a:t>eneral </a:t>
            </a:r>
            <a:r>
              <a:rPr lang="en-US" sz="2400" dirty="0" smtClean="0">
                <a:solidFill>
                  <a:schemeClr val="tx2"/>
                </a:solidFill>
              </a:rPr>
              <a:t>data quality requirements. (15 min)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  Focus on the users. </a:t>
            </a:r>
            <a:r>
              <a:rPr lang="en-US" sz="2400" dirty="0" smtClean="0">
                <a:solidFill>
                  <a:schemeClr val="tx2"/>
                </a:solidFill>
              </a:rPr>
              <a:t>(15 min)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  Data </a:t>
            </a:r>
            <a:r>
              <a:rPr lang="en-US" sz="2400" dirty="0" smtClean="0">
                <a:solidFill>
                  <a:schemeClr val="tx2"/>
                </a:solidFill>
              </a:rPr>
              <a:t>Quality Matrix -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group </a:t>
            </a:r>
            <a:r>
              <a:rPr lang="en-US" sz="2400" dirty="0" smtClean="0">
                <a:solidFill>
                  <a:schemeClr val="tx2"/>
                </a:solidFill>
              </a:rPr>
              <a:t>inputs</a:t>
            </a:r>
            <a:r>
              <a:rPr lang="en-US" sz="2400" dirty="0" smtClean="0">
                <a:solidFill>
                  <a:schemeClr val="tx2"/>
                </a:solidFill>
              </a:rPr>
              <a:t>. (15 min)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   Conclusion - what </a:t>
            </a:r>
            <a:r>
              <a:rPr lang="en-US" sz="2400" dirty="0" smtClean="0">
                <a:solidFill>
                  <a:schemeClr val="tx2"/>
                </a:solidFill>
              </a:rPr>
              <a:t>is next. (5 min)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27113" y="76200"/>
            <a:ext cx="8193087" cy="685800"/>
          </a:xfrm>
          <a:prstGeom prst="rect">
            <a:avLst/>
          </a:prstGeom>
        </p:spPr>
        <p:txBody>
          <a:bodyPr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cap="all" dirty="0" smtClean="0">
                <a:latin typeface="+mj-lt"/>
                <a:ea typeface="+mj-ea"/>
                <a:cs typeface="+mj-cs"/>
              </a:rPr>
              <a:t>Agenda</a:t>
            </a:r>
            <a:endParaRPr kumimoji="0" lang="en-US" sz="32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93087" cy="685800"/>
          </a:xfrm>
        </p:spPr>
        <p:txBody>
          <a:bodyPr/>
          <a:lstStyle/>
          <a:p>
            <a:r>
              <a:rPr lang="en-US" sz="3200" dirty="0" smtClean="0"/>
              <a:t>DATA information QUALITY </a:t>
            </a:r>
            <a:r>
              <a:rPr lang="en-US" sz="3200" dirty="0" err="1" smtClean="0"/>
              <a:t>b</a:t>
            </a:r>
            <a:r>
              <a:rPr lang="en-US" sz="2400" dirty="0" err="1" smtClean="0"/>
              <a:t>O</a:t>
            </a:r>
            <a:r>
              <a:rPr lang="en-US" sz="3200" dirty="0" err="1" smtClean="0"/>
              <a:t>F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838200"/>
            <a:ext cx="8915400" cy="57150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Brief </a:t>
            </a:r>
            <a:r>
              <a:rPr lang="en-US" sz="2800" b="1" dirty="0" smtClean="0">
                <a:solidFill>
                  <a:schemeClr val="tx2"/>
                </a:solidFill>
              </a:rPr>
              <a:t>overview/background (Gilberto Vicente</a:t>
            </a:r>
            <a:r>
              <a:rPr lang="en-US" sz="2800" b="1" dirty="0" smtClean="0">
                <a:solidFill>
                  <a:schemeClr val="tx2"/>
                </a:solidFill>
              </a:rPr>
              <a:t>)</a:t>
            </a:r>
          </a:p>
          <a:p>
            <a:pPr marL="914400" lvl="1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Data </a:t>
            </a:r>
            <a:r>
              <a:rPr lang="en-US" sz="2600" b="1" dirty="0" smtClean="0">
                <a:solidFill>
                  <a:schemeClr val="tx2"/>
                </a:solidFill>
              </a:rPr>
              <a:t>quality is an ill-posed </a:t>
            </a:r>
            <a:r>
              <a:rPr lang="en-US" sz="2600" b="1" dirty="0" smtClean="0">
                <a:solidFill>
                  <a:schemeClr val="tx2"/>
                </a:solidFill>
              </a:rPr>
              <a:t>problem</a:t>
            </a:r>
          </a:p>
          <a:p>
            <a:pPr marL="914400" lvl="1" indent="-457200">
              <a:lnSpc>
                <a:spcPct val="200000"/>
              </a:lnSpc>
            </a:pPr>
            <a:r>
              <a:rPr lang="en-US" sz="2300" b="1" dirty="0" smtClean="0">
                <a:solidFill>
                  <a:schemeClr val="tx2"/>
                </a:solidFill>
              </a:rPr>
              <a:t> 	USER </a:t>
            </a:r>
            <a:r>
              <a:rPr lang="en-US" sz="2300" b="1" dirty="0" smtClean="0">
                <a:solidFill>
                  <a:schemeClr val="tx2"/>
                </a:solidFill>
              </a:rPr>
              <a:t>DEPENDENT</a:t>
            </a:r>
          </a:p>
          <a:p>
            <a:pPr marL="914400" lvl="1" indent="-457200">
              <a:lnSpc>
                <a:spcPct val="200000"/>
              </a:lnSpc>
            </a:pPr>
            <a:r>
              <a:rPr lang="en-US" sz="2300" b="1" dirty="0" smtClean="0">
                <a:solidFill>
                  <a:schemeClr val="tx2"/>
                </a:solidFill>
              </a:rPr>
              <a:t>	</a:t>
            </a:r>
            <a:r>
              <a:rPr lang="en-US" sz="2300" b="1" dirty="0" smtClean="0">
                <a:solidFill>
                  <a:schemeClr val="tx2"/>
                </a:solidFill>
              </a:rPr>
              <a:t>NOT </a:t>
            </a:r>
            <a:r>
              <a:rPr lang="en-US" sz="2300" b="1" dirty="0" smtClean="0">
                <a:solidFill>
                  <a:schemeClr val="tx2"/>
                </a:solidFill>
              </a:rPr>
              <a:t>UNICALLY </a:t>
            </a:r>
            <a:r>
              <a:rPr lang="en-US" sz="2300" b="1" dirty="0" smtClean="0">
                <a:solidFill>
                  <a:schemeClr val="tx2"/>
                </a:solidFill>
              </a:rPr>
              <a:t>DEFINED</a:t>
            </a:r>
            <a:r>
              <a:rPr lang="en-US" sz="2300" b="1" dirty="0" smtClean="0">
                <a:solidFill>
                  <a:schemeClr val="tx2"/>
                </a:solidFill>
              </a:rPr>
              <a:t>:</a:t>
            </a:r>
            <a:r>
              <a:rPr lang="en-US" sz="2300" b="1" dirty="0" smtClean="0">
                <a:solidFill>
                  <a:schemeClr val="tx2"/>
                </a:solidFill>
              </a:rPr>
              <a:t> MEAN DIFFERENT THINGS TO USERS AND PROVIDERS</a:t>
            </a:r>
          </a:p>
          <a:p>
            <a:pPr marL="914400" lvl="1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The “</a:t>
            </a:r>
            <a:r>
              <a:rPr lang="en-US" sz="2600" b="1" dirty="0" smtClean="0">
                <a:solidFill>
                  <a:schemeClr val="tx2"/>
                </a:solidFill>
                <a:hlinkClick r:id="rId2" action="ppaction://hlinkfile"/>
              </a:rPr>
              <a:t>Data Container</a:t>
            </a:r>
            <a:r>
              <a:rPr lang="en-US" sz="2600" b="1" dirty="0" smtClean="0">
                <a:solidFill>
                  <a:schemeClr val="tx2"/>
                </a:solidFill>
              </a:rPr>
              <a:t>”                      The Data Quality Matrix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Quality </a:t>
            </a:r>
            <a:r>
              <a:rPr lang="en-US" sz="2800" b="1" dirty="0" smtClean="0">
                <a:solidFill>
                  <a:schemeClr val="tx2"/>
                </a:solidFill>
              </a:rPr>
              <a:t>as a Notion by Use (Chris Lynnes</a:t>
            </a:r>
            <a:r>
              <a:rPr lang="en-US" sz="2800" b="1" dirty="0" smtClean="0">
                <a:solidFill>
                  <a:schemeClr val="tx2"/>
                </a:solidFill>
              </a:rPr>
              <a:t>)</a:t>
            </a:r>
          </a:p>
          <a:p>
            <a:pPr marL="914400" lvl="1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  <a:hlinkClick r:id="rId3" action="ppaction://hlinkfile"/>
              </a:rPr>
              <a:t>The user inventory</a:t>
            </a:r>
            <a:r>
              <a:rPr lang="en-US" sz="2600" b="1" dirty="0" smtClean="0">
                <a:solidFill>
                  <a:schemeClr val="tx2"/>
                </a:solidFill>
              </a:rPr>
              <a:t>:  Museum Curator, Operational user (Hotshot, Burn scar/Landslide), Ecologist and the Remote Science Researcher </a:t>
            </a:r>
          </a:p>
          <a:p>
            <a:pPr marL="914400" lvl="1" indent="-457200">
              <a:lnSpc>
                <a:spcPct val="20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	</a:t>
            </a:r>
            <a:r>
              <a:rPr lang="en-US" sz="2300" b="1" dirty="0" smtClean="0">
                <a:solidFill>
                  <a:schemeClr val="tx2"/>
                </a:solidFill>
              </a:rPr>
              <a:t>ACCURACY, RESOLUTION, COMPLETENESS, LATENCY, END OF USE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Moving Forward (Group participation)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505200" y="3200400"/>
            <a:ext cx="6858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93087" cy="685800"/>
          </a:xfrm>
        </p:spPr>
        <p:txBody>
          <a:bodyPr/>
          <a:lstStyle/>
          <a:p>
            <a:r>
              <a:rPr lang="en-US" sz="3200" dirty="0" smtClean="0"/>
              <a:t>The DATA </a:t>
            </a:r>
            <a:r>
              <a:rPr lang="en-US" sz="3200" dirty="0" smtClean="0"/>
              <a:t>QUALITY matrix CONCEPT</a:t>
            </a:r>
            <a:endParaRPr lang="en-US" sz="3200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0" y="-381000"/>
            <a:ext cx="9144000" cy="67056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Need to be simple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Based on generally accepted principles of data quality 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</a:pPr>
            <a:r>
              <a:rPr lang="en-US" sz="2600" b="1" dirty="0" smtClean="0">
                <a:solidFill>
                  <a:schemeClr val="tx2"/>
                </a:solidFill>
              </a:rPr>
              <a:t>	 </a:t>
            </a:r>
            <a:r>
              <a:rPr lang="en-US" sz="2600" b="1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en-US" sz="2600" b="1" dirty="0" smtClean="0">
                <a:solidFill>
                  <a:schemeClr val="tx2"/>
                </a:solidFill>
              </a:rPr>
              <a:t>Accuracy, consistency, completeness, integrity, accessibility (format)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It set boundaries (rules for defining thresholds/dimensions for data quality metrics)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It is less concern with contents and more with the way they should be described 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Satisfy the majority of data users and producers (80/20 rule)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Readable (plain English)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Useful and reproducible (go across agencies and disciplines)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Small (1 to 2 pages document)</a:t>
            </a:r>
          </a:p>
          <a:p>
            <a:pPr marL="914400" lvl="1" indent="-457200">
              <a:lnSpc>
                <a:spcPct val="170000"/>
              </a:lnSpc>
              <a:buFont typeface="Arial" pitchFamily="34" charset="0"/>
              <a:buChar char="•"/>
            </a:pPr>
            <a:r>
              <a:rPr lang="en-US" sz="2600" b="1" dirty="0" smtClean="0">
                <a:solidFill>
                  <a:srgbClr val="C00000"/>
                </a:solidFill>
              </a:rPr>
              <a:t>Not looking for the perfect solution.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Need to be owned and adopted by the community (needs do come from within)</a:t>
            </a:r>
            <a:endParaRPr lang="en-US" sz="2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93087" cy="685800"/>
          </a:xfrm>
        </p:spPr>
        <p:txBody>
          <a:bodyPr/>
          <a:lstStyle/>
          <a:p>
            <a:r>
              <a:rPr lang="en-US" sz="3200" dirty="0" smtClean="0"/>
              <a:t>general </a:t>
            </a:r>
            <a:r>
              <a:rPr lang="en-US" sz="3200" dirty="0" smtClean="0"/>
              <a:t>data quality requirements</a:t>
            </a:r>
            <a:endParaRPr lang="en-US" sz="3200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0" y="609600"/>
            <a:ext cx="9144000" cy="19812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2"/>
                </a:solidFill>
                <a:hlinkClick r:id="rId2" action="ppaction://hlinkfile"/>
              </a:rPr>
              <a:t>The consumer report approach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marL="914400" lvl="1" indent="-45720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List of requirements</a:t>
            </a:r>
          </a:p>
          <a:p>
            <a:pPr marL="914400" lvl="1" indent="-45720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List of user classes</a:t>
            </a:r>
          </a:p>
          <a:p>
            <a:pPr marL="914400" lvl="1" indent="-45720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Rate the requirements for each user category 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775" y="2667000"/>
            <a:ext cx="7489825" cy="374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hape 9"/>
          <p:cNvCxnSpPr>
            <a:endCxn id="1028" idx="3"/>
          </p:cNvCxnSpPr>
          <p:nvPr/>
        </p:nvCxnSpPr>
        <p:spPr>
          <a:xfrm rot="16200000" flipH="1">
            <a:off x="5084293" y="1392711"/>
            <a:ext cx="3395017" cy="2895598"/>
          </a:xfrm>
          <a:prstGeom prst="bentConnector4">
            <a:avLst>
              <a:gd name="adj1" fmla="val 642"/>
              <a:gd name="adj2" fmla="val 107895"/>
            </a:avLst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93087" cy="685800"/>
          </a:xfrm>
        </p:spPr>
        <p:txBody>
          <a:bodyPr/>
          <a:lstStyle/>
          <a:p>
            <a:r>
              <a:rPr lang="en-US" sz="3200" dirty="0" smtClean="0"/>
              <a:t>Who are our users</a:t>
            </a:r>
            <a:endParaRPr lang="en-US" sz="3200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57200" y="1417637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General public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K-12 Teachers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Undergraduates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Graduate students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Professors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Education / Public Outreach specialists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Production Centers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Internal Data Providers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External Data Providers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Science Team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Cal/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QA and Testing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4648200" y="1417637"/>
            <a:ext cx="4038600" cy="4525963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Analyst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Tech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Computer Scientist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Domain Scientist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Interdisciplinary Scientist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Operational User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Discipline-specific Modeler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Assimilation modelers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Climate Modelers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Services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Decision Support Systems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Analysis and Visualization Systems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9816" y="6324600"/>
            <a:ext cx="5125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From Chris Lynnes presentation: 2014 ESIP Winter meeting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7113" y="76200"/>
            <a:ext cx="8193087" cy="685800"/>
          </a:xfrm>
        </p:spPr>
        <p:txBody>
          <a:bodyPr/>
          <a:lstStyle/>
          <a:p>
            <a:r>
              <a:rPr lang="en-US" sz="3200" dirty="0" smtClean="0"/>
              <a:t>Data Quality Matrix - group inputs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867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Your contribution</a:t>
            </a:r>
            <a:endParaRPr lang="en-US" sz="28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609600" y="1295400"/>
            <a:ext cx="8274050" cy="4133850"/>
            <a:chOff x="609600" y="1295400"/>
            <a:chExt cx="8274050" cy="413385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9600" y="1295400"/>
              <a:ext cx="8274050" cy="4133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8153400" y="1840468"/>
              <a:ext cx="4828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xxx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39700"/>
            <a:ext cx="7772400" cy="393700"/>
          </a:xfrm>
        </p:spPr>
        <p:txBody>
          <a:bodyPr/>
          <a:lstStyle/>
          <a:p>
            <a:r>
              <a:rPr lang="en-US" sz="3200" dirty="0" smtClean="0"/>
              <a:t>what </a:t>
            </a:r>
            <a:r>
              <a:rPr lang="en-US" sz="3200" dirty="0" smtClean="0"/>
              <a:t>is next</a:t>
            </a:r>
            <a:endParaRPr lang="en-US" sz="3200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0" y="1447800"/>
            <a:ext cx="9144000" cy="51054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Monthly telecoms – 3</a:t>
            </a:r>
            <a:r>
              <a:rPr lang="en-US" sz="2800" b="1" baseline="30000" dirty="0" smtClean="0">
                <a:solidFill>
                  <a:schemeClr val="tx2"/>
                </a:solidFill>
              </a:rPr>
              <a:t>rd</a:t>
            </a:r>
            <a:r>
              <a:rPr lang="en-US" sz="2800" b="1" dirty="0" smtClean="0">
                <a:solidFill>
                  <a:schemeClr val="tx2"/>
                </a:solidFill>
              </a:rPr>
              <a:t> week of the month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March 20</a:t>
            </a:r>
            <a:r>
              <a:rPr lang="en-US" sz="2600" b="1" baseline="30000" dirty="0" smtClean="0">
                <a:solidFill>
                  <a:schemeClr val="tx2"/>
                </a:solidFill>
              </a:rPr>
              <a:t>th</a:t>
            </a:r>
            <a:r>
              <a:rPr lang="en-US" sz="2600" b="1" dirty="0" smtClean="0">
                <a:solidFill>
                  <a:schemeClr val="tx2"/>
                </a:solidFill>
              </a:rPr>
              <a:t> (Thursday at 12pm)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</a:pPr>
            <a:r>
              <a:rPr lang="en-US" sz="2600" b="1" dirty="0" smtClean="0">
                <a:solidFill>
                  <a:schemeClr val="tx2"/>
                </a:solidFill>
              </a:rPr>
              <a:t>	    </a:t>
            </a:r>
            <a:r>
              <a:rPr lang="en-US" sz="2600" b="1" u="sng" dirty="0" smtClean="0">
                <a:solidFill>
                  <a:schemeClr val="tx2"/>
                </a:solidFill>
              </a:rPr>
              <a:t>4</a:t>
            </a:r>
            <a:r>
              <a:rPr lang="en-US" sz="2600" b="1" u="sng" baseline="30000" dirty="0" smtClean="0">
                <a:solidFill>
                  <a:schemeClr val="tx2"/>
                </a:solidFill>
              </a:rPr>
              <a:t>th</a:t>
            </a:r>
            <a:r>
              <a:rPr lang="en-US" sz="2600" b="1" u="sng" dirty="0" smtClean="0">
                <a:solidFill>
                  <a:schemeClr val="tx2"/>
                </a:solidFill>
              </a:rPr>
              <a:t> Annual </a:t>
            </a:r>
            <a:r>
              <a:rPr lang="en-US" sz="2600" b="1" u="sng" dirty="0" smtClean="0">
                <a:solidFill>
                  <a:schemeClr val="tx2"/>
                </a:solidFill>
              </a:rPr>
              <a:t>Government Big Data </a:t>
            </a:r>
            <a:r>
              <a:rPr lang="en-US" sz="2600" b="1" u="sng" dirty="0" smtClean="0">
                <a:solidFill>
                  <a:schemeClr val="tx2"/>
                </a:solidFill>
              </a:rPr>
              <a:t>Forum - March </a:t>
            </a:r>
            <a:r>
              <a:rPr lang="en-US" sz="2600" b="1" u="sng" dirty="0" smtClean="0">
                <a:solidFill>
                  <a:schemeClr val="tx2"/>
                </a:solidFill>
              </a:rPr>
              <a:t>19</a:t>
            </a:r>
            <a:r>
              <a:rPr lang="en-US" sz="2600" b="1" u="sng" dirty="0" smtClean="0">
                <a:solidFill>
                  <a:schemeClr val="tx2"/>
                </a:solidFill>
              </a:rPr>
              <a:t>, Renaissance Hotel</a:t>
            </a:r>
            <a:endParaRPr lang="en-US" sz="4400" b="1" u="sng" dirty="0" smtClean="0">
              <a:solidFill>
                <a:schemeClr val="tx2"/>
              </a:solidFill>
            </a:endParaRP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April 16</a:t>
            </a:r>
            <a:r>
              <a:rPr lang="en-US" sz="2600" b="1" baseline="30000" dirty="0" smtClean="0">
                <a:solidFill>
                  <a:schemeClr val="tx2"/>
                </a:solidFill>
              </a:rPr>
              <a:t>st</a:t>
            </a:r>
            <a:r>
              <a:rPr lang="en-US" sz="2600" b="1" dirty="0" smtClean="0">
                <a:solidFill>
                  <a:schemeClr val="tx2"/>
                </a:solidFill>
              </a:rPr>
              <a:t> – Wednesday at 12pm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May 21</a:t>
            </a:r>
            <a:r>
              <a:rPr lang="en-US" sz="2600" b="1" baseline="30000" dirty="0" smtClean="0">
                <a:solidFill>
                  <a:schemeClr val="tx2"/>
                </a:solidFill>
              </a:rPr>
              <a:t>st</a:t>
            </a:r>
            <a:r>
              <a:rPr lang="en-US" sz="2600" b="1" dirty="0" smtClean="0">
                <a:solidFill>
                  <a:schemeClr val="tx2"/>
                </a:solidFill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</a:rPr>
              <a:t>– Wednesday at 12pm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June 18</a:t>
            </a:r>
            <a:r>
              <a:rPr lang="en-US" sz="2600" b="1" baseline="30000" dirty="0" smtClean="0">
                <a:solidFill>
                  <a:schemeClr val="tx2"/>
                </a:solidFill>
              </a:rPr>
              <a:t>th</a:t>
            </a:r>
            <a:r>
              <a:rPr lang="en-US" sz="2600" b="1" dirty="0" smtClean="0">
                <a:solidFill>
                  <a:schemeClr val="tx2"/>
                </a:solidFill>
              </a:rPr>
              <a:t>  </a:t>
            </a:r>
            <a:r>
              <a:rPr lang="en-US" sz="2600" b="1" dirty="0" smtClean="0">
                <a:solidFill>
                  <a:schemeClr val="tx2"/>
                </a:solidFill>
              </a:rPr>
              <a:t>– Wednesday at 12pm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800" b="1" dirty="0" smtClean="0">
                <a:solidFill>
                  <a:schemeClr val="tx2"/>
                </a:solidFill>
              </a:rPr>
              <a:t>ESIP </a:t>
            </a:r>
            <a:r>
              <a:rPr lang="en-US" sz="2800" b="1" dirty="0" smtClean="0">
                <a:solidFill>
                  <a:schemeClr val="tx2"/>
                </a:solidFill>
              </a:rPr>
              <a:t>Summer Meeting, July </a:t>
            </a:r>
            <a:r>
              <a:rPr lang="en-US" sz="2800" b="1" dirty="0" smtClean="0">
                <a:solidFill>
                  <a:schemeClr val="tx2"/>
                </a:solidFill>
              </a:rPr>
              <a:t>8-11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Define the work scope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List main priorities</a:t>
            </a: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Prioritize expectations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 marL="914400" lvl="1" indent="-457200">
              <a:lnSpc>
                <a:spcPct val="17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b="1" dirty="0" smtClean="0">
                <a:solidFill>
                  <a:schemeClr val="tx2"/>
                </a:solidFill>
              </a:rPr>
              <a:t>Present a prototype 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 marL="457200" indent="-457200">
              <a:lnSpc>
                <a:spcPct val="200000"/>
              </a:lnSpc>
            </a:pPr>
            <a:endParaRPr lang="en-US" sz="28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250</Words>
  <Application>Microsoft Office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SCIENCE DATA QUALITY DISCUSSION  </vt:lpstr>
      <vt:lpstr>Slide 2</vt:lpstr>
      <vt:lpstr>DATA information QUALITY bOF</vt:lpstr>
      <vt:lpstr>The DATA QUALITY matrix CONCEPT</vt:lpstr>
      <vt:lpstr>general data quality requirements</vt:lpstr>
      <vt:lpstr>Who are our users</vt:lpstr>
      <vt:lpstr>Data Quality Matrix - group inputs</vt:lpstr>
      <vt:lpstr>what is next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gvicente</dc:creator>
  <cp:lastModifiedBy>gvicente</cp:lastModifiedBy>
  <cp:revision>97</cp:revision>
  <dcterms:created xsi:type="dcterms:W3CDTF">2013-08-16T18:11:37Z</dcterms:created>
  <dcterms:modified xsi:type="dcterms:W3CDTF">2014-02-19T20:15:12Z</dcterms:modified>
</cp:coreProperties>
</file>