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1295" r:id="rId3"/>
    <p:sldId id="1329" r:id="rId4"/>
    <p:sldId id="1276" r:id="rId5"/>
    <p:sldId id="1312" r:id="rId6"/>
    <p:sldId id="1296" r:id="rId7"/>
    <p:sldId id="1330" r:id="rId8"/>
    <p:sldId id="1332" r:id="rId9"/>
    <p:sldId id="1314" r:id="rId10"/>
    <p:sldId id="1220" r:id="rId11"/>
    <p:sldId id="1315" r:id="rId12"/>
    <p:sldId id="1346" r:id="rId13"/>
    <p:sldId id="1323" r:id="rId14"/>
    <p:sldId id="1217" r:id="rId15"/>
    <p:sldId id="1316" r:id="rId16"/>
    <p:sldId id="1305" r:id="rId17"/>
    <p:sldId id="1306" r:id="rId18"/>
    <p:sldId id="1303" r:id="rId19"/>
    <p:sldId id="1335" r:id="rId20"/>
    <p:sldId id="1336" r:id="rId21"/>
    <p:sldId id="1280" r:id="rId22"/>
    <p:sldId id="1308" r:id="rId23"/>
    <p:sldId id="1322" r:id="rId24"/>
    <p:sldId id="1283" r:id="rId25"/>
    <p:sldId id="1282" r:id="rId26"/>
    <p:sldId id="1284" r:id="rId27"/>
    <p:sldId id="1298" r:id="rId28"/>
    <p:sldId id="1328" r:id="rId29"/>
    <p:sldId id="1289" r:id="rId30"/>
    <p:sldId id="1299" r:id="rId31"/>
    <p:sldId id="1344" r:id="rId32"/>
    <p:sldId id="1300" r:id="rId33"/>
    <p:sldId id="1301" r:id="rId34"/>
    <p:sldId id="1302" r:id="rId35"/>
    <p:sldId id="1345" r:id="rId36"/>
    <p:sldId id="1321" r:id="rId37"/>
    <p:sldId id="1310" r:id="rId38"/>
    <p:sldId id="1325" r:id="rId39"/>
    <p:sldId id="1337" r:id="rId40"/>
    <p:sldId id="1342" r:id="rId41"/>
    <p:sldId id="1339" r:id="rId42"/>
    <p:sldId id="1340" r:id="rId43"/>
    <p:sldId id="1341" r:id="rId4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0000"/>
    <a:srgbClr val="9999FF"/>
    <a:srgbClr val="CC99FF"/>
    <a:srgbClr val="FFFF21"/>
    <a:srgbClr val="CCCCFF"/>
    <a:srgbClr val="FFFFBD"/>
    <a:srgbClr val="D7C5FF"/>
    <a:srgbClr val="D4C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211" autoAdjust="0"/>
  </p:normalViewPr>
  <p:slideViewPr>
    <p:cSldViewPr snapToGrid="0">
      <p:cViewPr varScale="1">
        <p:scale>
          <a:sx n="66" d="100"/>
          <a:sy n="66" d="100"/>
        </p:scale>
        <p:origin x="-5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62"/>
    </p:cViewPr>
  </p:sorterViewPr>
  <p:notesViewPr>
    <p:cSldViewPr snapToGrid="0">
      <p:cViewPr>
        <p:scale>
          <a:sx n="100" d="100"/>
          <a:sy n="100" d="100"/>
        </p:scale>
        <p:origin x="-1584" y="330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B4AF305A-11AB-4D20-A2E0-9698EE60F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33669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B520B25D-C043-411B-8930-C25F0308F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0864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E0310-30D8-4D81-9B81-53E2C245896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F74AB-A31C-4952-97B7-0010B581ADF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2900A-5407-4058-893E-34BF6F146622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E0CC3D-5728-44BB-9AAE-4A647933250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-"/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fedwiki.wustl.edu/index.php/Image:Tempcov_AQSD_pm10.png" TargetMode="External"/><Relationship Id="rId2" Type="http://schemas.openxmlformats.org/officeDocument/2006/relationships/hyperlink" Target="http://datafedwiki.wustl.edu/index.php/AQS_D_Cover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datafedwiki.wustl.edu/index.php/Image:Tempcov_AQSD_pm25.png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IMG_4100compressed.JPG"/>
          <p:cNvPicPr>
            <a:picLocks noChangeAspect="1"/>
          </p:cNvPicPr>
          <p:nvPr/>
        </p:nvPicPr>
        <p:blipFill>
          <a:blip r:embed="rId3" cstate="print"/>
          <a:srcRect l="9375" r="1875"/>
          <a:stretch>
            <a:fillRect/>
          </a:stretch>
        </p:blipFill>
        <p:spPr bwMode="auto">
          <a:xfrm>
            <a:off x="0" y="26988"/>
            <a:ext cx="9144000" cy="687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0" y="41274"/>
            <a:ext cx="9144000" cy="873125"/>
          </a:xfrm>
          <a:noFill/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0000"/>
                </a:solidFill>
              </a:rPr>
              <a:t>Ambient Air Quality Monitoring Networks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1268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111250" y="1240741"/>
            <a:ext cx="8032750" cy="1752600"/>
          </a:xfrm>
          <a:noFill/>
        </p:spPr>
        <p:txBody>
          <a:bodyPr/>
          <a:lstStyle/>
          <a:p>
            <a:pPr algn="r" eaLnBrk="1" hangingPunct="1"/>
            <a:r>
              <a:rPr lang="en-US" sz="1800" b="1" i="1" dirty="0" smtClean="0">
                <a:solidFill>
                  <a:srgbClr val="FFFF00"/>
                </a:solidFill>
              </a:rPr>
              <a:t>Jay R. Turner</a:t>
            </a:r>
          </a:p>
          <a:p>
            <a:pPr algn="r" eaLnBrk="1" hangingPunct="1"/>
            <a:r>
              <a:rPr lang="en-US" sz="1800" b="1" i="1" dirty="0" smtClean="0">
                <a:solidFill>
                  <a:srgbClr val="FFFF00"/>
                </a:solidFill>
              </a:rPr>
              <a:t>Department of Energy, Environment and Chemical Engineering</a:t>
            </a:r>
          </a:p>
          <a:p>
            <a:pPr algn="r" eaLnBrk="1" hangingPunct="1"/>
            <a:r>
              <a:rPr lang="en-US" sz="1800" b="1" i="1" dirty="0" smtClean="0">
                <a:solidFill>
                  <a:srgbClr val="FFFF00"/>
                </a:solidFill>
              </a:rPr>
              <a:t>Washington University in St. Louis</a:t>
            </a:r>
          </a:p>
          <a:p>
            <a:pPr algn="r" eaLnBrk="1" hangingPunct="1"/>
            <a:endParaRPr lang="en-US" sz="1800" b="1" i="1" dirty="0" smtClean="0">
              <a:solidFill>
                <a:srgbClr val="FFFF00"/>
              </a:solidFill>
            </a:endParaRPr>
          </a:p>
          <a:p>
            <a:pPr algn="r" eaLnBrk="1" hangingPunct="1"/>
            <a:endParaRPr lang="en-US" sz="1800" b="1" i="1" dirty="0" smtClean="0">
              <a:solidFill>
                <a:srgbClr val="FFFF00"/>
              </a:solidFill>
            </a:endParaRPr>
          </a:p>
          <a:p>
            <a:pPr algn="r" eaLnBrk="1" hangingPunct="1"/>
            <a:endParaRPr lang="en-US" sz="1800" b="1" i="1" dirty="0" smtClean="0">
              <a:solidFill>
                <a:srgbClr val="FFFF00"/>
              </a:solidFill>
            </a:endParaRPr>
          </a:p>
        </p:txBody>
      </p:sp>
      <p:sp>
        <p:nvSpPr>
          <p:cNvPr id="11269" name="Rectangle 22"/>
          <p:cNvSpPr>
            <a:spLocks noChangeArrowheads="1"/>
          </p:cNvSpPr>
          <p:nvPr/>
        </p:nvSpPr>
        <p:spPr bwMode="auto">
          <a:xfrm>
            <a:off x="0" y="5660571"/>
            <a:ext cx="4844955" cy="94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Air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Quality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Management</a:t>
            </a:r>
            <a:endParaRPr lang="en-US" sz="1800" b="1" dirty="0" smtClean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2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December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6-7, 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2012</a:t>
            </a:r>
          </a:p>
          <a:p>
            <a:pPr>
              <a:spcBef>
                <a:spcPts val="2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Mumbai, India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0" y="6618596"/>
            <a:ext cx="12414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Photo: Varun Yadav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67785" y="6229945"/>
            <a:ext cx="41508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b="1" i="1" dirty="0">
                <a:solidFill>
                  <a:schemeClr val="bg1"/>
                </a:solidFill>
              </a:rPr>
              <a:t>From: G. Gordon and W. </a:t>
            </a:r>
            <a:r>
              <a:rPr lang="en-US" sz="1200" b="1" i="1" dirty="0" err="1">
                <a:solidFill>
                  <a:schemeClr val="bg1"/>
                </a:solidFill>
              </a:rPr>
              <a:t>Keifer</a:t>
            </a:r>
            <a:r>
              <a:rPr lang="en-US" sz="1200" b="1" i="1" dirty="0">
                <a:solidFill>
                  <a:schemeClr val="bg1"/>
                </a:solidFill>
              </a:rPr>
              <a:t> (1980) </a:t>
            </a:r>
            <a:r>
              <a:rPr lang="en-US" sz="1200" b="1" i="1" u="sng" dirty="0">
                <a:solidFill>
                  <a:schemeClr val="bg1"/>
                </a:solidFill>
              </a:rPr>
              <a:t>The Delicate </a:t>
            </a:r>
            <a:r>
              <a:rPr lang="en-US" sz="1200" b="1" i="1" u="sng" dirty="0" smtClean="0">
                <a:solidFill>
                  <a:schemeClr val="bg1"/>
                </a:solidFill>
              </a:rPr>
              <a:t>Balance</a:t>
            </a:r>
            <a:r>
              <a:rPr lang="en-US" sz="1200" b="1" i="1" u="sng" dirty="0">
                <a:solidFill>
                  <a:schemeClr val="bg1"/>
                </a:solidFill>
              </a:rPr>
              <a:t>: An Energy and the Environment Chemistry Module</a:t>
            </a:r>
            <a:r>
              <a:rPr lang="en-US" sz="1200" b="1" i="1" dirty="0">
                <a:solidFill>
                  <a:schemeClr val="bg1"/>
                </a:solidFill>
              </a:rPr>
              <a:t>, </a:t>
            </a:r>
            <a:endParaRPr lang="en-US" sz="1200" b="1" i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200" b="1" i="1" dirty="0" smtClean="0">
                <a:solidFill>
                  <a:schemeClr val="bg1"/>
                </a:solidFill>
              </a:rPr>
              <a:t>Harper </a:t>
            </a:r>
            <a:r>
              <a:rPr lang="en-US" sz="1200" b="1" i="1" dirty="0">
                <a:solidFill>
                  <a:schemeClr val="bg1"/>
                </a:solidFill>
              </a:rPr>
              <a:t>&amp; Row, New York.</a:t>
            </a:r>
          </a:p>
        </p:txBody>
      </p:sp>
      <p:pic>
        <p:nvPicPr>
          <p:cNvPr id="8" name="Picture 7" descr="STL_Arch_Smog"/>
          <p:cNvPicPr>
            <a:picLocks noChangeAspect="1" noChangeArrowheads="1"/>
          </p:cNvPicPr>
          <p:nvPr/>
        </p:nvPicPr>
        <p:blipFill>
          <a:blip r:embed="rId4" cstate="print"/>
          <a:srcRect t="7127"/>
          <a:stretch>
            <a:fillRect/>
          </a:stretch>
        </p:blipFill>
        <p:spPr bwMode="auto">
          <a:xfrm>
            <a:off x="5031739" y="2604020"/>
            <a:ext cx="4125912" cy="357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4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Beyond Compliance Monitoring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61" y="1255594"/>
            <a:ext cx="8679976" cy="4840405"/>
          </a:xfrm>
        </p:spPr>
        <p:txBody>
          <a:bodyPr/>
          <a:lstStyle/>
          <a:p>
            <a:pPr lvl="1">
              <a:spcBef>
                <a:spcPts val="100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Compliance with air quality standards (NAAQS)</a:t>
            </a:r>
          </a:p>
          <a:p>
            <a:pPr lvl="1">
              <a:spcBef>
                <a:spcPts val="1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Data for setting bottom-up source-oriented standards (air toxics)</a:t>
            </a:r>
          </a:p>
          <a:p>
            <a:pPr lvl="1">
              <a:spcBef>
                <a:spcPts val="1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Public awareness and information                        (e.g., Air Quality Index, AQI)</a:t>
            </a:r>
          </a:p>
          <a:p>
            <a:pPr lvl="1">
              <a:spcBef>
                <a:spcPts val="1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Track accountability of emission control programs and long term trends in general</a:t>
            </a:r>
          </a:p>
          <a:p>
            <a:pPr lvl="1">
              <a:spcBef>
                <a:spcPts val="1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Provide data for atmospheric science studies (e.g., chemical transport model validation) </a:t>
            </a:r>
          </a:p>
          <a:p>
            <a:pPr lvl="1">
              <a:spcBef>
                <a:spcPts val="1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Provide data for health studies</a:t>
            </a:r>
          </a:p>
          <a:p>
            <a:pPr lvl="1">
              <a:spcBef>
                <a:spcPts val="100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spcBef>
                <a:spcPts val="100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spcBef>
                <a:spcPts val="100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 lvl="2">
              <a:spcBef>
                <a:spcPts val="100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spcBef>
                <a:spcPts val="1000"/>
              </a:spcBef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</a:pP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225184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Network Evolution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61" y="1255594"/>
            <a:ext cx="8679976" cy="4840405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Greater appreciation for the monitors as a </a:t>
            </a:r>
            <a:r>
              <a:rPr lang="en-US" sz="2800" u="sng" dirty="0" smtClean="0">
                <a:solidFill>
                  <a:schemeClr val="bg1"/>
                </a:solidFill>
              </a:rPr>
              <a:t>network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Single pollutant </a:t>
            </a:r>
          </a:p>
          <a:p>
            <a:pPr lvl="2">
              <a:buNone/>
            </a:pPr>
            <a:r>
              <a:rPr lang="en-US" sz="2800" dirty="0" smtClean="0">
                <a:solidFill>
                  <a:schemeClr val="bg1"/>
                </a:solidFill>
                <a:sym typeface="Symbol"/>
              </a:rPr>
              <a:t> M</a:t>
            </a:r>
            <a:r>
              <a:rPr lang="en-US" sz="2800" dirty="0" smtClean="0">
                <a:solidFill>
                  <a:schemeClr val="bg1"/>
                </a:solidFill>
              </a:rPr>
              <a:t>ulti-pollutant (collocated measurements)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Single site</a:t>
            </a:r>
          </a:p>
          <a:p>
            <a:pPr lvl="2">
              <a:buNone/>
            </a:pPr>
            <a:r>
              <a:rPr lang="en-US" sz="2800" dirty="0" smtClean="0">
                <a:solidFill>
                  <a:schemeClr val="bg1"/>
                </a:solidFill>
                <a:sym typeface="Symbol"/>
              </a:rPr>
              <a:t> Multi-site (including </a:t>
            </a:r>
            <a:r>
              <a:rPr lang="en-US" sz="2800" dirty="0" smtClean="0">
                <a:solidFill>
                  <a:schemeClr val="bg1"/>
                </a:solidFill>
              </a:rPr>
              <a:t>space-time coupling on various spatial scales)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Crucial towards, e.g. 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Chemical transport model validation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Health effects studies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Building </a:t>
            </a:r>
            <a:r>
              <a:rPr lang="en-US" sz="2800" dirty="0" smtClean="0">
                <a:solidFill>
                  <a:srgbClr val="FFC000"/>
                </a:solidFill>
              </a:rPr>
              <a:t>conceptual models </a:t>
            </a:r>
            <a:r>
              <a:rPr lang="en-US" sz="2800" dirty="0" smtClean="0">
                <a:solidFill>
                  <a:schemeClr val="bg1"/>
                </a:solidFill>
              </a:rPr>
              <a:t>(tomorrow’s session) including local versus regional contributions</a:t>
            </a:r>
          </a:p>
          <a:p>
            <a:pPr lvl="1"/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lvl="1"/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Identifying Emission Source Regions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Detroit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6171" y="3664632"/>
            <a:ext cx="4397829" cy="319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"/>
          <p:cNvGrpSpPr/>
          <p:nvPr/>
        </p:nvGrpSpPr>
        <p:grpSpPr>
          <a:xfrm>
            <a:off x="0" y="2046514"/>
            <a:ext cx="5050971" cy="4811486"/>
            <a:chOff x="1328058" y="1371600"/>
            <a:chExt cx="6404864" cy="5486400"/>
          </a:xfrm>
        </p:grpSpPr>
        <p:pic>
          <p:nvPicPr>
            <p:cNvPr id="3" name="Picture 2" descr="DET_Triangulation_SWHS-Wind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8058" y="1371600"/>
              <a:ext cx="6404864" cy="5486400"/>
            </a:xfrm>
            <a:prstGeom prst="rect">
              <a:avLst/>
            </a:prstGeom>
          </p:spPr>
        </p:pic>
        <p:sp>
          <p:nvSpPr>
            <p:cNvPr id="4" name="Freeform 3"/>
            <p:cNvSpPr/>
            <p:nvPr/>
          </p:nvSpPr>
          <p:spPr>
            <a:xfrm>
              <a:off x="4663821" y="3200400"/>
              <a:ext cx="1355979" cy="2057400"/>
            </a:xfrm>
            <a:custGeom>
              <a:avLst/>
              <a:gdLst>
                <a:gd name="connsiteX0" fmla="*/ 614362 w 1285875"/>
                <a:gd name="connsiteY0" fmla="*/ 85725 h 2057400"/>
                <a:gd name="connsiteX1" fmla="*/ 1057275 w 1285875"/>
                <a:gd name="connsiteY1" fmla="*/ 0 h 2057400"/>
                <a:gd name="connsiteX2" fmla="*/ 1285875 w 1285875"/>
                <a:gd name="connsiteY2" fmla="*/ 571500 h 2057400"/>
                <a:gd name="connsiteX3" fmla="*/ 0 w 1285875"/>
                <a:gd name="connsiteY3" fmla="*/ 2057400 h 2057400"/>
                <a:gd name="connsiteX4" fmla="*/ 614362 w 1285875"/>
                <a:gd name="connsiteY4" fmla="*/ 85725 h 205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875" h="2057400">
                  <a:moveTo>
                    <a:pt x="614362" y="85725"/>
                  </a:moveTo>
                  <a:lnTo>
                    <a:pt x="1057275" y="0"/>
                  </a:lnTo>
                  <a:lnTo>
                    <a:pt x="1285875" y="571500"/>
                  </a:lnTo>
                  <a:lnTo>
                    <a:pt x="0" y="2057400"/>
                  </a:lnTo>
                  <a:lnTo>
                    <a:pt x="614362" y="85725"/>
                  </a:lnTo>
                  <a:close/>
                </a:path>
              </a:pathLst>
            </a:custGeom>
            <a:solidFill>
              <a:srgbClr val="0EA641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Interagency Monitoring of Protected Visual Environments (IMPROVE)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mapVIEW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0475"/>
            <a:ext cx="5486400" cy="3686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44800" y="2685141"/>
            <a:ext cx="159657" cy="174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FT1003_1106582BBF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1944" y="3749040"/>
            <a:ext cx="6662056" cy="310896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785279">
            <a:off x="2575236" y="3304363"/>
            <a:ext cx="1973943" cy="28123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10285" y="3744689"/>
            <a:ext cx="10115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Year 2010</a:t>
            </a:r>
            <a:endParaRPr lang="en-US" sz="1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720063" y="4877250"/>
            <a:ext cx="1588897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+mj-lt"/>
              </a:rPr>
              <a:t>light extinction, Mm</a:t>
            </a:r>
            <a:r>
              <a:rPr lang="en-US" sz="1100" b="1" baseline="30000" dirty="0" smtClean="0">
                <a:latin typeface="+mj-lt"/>
              </a:rPr>
              <a:t>-1</a:t>
            </a:r>
            <a:endParaRPr lang="en-US" sz="1100" b="1" baseline="30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94420" y="4034147"/>
            <a:ext cx="34820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>
                <a:latin typeface="+mj-lt"/>
              </a:rPr>
              <a:t>Contribution of ambient particulate</a:t>
            </a:r>
          </a:p>
          <a:p>
            <a:r>
              <a:rPr lang="en-US" sz="1400" b="1" i="1" dirty="0" smtClean="0">
                <a:latin typeface="+mj-lt"/>
              </a:rPr>
              <a:t> matter composition to light extinction </a:t>
            </a:r>
          </a:p>
          <a:p>
            <a:pPr algn="ctr"/>
            <a:r>
              <a:rPr lang="en-US" sz="1400" b="1" i="1" dirty="0" smtClean="0">
                <a:latin typeface="+mj-lt"/>
              </a:rPr>
              <a:t>(visibility reduction)</a:t>
            </a:r>
            <a:endParaRPr lang="en-US" sz="14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4"/>
            <a:ext cx="7772400" cy="99401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Rational Network Evolution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“Sounds Great”, “Let’s Do It”   </a:t>
            </a:r>
            <a:r>
              <a:rPr lang="en-US" sz="2800" dirty="0" smtClean="0">
                <a:solidFill>
                  <a:srgbClr val="FFFF00"/>
                </a:solidFill>
              </a:rPr>
              <a:t>…</a:t>
            </a:r>
            <a:r>
              <a:rPr lang="en-US" sz="2800" dirty="0" smtClean="0">
                <a:solidFill>
                  <a:schemeClr val="bg1"/>
                </a:solidFill>
              </a:rPr>
              <a:t>    </a:t>
            </a:r>
            <a:r>
              <a:rPr lang="en-US" sz="2800" dirty="0" smtClean="0">
                <a:solidFill>
                  <a:srgbClr val="FF0000"/>
                </a:solidFill>
              </a:rPr>
              <a:t>“Slow Down”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61" y="1625600"/>
            <a:ext cx="8679976" cy="5232400"/>
          </a:xfrm>
        </p:spPr>
        <p:txBody>
          <a:bodyPr/>
          <a:lstStyle/>
          <a:p>
            <a:r>
              <a:rPr lang="en-US" sz="2600" dirty="0" smtClean="0">
                <a:solidFill>
                  <a:schemeClr val="bg1"/>
                </a:solidFill>
              </a:rPr>
              <a:t>An infrastructure project (like highways, etc.)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Large financial investment, fixed sites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Numerous stakeholders, often with seemingly competing interests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Comfort in the status quo (a static network)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Moving monitors largely to respond to new standards, e.g., change in PM</a:t>
            </a:r>
            <a:r>
              <a:rPr lang="en-US" sz="2600" baseline="-25000" dirty="0" smtClean="0">
                <a:solidFill>
                  <a:schemeClr val="bg1"/>
                </a:solidFill>
              </a:rPr>
              <a:t>2.5</a:t>
            </a:r>
            <a:r>
              <a:rPr lang="en-US" sz="2600" dirty="0" smtClean="0">
                <a:solidFill>
                  <a:schemeClr val="bg1"/>
                </a:solidFill>
              </a:rPr>
              <a:t> daily standard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Avoiding inhomogeneities that may arise when moving sites, changing technology, etc.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Regulatory mandates and constraints (e.g., speciation)</a:t>
            </a:r>
          </a:p>
          <a:p>
            <a:pPr lvl="2"/>
            <a:endParaRPr lang="en-US" sz="2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endParaRPr lang="en-US" sz="2600" dirty="0" smtClean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184"/>
            <a:ext cx="9144000" cy="99401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Proactive Network Evolution in the U.S.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61" y="1567542"/>
            <a:ext cx="8679976" cy="5290457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Objectives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Timely data reporting for public alerts</a:t>
            </a:r>
            <a:r>
              <a:rPr lang="en-US" sz="2400" dirty="0" smtClean="0">
                <a:solidFill>
                  <a:schemeClr val="bg1"/>
                </a:solidFill>
              </a:rPr>
              <a:t>, including forecasting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Emission strategy development </a:t>
            </a:r>
            <a:r>
              <a:rPr lang="en-US" sz="2400" b="1" i="1" dirty="0" smtClean="0">
                <a:solidFill>
                  <a:schemeClr val="bg1"/>
                </a:solidFill>
              </a:rPr>
              <a:t>- </a:t>
            </a:r>
            <a:r>
              <a:rPr lang="en-US" sz="2400" dirty="0" smtClean="0">
                <a:solidFill>
                  <a:schemeClr val="bg1"/>
                </a:solidFill>
              </a:rPr>
              <a:t>supporting air quality model evaluation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Accountability – </a:t>
            </a:r>
            <a:r>
              <a:rPr lang="en-US" sz="2400" dirty="0" smtClean="0">
                <a:solidFill>
                  <a:schemeClr val="bg1"/>
                </a:solidFill>
              </a:rPr>
              <a:t>assessing progress of implemented rules and programs through tracking long term trends of criteria and non-criteria  pollutants and their precursors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Epidemiological studies – </a:t>
            </a:r>
            <a:r>
              <a:rPr lang="en-US" sz="2400" dirty="0" smtClean="0">
                <a:solidFill>
                  <a:schemeClr val="bg1"/>
                </a:solidFill>
              </a:rPr>
              <a:t>underpin NAAQS 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Research support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Ecosystem assessments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i="1" dirty="0" smtClean="0">
                <a:solidFill>
                  <a:schemeClr val="bg1"/>
                </a:solidFill>
              </a:rPr>
              <a:t>Compliance monitoring</a:t>
            </a:r>
          </a:p>
          <a:p>
            <a:pPr marL="457200" indent="-457200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2"/>
            <a:endParaRPr lang="en-US" sz="2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endParaRPr lang="en-US" sz="2600" dirty="0" smtClean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184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Proposed National Core (</a:t>
            </a:r>
            <a:r>
              <a:rPr lang="en-US" dirty="0" err="1" smtClean="0">
                <a:solidFill>
                  <a:schemeClr val="bg1"/>
                </a:solidFill>
              </a:rPr>
              <a:t>Ncore</a:t>
            </a:r>
            <a:r>
              <a:rPr lang="en-US" dirty="0" smtClean="0">
                <a:solidFill>
                  <a:schemeClr val="bg1"/>
                </a:solidFill>
              </a:rPr>
              <a:t>) Platform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cheffe_AWMA_Mon_Strat_august2008combined_Page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386" y="1444249"/>
            <a:ext cx="6616270" cy="4804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574" y="6516917"/>
            <a:ext cx="2685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Scheffe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  <a:latin typeface="+mj-lt"/>
              </a:rPr>
              <a:t>et al.., J A&amp;WMA, 2009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2961" y="856344"/>
            <a:ext cx="8679976" cy="5239656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Focus on implementing Level 2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spcBef>
                <a:spcPts val="3000"/>
              </a:spcBef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Began Jan 1, 2011, 63 urban sites and 17 rural sites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4"/>
            <a:ext cx="7772400" cy="762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NCore</a:t>
            </a:r>
            <a:r>
              <a:rPr lang="en-US" dirty="0" smtClean="0">
                <a:solidFill>
                  <a:schemeClr val="bg1"/>
                </a:solidFill>
              </a:rPr>
              <a:t> Implementation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cheffe_AWMA_Mon_Strat_august2008combined_Page_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386" y="1444249"/>
            <a:ext cx="6616270" cy="48041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3663" y="2815781"/>
            <a:ext cx="522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+mj-lt"/>
                <a:sym typeface="Symbol"/>
              </a:rPr>
              <a:t>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4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National Core (</a:t>
            </a:r>
            <a:r>
              <a:rPr lang="en-US" dirty="0" err="1" smtClean="0">
                <a:solidFill>
                  <a:schemeClr val="bg1"/>
                </a:solidFill>
              </a:rPr>
              <a:t>NCore</a:t>
            </a:r>
            <a:r>
              <a:rPr lang="en-US" dirty="0" smtClean="0">
                <a:solidFill>
                  <a:schemeClr val="bg1"/>
                </a:solidFill>
              </a:rPr>
              <a:t>) Network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6630"/>
            <a:ext cx="8952937" cy="494937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Multi-pollutant sites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Advanced measurement systems for particles, pollutant gases and meteorology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Beyond criteria pollutants (e.g. NOy)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Trace level (well 					     below NAAQS)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High time resolution					(e.g. 5-min for SO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BlairNc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3640" y="3280229"/>
            <a:ext cx="4770360" cy="3577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5894"/>
            <a:ext cx="436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NCore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site in St. Louis, MO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1847850"/>
            <a:ext cx="55133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Nitrate Potential Source Contribution Function </a:t>
            </a:r>
            <a:br>
              <a:rPr lang="en-US" sz="1800">
                <a:solidFill>
                  <a:srgbClr val="FFFFFF"/>
                </a:solidFill>
                <a:latin typeface="Arial" pitchFamily="34" charset="0"/>
              </a:rPr>
            </a:b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(PSCF) analysis,  Lee and Hopke (2006)</a:t>
            </a:r>
          </a:p>
          <a:p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Chemical Speciation Network Data (1-in-3 day)</a:t>
            </a:r>
          </a:p>
          <a:p>
            <a:endParaRPr lang="en-US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50179" name="Rectangle 6"/>
          <p:cNvSpPr>
            <a:spLocks noChangeArrowheads="1"/>
          </p:cNvSpPr>
          <p:nvPr/>
        </p:nvSpPr>
        <p:spPr bwMode="auto">
          <a:xfrm>
            <a:off x="0" y="0"/>
            <a:ext cx="89789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Secondary Nitrate</a:t>
            </a:r>
            <a:br>
              <a:rPr lang="en-US" sz="240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- formed from atmospheric chemistry of NO</a:t>
            </a:r>
            <a:r>
              <a:rPr lang="en-US" sz="2400" baseline="-25000">
                <a:solidFill>
                  <a:schemeClr val="bg1"/>
                </a:solidFill>
                <a:latin typeface="Arial" pitchFamily="34" charset="0"/>
              </a:rPr>
              <a:t>x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 and NH</a:t>
            </a:r>
            <a:r>
              <a:rPr lang="en-US" sz="2400" baseline="-25000">
                <a:solidFill>
                  <a:schemeClr val="bg1"/>
                </a:solidFill>
                <a:latin typeface="Arial" pitchFamily="34" charset="0"/>
              </a:rPr>
              <a:t>3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 emissions</a:t>
            </a:r>
            <a:br>
              <a:rPr lang="en-US" sz="240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- interpretation: nitrate transported from areas with high NH</a:t>
            </a:r>
            <a:r>
              <a:rPr lang="en-US" sz="2400" baseline="-25000">
                <a:solidFill>
                  <a:schemeClr val="bg1"/>
                </a:solidFill>
                <a:latin typeface="Arial" pitchFamily="34" charset="0"/>
              </a:rPr>
              <a:t>3</a:t>
            </a:r>
            <a:endParaRPr lang="en-US" sz="240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0180" name="Picture 5" descr="Pages from Lee&amp;Hopke_AtmosEnviron_2006(PMF-STL-STN)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788" y="2620963"/>
            <a:ext cx="71659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4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Today’s 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60" y="1255594"/>
            <a:ext cx="8871039" cy="4840405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Status and perspectives on U.S. networks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Emphasis on particulate matter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Brief comments on networks in: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Hong Kong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Ulaanbaatar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Theme: Opportunities to learn from other networks, possibly leapfrog portions of the evolution path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1684338"/>
            <a:ext cx="49085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Nitrate Potential Source Contribution Function </a:t>
            </a:r>
            <a:br>
              <a:rPr lang="en-US" sz="1800">
                <a:solidFill>
                  <a:srgbClr val="FFFFFF"/>
                </a:solidFill>
                <a:latin typeface="Arial" pitchFamily="34" charset="0"/>
              </a:rPr>
            </a:br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(PSCF) analysis, </a:t>
            </a:r>
            <a:r>
              <a:rPr lang="en-US" sz="1800" b="1">
                <a:solidFill>
                  <a:srgbClr val="FFFFFF"/>
                </a:solidFill>
                <a:latin typeface="Arial" pitchFamily="34" charset="0"/>
              </a:rPr>
              <a:t>incremental probability </a:t>
            </a:r>
            <a:br>
              <a:rPr lang="en-US" sz="1800" b="1">
                <a:solidFill>
                  <a:srgbClr val="FFFFFF"/>
                </a:solidFill>
                <a:latin typeface="Arial" pitchFamily="34" charset="0"/>
              </a:rPr>
            </a:br>
            <a:r>
              <a:rPr lang="en-US" sz="1800" b="1">
                <a:solidFill>
                  <a:srgbClr val="FFFFFF"/>
                </a:solidFill>
                <a:latin typeface="Arial" pitchFamily="34" charset="0"/>
              </a:rPr>
              <a:t>compared to seasonal climatology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0" y="6472238"/>
            <a:ext cx="3573463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Sonoma Technology, Inc.</a:t>
            </a: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0" y="0"/>
            <a:ext cx="89789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Secondary Nitrate</a:t>
            </a:r>
            <a:br>
              <a:rPr lang="en-US" sz="240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- formed from atmospheric chemistry of NO</a:t>
            </a:r>
            <a:r>
              <a:rPr lang="en-US" sz="2400" baseline="-25000">
                <a:solidFill>
                  <a:schemeClr val="bg1"/>
                </a:solidFill>
                <a:latin typeface="Arial" pitchFamily="34" charset="0"/>
              </a:rPr>
              <a:t>x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 and NH</a:t>
            </a:r>
            <a:r>
              <a:rPr lang="en-US" sz="2400" baseline="-25000">
                <a:solidFill>
                  <a:schemeClr val="bg1"/>
                </a:solidFill>
                <a:latin typeface="Arial" pitchFamily="34" charset="0"/>
              </a:rPr>
              <a:t>3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 emissions</a:t>
            </a:r>
            <a:br>
              <a:rPr lang="en-US" sz="2400">
                <a:solidFill>
                  <a:schemeClr val="bg1"/>
                </a:solidFill>
                <a:latin typeface="Arial" pitchFamily="34" charset="0"/>
              </a:rPr>
            </a:b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- nitrate transported from areas with </a:t>
            </a:r>
            <a:r>
              <a:rPr lang="en-US" sz="2400" u="sng">
                <a:solidFill>
                  <a:schemeClr val="bg1"/>
                </a:solidFill>
                <a:latin typeface="Arial" pitchFamily="34" charset="0"/>
              </a:rPr>
              <a:t>both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 high NO</a:t>
            </a:r>
            <a:r>
              <a:rPr lang="en-US" sz="2400" baseline="-25000">
                <a:solidFill>
                  <a:schemeClr val="bg1"/>
                </a:solidFill>
                <a:latin typeface="Arial" pitchFamily="34" charset="0"/>
              </a:rPr>
              <a:t>x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 and NH</a:t>
            </a:r>
            <a:r>
              <a:rPr lang="en-US" sz="2400" baseline="-25000">
                <a:solidFill>
                  <a:schemeClr val="bg1"/>
                </a:solidFill>
                <a:latin typeface="Arial" pitchFamily="34" charset="0"/>
              </a:rPr>
              <a:t>3</a:t>
            </a:r>
            <a:endParaRPr lang="en-US" sz="240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51205" name="Picture 7"/>
          <p:cNvPicPr>
            <a:picLocks noChangeAspect="1" noChangeArrowheads="1"/>
          </p:cNvPicPr>
          <p:nvPr/>
        </p:nvPicPr>
        <p:blipFill>
          <a:blip r:embed="rId3" cstate="print"/>
          <a:srcRect l="47296" t="11829"/>
          <a:stretch>
            <a:fillRect/>
          </a:stretch>
        </p:blipFill>
        <p:spPr bwMode="auto">
          <a:xfrm>
            <a:off x="5138738" y="2427288"/>
            <a:ext cx="3802062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5126038" y="6434138"/>
            <a:ext cx="3573462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1800" b="1">
                <a:solidFill>
                  <a:schemeClr val="bg1"/>
                </a:solidFill>
                <a:latin typeface="Arial" pitchFamily="34" charset="0"/>
              </a:rPr>
              <a:t>ENVIRON, Inc.</a:t>
            </a:r>
          </a:p>
        </p:txBody>
      </p:sp>
      <p:sp>
        <p:nvSpPr>
          <p:cNvPr id="51207" name="Rectangle 9"/>
          <p:cNvSpPr>
            <a:spLocks noChangeArrowheads="1"/>
          </p:cNvSpPr>
          <p:nvPr/>
        </p:nvSpPr>
        <p:spPr bwMode="auto">
          <a:xfrm>
            <a:off x="5181600" y="6029325"/>
            <a:ext cx="3962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  <a:latin typeface="Arial" pitchFamily="34" charset="0"/>
              </a:rPr>
              <a:t>daily averages, CY 2002</a:t>
            </a:r>
          </a:p>
        </p:txBody>
      </p:sp>
      <p:sp>
        <p:nvSpPr>
          <p:cNvPr id="51208" name="Rectangle 10"/>
          <p:cNvSpPr>
            <a:spLocks noChangeArrowheads="1"/>
          </p:cNvSpPr>
          <p:nvPr/>
        </p:nvSpPr>
        <p:spPr bwMode="auto">
          <a:xfrm>
            <a:off x="5110163" y="1547813"/>
            <a:ext cx="40338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800">
                <a:solidFill>
                  <a:srgbClr val="FFFFFF"/>
                </a:solidFill>
                <a:latin typeface="Arial" pitchFamily="34" charset="0"/>
              </a:rPr>
              <a:t>Chemical Transport Modeling for nitrate</a:t>
            </a:r>
          </a:p>
        </p:txBody>
      </p:sp>
      <p:pic>
        <p:nvPicPr>
          <p:cNvPr id="5120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00313"/>
            <a:ext cx="4572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Rectangle 12"/>
          <p:cNvSpPr>
            <a:spLocks noChangeArrowheads="1"/>
          </p:cNvSpPr>
          <p:nvPr/>
        </p:nvSpPr>
        <p:spPr bwMode="auto">
          <a:xfrm>
            <a:off x="0" y="6026150"/>
            <a:ext cx="46339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>
              <a:spcBef>
                <a:spcPct val="20000"/>
              </a:spcBef>
            </a:pPr>
            <a:r>
              <a:rPr lang="en-US" sz="1800">
                <a:solidFill>
                  <a:schemeClr val="bg1"/>
                </a:solidFill>
                <a:latin typeface="Arial" pitchFamily="34" charset="0"/>
              </a:rPr>
              <a:t>2001-02, 2002-03 wintertime nitrate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NCore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Network – July 2011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 descr="ncore_map_July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42288"/>
            <a:ext cx="9144000" cy="53157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4"/>
            <a:ext cx="7772400" cy="7620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NCore</a:t>
            </a:r>
            <a:r>
              <a:rPr lang="en-US" dirty="0" smtClean="0">
                <a:solidFill>
                  <a:schemeClr val="bg1"/>
                </a:solidFill>
              </a:rPr>
              <a:t> Implementation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5594"/>
            <a:ext cx="9144000" cy="4840405"/>
          </a:xfrm>
        </p:spPr>
        <p:txBody>
          <a:bodyPr/>
          <a:lstStyle/>
          <a:p>
            <a:r>
              <a:rPr lang="en-US" sz="2600" dirty="0" smtClean="0">
                <a:solidFill>
                  <a:schemeClr val="bg1"/>
                </a:solidFill>
              </a:rPr>
              <a:t>Crux is guidance and technical support to the state and local monitoring agencies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Training videos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Standard operating procedures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Implementation documents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Workshops and training sessions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Synergistic activities, e.g.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Restructuring of QA responsibilities to emphasize more local ownership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Tools to readily detect and assess inhomogeneities between filter and continuous PM mass measurements</a:t>
            </a:r>
          </a:p>
          <a:p>
            <a:pPr lvl="1">
              <a:buFontTx/>
              <a:buChar char="-"/>
            </a:pPr>
            <a:endParaRPr lang="en-US" sz="2600" dirty="0" smtClean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Good: Air Quality Index (AQI)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 descr="forecast_aqi_20121205_u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8795" y="3352788"/>
            <a:ext cx="4500563" cy="3429000"/>
          </a:xfrm>
          <a:prstGeom prst="rect">
            <a:avLst/>
          </a:prstGeom>
        </p:spPr>
      </p:pic>
      <p:pic>
        <p:nvPicPr>
          <p:cNvPr id="5" name="Picture 4" descr="cur_pm25_u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96563"/>
            <a:ext cx="4500563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74" y="6516917"/>
            <a:ext cx="18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j-lt"/>
              </a:rPr>
              <a:t>Source: </a:t>
            </a:r>
            <a:r>
              <a:rPr lang="en-US" sz="1800" dirty="0" err="1" smtClean="0">
                <a:solidFill>
                  <a:schemeClr val="bg1"/>
                </a:solidFill>
                <a:latin typeface="+mj-lt"/>
              </a:rPr>
              <a:t>AirNOW</a:t>
            </a:r>
            <a:endParaRPr lang="en-US" sz="1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" y="1103083"/>
            <a:ext cx="1745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Reporting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0234" y="2764954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</a:rPr>
              <a:t>Forecasting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184"/>
            <a:ext cx="9144000" cy="97950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Designing/Rethinking AQ Networks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61" y="1132114"/>
            <a:ext cx="8679976" cy="5725886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Regardless of spatial scales…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What are the </a:t>
            </a:r>
            <a:r>
              <a:rPr lang="en-US" sz="2800" u="sng" dirty="0" smtClean="0">
                <a:solidFill>
                  <a:schemeClr val="bg1"/>
                </a:solidFill>
              </a:rPr>
              <a:t>monitoring objectives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</a:p>
          <a:p>
            <a:pPr lvl="2"/>
            <a:r>
              <a:rPr lang="en-US" sz="2800" i="1" dirty="0" smtClean="0">
                <a:solidFill>
                  <a:schemeClr val="bg1"/>
                </a:solidFill>
              </a:rPr>
              <a:t>Influences</a:t>
            </a:r>
            <a:r>
              <a:rPr lang="en-US" sz="2800" dirty="0" smtClean="0">
                <a:solidFill>
                  <a:schemeClr val="bg1"/>
                </a:solidFill>
              </a:rPr>
              <a:t> locations, equipment, operation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What are the available resources?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</a:rPr>
              <a:t>Funding, manpower (skilled and non-skilled)</a:t>
            </a:r>
          </a:p>
          <a:p>
            <a:pPr lvl="2"/>
            <a:r>
              <a:rPr lang="en-US" sz="2800" i="1" dirty="0" smtClean="0">
                <a:solidFill>
                  <a:schemeClr val="bg1"/>
                </a:solidFill>
              </a:rPr>
              <a:t>Constrains</a:t>
            </a:r>
            <a:r>
              <a:rPr lang="en-US" sz="2800" dirty="0" smtClean="0">
                <a:solidFill>
                  <a:schemeClr val="bg1"/>
                </a:solidFill>
              </a:rPr>
              <a:t> location, equipment, operation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Formal design framework to arrive at - 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</a:rPr>
              <a:t>Data Quality Objectives (DQO)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</a:rPr>
              <a:t>Measurement Quality Objectives (MQO)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</a:rPr>
              <a:t>Quality Assurance Project Plans (QAPP)</a:t>
            </a:r>
          </a:p>
          <a:p>
            <a:pPr lvl="1"/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4"/>
            <a:ext cx="7772400" cy="97950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Network Considerations - Operations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61" y="1255594"/>
            <a:ext cx="8679976" cy="5602406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Sample collection and analysis 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Centralized lab, multiple labs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Operations documentation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Quality Assurance / Quality Control (QA/QC)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Data validation and reporting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Local versus centralized “ownership”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Centralized data repository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Monitoring oversight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The “QA Conundrum”…</a:t>
            </a:r>
          </a:p>
          <a:p>
            <a:pPr lvl="1"/>
            <a:endParaRPr lang="en-US" sz="2800" dirty="0" smtClean="0">
              <a:solidFill>
                <a:schemeClr val="bg1"/>
              </a:solidFill>
            </a:endParaRPr>
          </a:p>
          <a:p>
            <a:pPr lvl="1"/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4"/>
            <a:ext cx="7772400" cy="97950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Quality Assurance Conundrum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2114"/>
            <a:ext cx="8952937" cy="5725886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Oversight often viewed as a threat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Especially external audits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Key elements to effective oversight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Embed in all aspects of project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Start early, even before measurements start    (e.g., systems audits)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Develop supportive relationships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Do not overcomplicate operations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</a:rPr>
              <a:t>Do a few tasks well, rather than many tasks poorly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Show everyone involved how data are being used</a:t>
            </a:r>
          </a:p>
          <a:p>
            <a:pPr lvl="2"/>
            <a:endParaRPr lang="en-US" sz="2800" dirty="0" smtClean="0">
              <a:solidFill>
                <a:schemeClr val="bg1"/>
              </a:solidFill>
            </a:endParaRPr>
          </a:p>
          <a:p>
            <a:pPr lvl="2"/>
            <a:endParaRPr lang="en-US" sz="2800" dirty="0" smtClean="0">
              <a:solidFill>
                <a:schemeClr val="bg1"/>
              </a:solidFill>
            </a:endParaRPr>
          </a:p>
          <a:p>
            <a:pPr lvl="2"/>
            <a:endParaRPr lang="en-US" sz="2800" dirty="0" smtClean="0">
              <a:solidFill>
                <a:schemeClr val="bg1"/>
              </a:solidFill>
            </a:endParaRPr>
          </a:p>
          <a:p>
            <a:pPr lvl="2"/>
            <a:endParaRPr lang="en-US" sz="2800" dirty="0" smtClean="0">
              <a:solidFill>
                <a:schemeClr val="bg1"/>
              </a:solidFill>
            </a:endParaRPr>
          </a:p>
          <a:p>
            <a:pPr lvl="2"/>
            <a:endParaRPr lang="en-US" sz="2800" dirty="0" smtClean="0">
              <a:solidFill>
                <a:schemeClr val="bg1"/>
              </a:solidFill>
            </a:endParaRPr>
          </a:p>
          <a:p>
            <a:pPr lvl="1"/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184"/>
            <a:ext cx="9144000" cy="97950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Ownership &amp; Accountability -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32114"/>
            <a:ext cx="8940800" cy="5725886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PM</a:t>
            </a:r>
            <a:r>
              <a:rPr lang="en-US" sz="2800" baseline="-25000" dirty="0" smtClean="0">
                <a:solidFill>
                  <a:schemeClr val="bg1"/>
                </a:solidFill>
              </a:rPr>
              <a:t>2.5</a:t>
            </a:r>
            <a:r>
              <a:rPr lang="en-US" sz="2800" dirty="0" smtClean="0">
                <a:solidFill>
                  <a:schemeClr val="bg1"/>
                </a:solidFill>
              </a:rPr>
              <a:t> Chemical Speciation Network (CSN)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Sample collection by state/local/tribal agencies (SLT)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Chemical analysis mostly by a centralized lab  with the project “national contract” (RTI)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Process all samples and metadata                                 (field operations logsheets)… flag/void data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QA on the data for site-specific internal               consistency (e.g. IC SO</a:t>
            </a:r>
            <a:r>
              <a:rPr lang="en-US" sz="2400" baseline="-25000" dirty="0" smtClean="0">
                <a:solidFill>
                  <a:schemeClr val="bg1"/>
                </a:solidFill>
              </a:rPr>
              <a:t>4</a:t>
            </a:r>
            <a:r>
              <a:rPr lang="en-US" sz="2400" dirty="0" smtClean="0">
                <a:solidFill>
                  <a:schemeClr val="bg1"/>
                </a:solidFill>
              </a:rPr>
              <a:t> vs. XRF S)…                      flag/void data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Upload data to ftp site for SLT review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After time window for SLT review, post to Air Quality System (AQS) database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Considered robust, but still has flaws…</a:t>
            </a:r>
          </a:p>
          <a:p>
            <a:pPr lvl="2"/>
            <a:endParaRPr lang="en-US" sz="2800" dirty="0" smtClean="0">
              <a:solidFill>
                <a:srgbClr val="FF0000"/>
              </a:solidFill>
            </a:endParaRPr>
          </a:p>
          <a:p>
            <a:pPr lvl="2"/>
            <a:endParaRPr lang="en-US" sz="2800" dirty="0" smtClean="0">
              <a:solidFill>
                <a:srgbClr val="FF0000"/>
              </a:solidFill>
            </a:endParaRPr>
          </a:p>
          <a:p>
            <a:pPr lvl="2"/>
            <a:endParaRPr lang="en-US" sz="2800" dirty="0" smtClean="0">
              <a:solidFill>
                <a:srgbClr val="FF0000"/>
              </a:solidFill>
            </a:endParaRPr>
          </a:p>
          <a:p>
            <a:pPr lvl="2"/>
            <a:endParaRPr lang="en-US" sz="2800" dirty="0" smtClean="0">
              <a:solidFill>
                <a:srgbClr val="FF0000"/>
              </a:solidFill>
            </a:endParaRPr>
          </a:p>
          <a:p>
            <a:pPr lvl="2"/>
            <a:endParaRPr lang="en-US" sz="2800" dirty="0" smtClean="0">
              <a:solidFill>
                <a:srgbClr val="FF0000"/>
              </a:solidFill>
            </a:endParaRPr>
          </a:p>
          <a:p>
            <a:pPr lvl="1"/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20121205_091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2001" y="2786742"/>
            <a:ext cx="1959430" cy="2612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184"/>
            <a:ext cx="9144000" cy="97950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Ownership &amp; Accountability - 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32114"/>
            <a:ext cx="8940800" cy="5725886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Collocated organic carbon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GT Craig, Cleveland, OH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After change to URG 3000N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Oct 2009 – Mar 2011 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18 months operation                                            with systematic bias</a:t>
            </a:r>
          </a:p>
          <a:p>
            <a:pPr lvl="1"/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EPA recently changed Primary QA Organization (PQAO) designations under national contract from analytical lab (RTI) to SLT</a:t>
            </a:r>
          </a:p>
          <a:p>
            <a:pPr lvl="2"/>
            <a:endParaRPr lang="en-US" sz="2800" dirty="0" smtClean="0">
              <a:solidFill>
                <a:srgbClr val="FF0000"/>
              </a:solidFill>
            </a:endParaRPr>
          </a:p>
          <a:p>
            <a:pPr lvl="2"/>
            <a:endParaRPr lang="en-US" sz="2800" dirty="0" smtClean="0">
              <a:solidFill>
                <a:srgbClr val="FF0000"/>
              </a:solidFill>
            </a:endParaRPr>
          </a:p>
          <a:p>
            <a:pPr lvl="2"/>
            <a:endParaRPr lang="en-US" sz="2800" dirty="0" smtClean="0">
              <a:solidFill>
                <a:srgbClr val="FF0000"/>
              </a:solidFill>
            </a:endParaRPr>
          </a:p>
          <a:p>
            <a:pPr lvl="2"/>
            <a:endParaRPr lang="en-US" sz="2800" dirty="0" smtClean="0">
              <a:solidFill>
                <a:srgbClr val="FF0000"/>
              </a:solidFill>
            </a:endParaRPr>
          </a:p>
          <a:p>
            <a:pPr lvl="1"/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 lvl="1">
              <a:buFontTx/>
              <a:buChar char="-"/>
            </a:pP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 descr="Craig_Collo_Scatter_1212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0738" y="1262549"/>
            <a:ext cx="3918748" cy="4082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766" y="2893325"/>
            <a:ext cx="5286233" cy="396467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4" name="Picture 3" descr="IMG_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03761" cy="337782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660566" y="65226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Hong Kong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8229"/>
            <a:ext cx="489131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4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U.S. Historical Perspective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61" y="1117600"/>
            <a:ext cx="8679976" cy="4978399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Several air quality-related networks</a:t>
            </a:r>
          </a:p>
          <a:p>
            <a:pPr lvl="1">
              <a:spcBef>
                <a:spcPts val="10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Acidic  deposition</a:t>
            </a:r>
          </a:p>
          <a:p>
            <a:pPr lvl="1">
              <a:spcBef>
                <a:spcPts val="10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Mercury</a:t>
            </a:r>
          </a:p>
          <a:p>
            <a:pPr lvl="1">
              <a:spcBef>
                <a:spcPts val="10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Criteria pollutants / NAAQS* Networks</a:t>
            </a:r>
          </a:p>
          <a:p>
            <a:pPr lvl="2">
              <a:spcBef>
                <a:spcPts val="10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National Air Monitoring Network (NAMS)</a:t>
            </a:r>
          </a:p>
          <a:p>
            <a:pPr lvl="2">
              <a:spcBef>
                <a:spcPts val="10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State/Local Air Monitoring Network (SLAMS)</a:t>
            </a:r>
          </a:p>
          <a:p>
            <a:pPr lvl="2">
              <a:spcBef>
                <a:spcPts val="10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Both NAMS/SLAMS operated by state/local agencies</a:t>
            </a:r>
          </a:p>
          <a:p>
            <a:pPr lvl="2">
              <a:spcBef>
                <a:spcPts val="1000"/>
              </a:spcBef>
            </a:pPr>
            <a:r>
              <a:rPr lang="en-US" sz="2600" dirty="0" smtClean="0">
                <a:solidFill>
                  <a:schemeClr val="bg1"/>
                </a:solidFill>
              </a:rPr>
              <a:t>Historical emphasis on monitoring compliance with NAAQS</a:t>
            </a:r>
          </a:p>
          <a:p>
            <a:pPr lvl="1">
              <a:spcBef>
                <a:spcPts val="1000"/>
              </a:spcBef>
            </a:pPr>
            <a:endParaRPr lang="en-US" sz="2600" dirty="0" smtClean="0">
              <a:solidFill>
                <a:schemeClr val="bg1"/>
              </a:solidFill>
            </a:endParaRPr>
          </a:p>
          <a:p>
            <a:pPr lvl="1">
              <a:spcBef>
                <a:spcPts val="1000"/>
              </a:spcBef>
            </a:pPr>
            <a:endParaRPr lang="en-US" sz="2600" dirty="0" smtClean="0">
              <a:solidFill>
                <a:schemeClr val="bg1"/>
              </a:solidFill>
            </a:endParaRPr>
          </a:p>
          <a:p>
            <a:pPr lvl="2">
              <a:spcBef>
                <a:spcPts val="1000"/>
              </a:spcBef>
            </a:pPr>
            <a:endParaRPr lang="en-US" sz="2600" dirty="0" smtClean="0">
              <a:solidFill>
                <a:schemeClr val="bg1"/>
              </a:solidFill>
            </a:endParaRPr>
          </a:p>
          <a:p>
            <a:pPr lvl="1">
              <a:spcBef>
                <a:spcPts val="1000"/>
              </a:spcBef>
              <a:buFontTx/>
              <a:buChar char="-"/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</a:pP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634" y="6371770"/>
            <a:ext cx="7436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* NAAQS = National Ambient Air Quality Standards (CO, NO</a:t>
            </a:r>
            <a:r>
              <a:rPr lang="en-US" sz="16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, O</a:t>
            </a:r>
            <a:r>
              <a:rPr lang="en-US" sz="1600" baseline="-25000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, Pb, PM, SO</a:t>
            </a:r>
            <a:r>
              <a:rPr lang="en-US" sz="1600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3"/>
            <a:ext cx="7772400" cy="102304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Hong Kong PM</a:t>
            </a:r>
            <a:r>
              <a:rPr lang="en-US" baseline="-25000" dirty="0" smtClean="0">
                <a:solidFill>
                  <a:schemeClr val="bg1"/>
                </a:solidFill>
              </a:rPr>
              <a:t>10</a:t>
            </a:r>
            <a:r>
              <a:rPr lang="en-US" dirty="0" smtClean="0">
                <a:solidFill>
                  <a:schemeClr val="bg1"/>
                </a:solidFill>
              </a:rPr>
              <a:t> Mass Network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86" y="1465943"/>
            <a:ext cx="8955313" cy="463005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Compared to the Air Quality Objectives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Hourly data set for 15+ years</a:t>
            </a:r>
          </a:p>
          <a:p>
            <a:pPr lvl="5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50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C TEOM </a:t>
            </a:r>
          </a:p>
          <a:p>
            <a:pPr lvl="5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Symbol"/>
              </a:rPr>
              <a:t>Method continuity over time</a:t>
            </a:r>
          </a:p>
          <a:p>
            <a:pPr lvl="5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Symbol"/>
              </a:rPr>
              <a:t>Measures nonvolatile mass, biased low compared to ambient concentrations</a:t>
            </a:r>
          </a:p>
          <a:p>
            <a:pPr lvl="5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sym typeface="Symbol"/>
              </a:rPr>
              <a:t>Technology change will introduce inhomogeneities in the time series, (perhaps minor with, e.g., FDMS TEOM)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3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29412"/>
          <a:stretch>
            <a:fillRect/>
          </a:stretch>
        </p:blipFill>
        <p:spPr bwMode="auto">
          <a:xfrm rot="5400000">
            <a:off x="-902778" y="3571955"/>
            <a:ext cx="4145280" cy="219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68236" y="1247774"/>
          <a:ext cx="5384800" cy="4840288"/>
        </p:xfrm>
        <a:graphic>
          <a:graphicData uri="http://schemas.openxmlformats.org/presentationml/2006/ole">
            <p:oleObj spid="_x0000_s3074" name="SPW 10.0 Graph" r:id="rId3" imgW="5979960" imgH="6518520" progId="SigmaPlotGraphicObject.11">
              <p:embed/>
            </p:oleObj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"/>
            <a:ext cx="9144000" cy="110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CUSUM Analysis Example: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Identifying the Site with Inhomogeneity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18722" y="4012167"/>
            <a:ext cx="877077" cy="914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12002" y="2179219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chemeClr val="bg1"/>
                </a:solidFill>
                <a:latin typeface="+mj-lt"/>
              </a:rPr>
              <a:t>site pair</a:t>
            </a:r>
            <a:endParaRPr lang="en-US" sz="1600" b="1" u="sng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299" y="6367622"/>
            <a:ext cx="8836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Inhomogeneity at CW site in early 2002 a reduction of ~5 </a:t>
            </a:r>
            <a:r>
              <a:rPr lang="en-US" sz="2400" dirty="0" smtClean="0">
                <a:solidFill>
                  <a:schemeClr val="bg1"/>
                </a:solidFill>
                <a:latin typeface="Symbol" pitchFamily="18" charset="2"/>
              </a:rPr>
              <a:t>m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g/m</a:t>
            </a:r>
            <a:r>
              <a:rPr lang="en-US" sz="2400" baseline="30000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2400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0160" y="4948337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  <a:latin typeface="+mj-lt"/>
              </a:rPr>
              <a:t>CW in common</a:t>
            </a:r>
            <a:endParaRPr lang="en-US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621834" y="2507883"/>
            <a:ext cx="877077" cy="914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4"/>
            <a:ext cx="7772400" cy="111013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Hong Kong PM</a:t>
            </a:r>
            <a:r>
              <a:rPr lang="en-US" baseline="-25000" dirty="0" smtClean="0">
                <a:solidFill>
                  <a:schemeClr val="bg1"/>
                </a:solidFill>
              </a:rPr>
              <a:t>10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Speciation Network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61" y="1494971"/>
            <a:ext cx="8679976" cy="5050972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Long time series (15+ years)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High volume sampler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Measurement artifacts for 			   nitrate and organic carbon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Sampling not synchronized 			   across sites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Can’t assess day-specific spatial variability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Can construct a daily time series for Hong Kong region, at least for regional scale components</a:t>
            </a:r>
          </a:p>
          <a:p>
            <a:pPr lvl="1">
              <a:buFontTx/>
              <a:buChar char="-"/>
            </a:pPr>
            <a:r>
              <a:rPr lang="en-US" sz="2800" dirty="0" smtClean="0">
                <a:solidFill>
                  <a:schemeClr val="bg1"/>
                </a:solidFill>
              </a:rPr>
              <a:t>(tomorrow’s presentation)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15282" y="634272"/>
            <a:ext cx="414528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4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Ulaanbaatar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419" y="1255594"/>
            <a:ext cx="8679976" cy="4840405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Recently installed a multi-site network for criteria gases, PM</a:t>
            </a:r>
            <a:r>
              <a:rPr lang="en-US" sz="2800" baseline="-25000" dirty="0" smtClean="0">
                <a:solidFill>
                  <a:schemeClr val="bg1"/>
                </a:solidFill>
              </a:rPr>
              <a:t>2.5</a:t>
            </a:r>
            <a:r>
              <a:rPr lang="en-US" sz="2800" dirty="0" smtClean="0">
                <a:solidFill>
                  <a:schemeClr val="bg1"/>
                </a:solidFill>
              </a:rPr>
              <a:t> and PM</a:t>
            </a:r>
            <a:r>
              <a:rPr lang="en-US" sz="2800" baseline="-25000" dirty="0" smtClean="0">
                <a:solidFill>
                  <a:schemeClr val="bg1"/>
                </a:solidFill>
              </a:rPr>
              <a:t>10</a:t>
            </a:r>
            <a:r>
              <a:rPr lang="en-US" sz="2800" dirty="0" smtClean="0">
                <a:solidFill>
                  <a:schemeClr val="bg1"/>
                </a:solidFill>
              </a:rPr>
              <a:t> (all continuous)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 routine PM speciation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QA challenges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Institutional 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Instrument performance in                                    climate where not tested                               (extreme cold)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P1030600.JPG"/>
          <p:cNvPicPr>
            <a:picLocks noChangeAspect="1"/>
          </p:cNvPicPr>
          <p:nvPr/>
        </p:nvPicPr>
        <p:blipFill>
          <a:blip r:embed="rId2" cstate="print"/>
          <a:srcRect l="14062" t="27948"/>
          <a:stretch>
            <a:fillRect/>
          </a:stretch>
        </p:blipFill>
        <p:spPr>
          <a:xfrm>
            <a:off x="5979886" y="2454856"/>
            <a:ext cx="3164114" cy="1779810"/>
          </a:xfrm>
          <a:prstGeom prst="rect">
            <a:avLst/>
          </a:prstGeom>
        </p:spPr>
      </p:pic>
      <p:pic>
        <p:nvPicPr>
          <p:cNvPr id="5" name="Picture 4" descr="02-newcovers-living-white-gers-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9887" y="4751739"/>
            <a:ext cx="3164114" cy="21062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0104" y="6550223"/>
            <a:ext cx="4113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i="1" dirty="0" smtClean="0">
                <a:solidFill>
                  <a:schemeClr val="bg1"/>
                </a:solidFill>
                <a:latin typeface="+mj-lt"/>
              </a:rPr>
              <a:t>Bottom Photo: Mark Leong (National Geographic)</a:t>
            </a:r>
            <a:endParaRPr lang="en-US" sz="14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073" y="6208322"/>
            <a:ext cx="3223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i="1" dirty="0" smtClean="0">
                <a:solidFill>
                  <a:schemeClr val="bg1"/>
                </a:solidFill>
                <a:latin typeface="+mj-lt"/>
              </a:rPr>
              <a:t>Top Photo: Rufus Edwards (UC Irvine)</a:t>
            </a:r>
            <a:endParaRPr lang="en-US" sz="1400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184"/>
            <a:ext cx="91440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 - Contemporary Network Design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61" y="1074058"/>
            <a:ext cx="8679976" cy="5573486"/>
          </a:xfrm>
        </p:spPr>
        <p:txBody>
          <a:bodyPr/>
          <a:lstStyle/>
          <a:p>
            <a:r>
              <a:rPr lang="en-US" sz="2600" dirty="0" smtClean="0">
                <a:solidFill>
                  <a:schemeClr val="bg1"/>
                </a:solidFill>
              </a:rPr>
              <a:t>Design for multiple pollutants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Air quality modeling, source apportionment, health effects studies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Design for flexibility / sustainability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Pollutant levels and spatial scales of influence change over time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Capitalize on technology evolutions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Design for observation platform synergy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Satellite data, etc.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Design for data accessibility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Among the best QA measures is a range of stakeholders looking at the data</a:t>
            </a:r>
          </a:p>
          <a:p>
            <a:endParaRPr lang="en-US" sz="2600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endParaRPr lang="en-US" sz="2600" dirty="0" smtClean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4"/>
            <a:ext cx="7772400" cy="97950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Quality Assurance Conundrum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2114"/>
            <a:ext cx="8952937" cy="5725886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Despite these efforts, need to develop a culture where it is okay to make mistakes but they must be revealed and remedied (“we’re all in this together”)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Common issues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Hiding operations problems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</a:rPr>
              <a:t>Not following established protocols </a:t>
            </a:r>
          </a:p>
          <a:p>
            <a:pPr lvl="3"/>
            <a:r>
              <a:rPr lang="en-US" sz="2800" dirty="0" smtClean="0">
                <a:solidFill>
                  <a:schemeClr val="bg1"/>
                </a:solidFill>
              </a:rPr>
              <a:t>Routine procedures, QA/QC checks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</a:rPr>
              <a:t>Falsifying documentation (e.g., sample collection dates, QA/QC data) 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Falsifying data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Examine data “early and often” to identify issues</a:t>
            </a:r>
          </a:p>
          <a:p>
            <a:pPr lvl="2"/>
            <a:endParaRPr lang="en-US" sz="2800" dirty="0" smtClean="0">
              <a:solidFill>
                <a:schemeClr val="bg1"/>
              </a:solidFill>
            </a:endParaRPr>
          </a:p>
          <a:p>
            <a:pPr lvl="2"/>
            <a:endParaRPr lang="en-US" sz="2800" dirty="0" smtClean="0">
              <a:solidFill>
                <a:schemeClr val="bg1"/>
              </a:solidFill>
            </a:endParaRPr>
          </a:p>
          <a:p>
            <a:pPr lvl="2"/>
            <a:endParaRPr lang="en-US" sz="2800" dirty="0" smtClean="0">
              <a:solidFill>
                <a:schemeClr val="bg1"/>
              </a:solidFill>
            </a:endParaRPr>
          </a:p>
          <a:p>
            <a:pPr lvl="2"/>
            <a:endParaRPr lang="en-US" sz="2800" dirty="0" smtClean="0">
              <a:solidFill>
                <a:schemeClr val="bg1"/>
              </a:solidFill>
            </a:endParaRPr>
          </a:p>
          <a:p>
            <a:pPr lvl="2"/>
            <a:endParaRPr lang="en-US" sz="2800" dirty="0" smtClean="0">
              <a:solidFill>
                <a:schemeClr val="bg1"/>
              </a:solidFill>
            </a:endParaRPr>
          </a:p>
          <a:p>
            <a:pPr lvl="1"/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03" y="478971"/>
            <a:ext cx="414528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9040"/>
            <a:ext cx="4145280" cy="310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326602" y="1864787"/>
            <a:ext cx="4584127" cy="343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4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Sites in context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61" y="1255594"/>
            <a:ext cx="8679976" cy="4840405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Urban/rural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Roadside/general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Industrial/baseline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430213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Support Services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smtClean="0">
                <a:solidFill>
                  <a:schemeClr val="bg1"/>
                </a:solidFill>
              </a:rPr>
              <a:t>Sample analysis, e.g., elemental analysis by ICP-MS</a:t>
            </a:r>
          </a:p>
          <a:p>
            <a:pPr>
              <a:spcBef>
                <a:spcPts val="1200"/>
              </a:spcBef>
            </a:pPr>
            <a:r>
              <a:rPr lang="en-US" sz="2400" smtClean="0">
                <a:solidFill>
                  <a:schemeClr val="bg1"/>
                </a:solidFill>
              </a:rPr>
              <a:t>Field studies infrastructure</a:t>
            </a:r>
          </a:p>
          <a:p>
            <a:pPr lvl="1">
              <a:spcBef>
                <a:spcPts val="1200"/>
              </a:spcBef>
            </a:pPr>
            <a:r>
              <a:rPr lang="en-US" sz="2400" smtClean="0">
                <a:solidFill>
                  <a:schemeClr val="bg1"/>
                </a:solidFill>
              </a:rPr>
              <a:t>East St. Louis site as a platform for USEPA Federal Equivalency Testing (FEM) of PM mass monitors</a:t>
            </a:r>
          </a:p>
          <a:p>
            <a:pPr lvl="1">
              <a:spcBef>
                <a:spcPts val="1200"/>
              </a:spcBef>
            </a:pPr>
            <a:r>
              <a:rPr lang="en-US" sz="2400" smtClean="0">
                <a:solidFill>
                  <a:schemeClr val="bg1"/>
                </a:solidFill>
              </a:rPr>
              <a:t>e.g., Thermo (FDMS TEOM, SHARP), Grimm, Teledyne API  </a:t>
            </a:r>
          </a:p>
          <a:p>
            <a:pPr lvl="1">
              <a:spcBef>
                <a:spcPts val="1200"/>
              </a:spcBef>
            </a:pPr>
            <a:endParaRPr lang="en-US" sz="2400" smtClean="0">
              <a:solidFill>
                <a:srgbClr val="FFFF00"/>
              </a:solidFill>
            </a:endParaRPr>
          </a:p>
        </p:txBody>
      </p:sp>
      <p:pic>
        <p:nvPicPr>
          <p:cNvPr id="18436" name="Picture 3" descr="IMG_55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000"/>
            <a:ext cx="31257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IMG_5521.JPG"/>
          <p:cNvPicPr>
            <a:picLocks noChangeAspect="1"/>
          </p:cNvPicPr>
          <p:nvPr/>
        </p:nvPicPr>
        <p:blipFill>
          <a:blip r:embed="rId3" cstate="print"/>
          <a:srcRect r="8333"/>
          <a:stretch>
            <a:fillRect/>
          </a:stretch>
        </p:blipFill>
        <p:spPr bwMode="auto">
          <a:xfrm>
            <a:off x="6469063" y="4913313"/>
            <a:ext cx="267493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IMG_552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6750" y="4365625"/>
            <a:ext cx="3208338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8343"/>
            <a:ext cx="7772400" cy="870857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State and Local Monitoring Network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(NAAQS Compliance)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slams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65944"/>
            <a:ext cx="4635034" cy="3585026"/>
          </a:xfrm>
          <a:prstGeom prst="rect">
            <a:avLst/>
          </a:prstGeom>
        </p:spPr>
      </p:pic>
      <p:pic>
        <p:nvPicPr>
          <p:cNvPr id="4" name="Picture 3" descr="map8hr_2008.jpg"/>
          <p:cNvPicPr>
            <a:picLocks noChangeAspect="1"/>
          </p:cNvPicPr>
          <p:nvPr/>
        </p:nvPicPr>
        <p:blipFill>
          <a:blip r:embed="rId3" cstate="print"/>
          <a:srcRect b="45455"/>
          <a:stretch>
            <a:fillRect/>
          </a:stretch>
        </p:blipFill>
        <p:spPr>
          <a:xfrm>
            <a:off x="4572000" y="3630705"/>
            <a:ext cx="4572000" cy="3227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0" y="1511549"/>
            <a:ext cx="9167844" cy="4777273"/>
            <a:chOff x="0" y="653143"/>
            <a:chExt cx="9167844" cy="4777273"/>
          </a:xfrm>
        </p:grpSpPr>
        <p:sp>
          <p:nvSpPr>
            <p:cNvPr id="104" name="Rectangle 103"/>
            <p:cNvSpPr/>
            <p:nvPr/>
          </p:nvSpPr>
          <p:spPr>
            <a:xfrm>
              <a:off x="0" y="653143"/>
              <a:ext cx="9144000" cy="477727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4644" y="770910"/>
              <a:ext cx="9093200" cy="4540794"/>
              <a:chOff x="0" y="341701"/>
              <a:chExt cx="9093200" cy="4540794"/>
            </a:xfrm>
          </p:grpSpPr>
          <p:sp>
            <p:nvSpPr>
              <p:cNvPr id="4" name="Freeform 2"/>
              <p:cNvSpPr>
                <a:spLocks/>
              </p:cNvSpPr>
              <p:nvPr/>
            </p:nvSpPr>
            <p:spPr bwMode="auto">
              <a:xfrm>
                <a:off x="2355850" y="1733550"/>
                <a:ext cx="5848350" cy="787400"/>
              </a:xfrm>
              <a:custGeom>
                <a:avLst/>
                <a:gdLst/>
                <a:ahLst/>
                <a:cxnLst>
                  <a:cxn ang="0">
                    <a:pos x="0" y="492"/>
                  </a:cxn>
                  <a:cxn ang="0">
                    <a:pos x="200" y="400"/>
                  </a:cxn>
                  <a:cxn ang="0">
                    <a:pos x="420" y="292"/>
                  </a:cxn>
                  <a:cxn ang="0">
                    <a:pos x="676" y="200"/>
                  </a:cxn>
                  <a:cxn ang="0">
                    <a:pos x="928" y="120"/>
                  </a:cxn>
                  <a:cxn ang="0">
                    <a:pos x="1156" y="52"/>
                  </a:cxn>
                  <a:cxn ang="0">
                    <a:pos x="1472" y="12"/>
                  </a:cxn>
                  <a:cxn ang="0">
                    <a:pos x="1848" y="0"/>
                  </a:cxn>
                  <a:cxn ang="0">
                    <a:pos x="2060" y="12"/>
                  </a:cxn>
                  <a:cxn ang="0">
                    <a:pos x="2304" y="68"/>
                  </a:cxn>
                  <a:cxn ang="0">
                    <a:pos x="2604" y="164"/>
                  </a:cxn>
                  <a:cxn ang="0">
                    <a:pos x="2824" y="256"/>
                  </a:cxn>
                  <a:cxn ang="0">
                    <a:pos x="2960" y="320"/>
                  </a:cxn>
                  <a:cxn ang="0">
                    <a:pos x="3148" y="416"/>
                  </a:cxn>
                  <a:cxn ang="0">
                    <a:pos x="3324" y="476"/>
                  </a:cxn>
                  <a:cxn ang="0">
                    <a:pos x="3520" y="488"/>
                  </a:cxn>
                  <a:cxn ang="0">
                    <a:pos x="3684" y="496"/>
                  </a:cxn>
                </a:cxnLst>
                <a:rect l="0" t="0" r="r" b="b"/>
                <a:pathLst>
                  <a:path w="3684" h="496">
                    <a:moveTo>
                      <a:pt x="0" y="492"/>
                    </a:moveTo>
                    <a:cubicBezTo>
                      <a:pt x="65" y="462"/>
                      <a:pt x="130" y="433"/>
                      <a:pt x="200" y="400"/>
                    </a:cubicBezTo>
                    <a:cubicBezTo>
                      <a:pt x="270" y="367"/>
                      <a:pt x="341" y="325"/>
                      <a:pt x="420" y="292"/>
                    </a:cubicBezTo>
                    <a:cubicBezTo>
                      <a:pt x="499" y="259"/>
                      <a:pt x="591" y="229"/>
                      <a:pt x="676" y="200"/>
                    </a:cubicBezTo>
                    <a:cubicBezTo>
                      <a:pt x="761" y="171"/>
                      <a:pt x="848" y="145"/>
                      <a:pt x="928" y="120"/>
                    </a:cubicBezTo>
                    <a:cubicBezTo>
                      <a:pt x="1008" y="95"/>
                      <a:pt x="1065" y="70"/>
                      <a:pt x="1156" y="52"/>
                    </a:cubicBezTo>
                    <a:cubicBezTo>
                      <a:pt x="1247" y="34"/>
                      <a:pt x="1357" y="21"/>
                      <a:pt x="1472" y="12"/>
                    </a:cubicBezTo>
                    <a:cubicBezTo>
                      <a:pt x="1587" y="3"/>
                      <a:pt x="1750" y="0"/>
                      <a:pt x="1848" y="0"/>
                    </a:cubicBezTo>
                    <a:cubicBezTo>
                      <a:pt x="1946" y="0"/>
                      <a:pt x="1984" y="1"/>
                      <a:pt x="2060" y="12"/>
                    </a:cubicBezTo>
                    <a:cubicBezTo>
                      <a:pt x="2136" y="23"/>
                      <a:pt x="2213" y="43"/>
                      <a:pt x="2304" y="68"/>
                    </a:cubicBezTo>
                    <a:cubicBezTo>
                      <a:pt x="2395" y="93"/>
                      <a:pt x="2517" y="133"/>
                      <a:pt x="2604" y="164"/>
                    </a:cubicBezTo>
                    <a:cubicBezTo>
                      <a:pt x="2691" y="195"/>
                      <a:pt x="2765" y="230"/>
                      <a:pt x="2824" y="256"/>
                    </a:cubicBezTo>
                    <a:cubicBezTo>
                      <a:pt x="2883" y="282"/>
                      <a:pt x="2906" y="293"/>
                      <a:pt x="2960" y="320"/>
                    </a:cubicBezTo>
                    <a:cubicBezTo>
                      <a:pt x="3014" y="347"/>
                      <a:pt x="3087" y="390"/>
                      <a:pt x="3148" y="416"/>
                    </a:cubicBezTo>
                    <a:cubicBezTo>
                      <a:pt x="3209" y="442"/>
                      <a:pt x="3262" y="464"/>
                      <a:pt x="3324" y="476"/>
                    </a:cubicBezTo>
                    <a:cubicBezTo>
                      <a:pt x="3386" y="488"/>
                      <a:pt x="3460" y="485"/>
                      <a:pt x="3520" y="488"/>
                    </a:cubicBezTo>
                    <a:cubicBezTo>
                      <a:pt x="3580" y="491"/>
                      <a:pt x="3632" y="493"/>
                      <a:pt x="3684" y="496"/>
                    </a:cubicBez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5" name="Line 3"/>
              <p:cNvSpPr>
                <a:spLocks noChangeShapeType="1"/>
              </p:cNvSpPr>
              <p:nvPr/>
            </p:nvSpPr>
            <p:spPr bwMode="auto">
              <a:xfrm>
                <a:off x="914400" y="4343400"/>
                <a:ext cx="754380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6" name="Line 4"/>
              <p:cNvSpPr>
                <a:spLocks noChangeShapeType="1"/>
              </p:cNvSpPr>
              <p:nvPr/>
            </p:nvSpPr>
            <p:spPr bwMode="auto">
              <a:xfrm flipV="1">
                <a:off x="914400" y="1600200"/>
                <a:ext cx="0" cy="2743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304800" y="1676400"/>
                <a:ext cx="8382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>
                    <a:latin typeface="+mj-lt"/>
                  </a:rPr>
                  <a:t>conc.</a:t>
                </a:r>
              </a:p>
            </p:txBody>
          </p:sp>
          <p:sp>
            <p:nvSpPr>
              <p:cNvPr id="8" name="AutoShape 6"/>
              <p:cNvSpPr>
                <a:spLocks noChangeArrowheads="1"/>
              </p:cNvSpPr>
              <p:nvPr/>
            </p:nvSpPr>
            <p:spPr bwMode="auto">
              <a:xfrm>
                <a:off x="228600" y="2895600"/>
                <a:ext cx="533400" cy="228600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0" y="3140075"/>
                <a:ext cx="8382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latin typeface="+mj-lt"/>
                  </a:rPr>
                  <a:t>surface winds</a:t>
                </a:r>
              </a:p>
            </p:txBody>
          </p:sp>
          <p:sp>
            <p:nvSpPr>
              <p:cNvPr id="10" name="Rectangle 8" descr="Dashed downward diagonal"/>
              <p:cNvSpPr>
                <a:spLocks noChangeArrowheads="1"/>
              </p:cNvSpPr>
              <p:nvPr/>
            </p:nvSpPr>
            <p:spPr bwMode="auto">
              <a:xfrm>
                <a:off x="914400" y="2514600"/>
                <a:ext cx="7315200" cy="1828800"/>
              </a:xfrm>
              <a:prstGeom prst="rect">
                <a:avLst/>
              </a:prstGeom>
              <a:pattFill prst="dashDnDiag">
                <a:fgClr>
                  <a:schemeClr val="tx1">
                    <a:alpha val="50000"/>
                  </a:schemeClr>
                </a:fgClr>
                <a:bgClr>
                  <a:srgbClr val="FFFFFF">
                    <a:alpha val="50000"/>
                  </a:srgbClr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2362200" y="4343400"/>
                <a:ext cx="4038600" cy="4572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2362200" y="4419600"/>
                <a:ext cx="40386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i="1">
                    <a:latin typeface="+mj-lt"/>
                  </a:rPr>
                  <a:t>metro core (emissions perspective)</a:t>
                </a:r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 flipV="1">
                <a:off x="2362200" y="1600200"/>
                <a:ext cx="0" cy="3200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 flipV="1">
                <a:off x="6400800" y="1600200"/>
                <a:ext cx="0" cy="3200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5" name="Text Box 15"/>
              <p:cNvSpPr txBox="1">
                <a:spLocks noChangeArrowheads="1"/>
              </p:cNvSpPr>
              <p:nvPr/>
            </p:nvSpPr>
            <p:spPr bwMode="auto">
              <a:xfrm>
                <a:off x="7010400" y="4359275"/>
                <a:ext cx="12192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400">
                    <a:latin typeface="+mj-lt"/>
                  </a:rPr>
                  <a:t>downwind distance</a:t>
                </a:r>
              </a:p>
            </p:txBody>
          </p:sp>
          <p:grpSp>
            <p:nvGrpSpPr>
              <p:cNvPr id="16" name="Group 16"/>
              <p:cNvGrpSpPr>
                <a:grpSpLocks/>
              </p:cNvGrpSpPr>
              <p:nvPr/>
            </p:nvGrpSpPr>
            <p:grpSpPr bwMode="auto">
              <a:xfrm>
                <a:off x="1872" y="1600200"/>
                <a:ext cx="528" cy="609600"/>
                <a:chOff x="1872" y="1008"/>
                <a:chExt cx="528" cy="384"/>
              </a:xfrm>
            </p:grpSpPr>
            <p:sp>
              <p:nvSpPr>
                <p:cNvPr id="102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872" y="1008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103" name="Freeform 18"/>
                <p:cNvSpPr>
                  <a:spLocks/>
                </p:cNvSpPr>
                <p:nvPr/>
              </p:nvSpPr>
              <p:spPr bwMode="auto">
                <a:xfrm>
                  <a:off x="1872" y="1008"/>
                  <a:ext cx="528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44"/>
                    </a:cxn>
                    <a:cxn ang="0">
                      <a:pos x="240" y="240"/>
                    </a:cxn>
                    <a:cxn ang="0">
                      <a:pos x="384" y="288"/>
                    </a:cxn>
                    <a:cxn ang="0">
                      <a:pos x="528" y="336"/>
                    </a:cxn>
                  </a:cxnLst>
                  <a:rect l="0" t="0" r="r" b="b"/>
                  <a:pathLst>
                    <a:path w="528" h="336">
                      <a:moveTo>
                        <a:pt x="0" y="0"/>
                      </a:moveTo>
                      <a:cubicBezTo>
                        <a:pt x="28" y="52"/>
                        <a:pt x="56" y="104"/>
                        <a:pt x="96" y="144"/>
                      </a:cubicBezTo>
                      <a:cubicBezTo>
                        <a:pt x="136" y="184"/>
                        <a:pt x="192" y="216"/>
                        <a:pt x="240" y="240"/>
                      </a:cubicBezTo>
                      <a:cubicBezTo>
                        <a:pt x="288" y="264"/>
                        <a:pt x="336" y="272"/>
                        <a:pt x="384" y="288"/>
                      </a:cubicBezTo>
                      <a:cubicBezTo>
                        <a:pt x="432" y="304"/>
                        <a:pt x="504" y="336"/>
                        <a:pt x="528" y="336"/>
                      </a:cubicBezTo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  <p:sp>
            <p:nvSpPr>
              <p:cNvPr id="17" name="Line 19"/>
              <p:cNvSpPr>
                <a:spLocks noChangeShapeType="1"/>
              </p:cNvSpPr>
              <p:nvPr/>
            </p:nvSpPr>
            <p:spPr bwMode="auto">
              <a:xfrm flipV="1">
                <a:off x="4572000" y="1371600"/>
                <a:ext cx="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8" name="Freeform 20"/>
              <p:cNvSpPr>
                <a:spLocks/>
              </p:cNvSpPr>
              <p:nvPr/>
            </p:nvSpPr>
            <p:spPr bwMode="auto">
              <a:xfrm>
                <a:off x="4572000" y="1371600"/>
                <a:ext cx="838200" cy="4572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44"/>
                  </a:cxn>
                  <a:cxn ang="0">
                    <a:pos x="240" y="240"/>
                  </a:cxn>
                  <a:cxn ang="0">
                    <a:pos x="384" y="288"/>
                  </a:cxn>
                  <a:cxn ang="0">
                    <a:pos x="528" y="336"/>
                  </a:cxn>
                </a:cxnLst>
                <a:rect l="0" t="0" r="r" b="b"/>
                <a:pathLst>
                  <a:path w="528" h="336">
                    <a:moveTo>
                      <a:pt x="0" y="0"/>
                    </a:moveTo>
                    <a:cubicBezTo>
                      <a:pt x="28" y="52"/>
                      <a:pt x="56" y="104"/>
                      <a:pt x="96" y="144"/>
                    </a:cubicBezTo>
                    <a:cubicBezTo>
                      <a:pt x="136" y="184"/>
                      <a:pt x="192" y="216"/>
                      <a:pt x="240" y="240"/>
                    </a:cubicBezTo>
                    <a:cubicBezTo>
                      <a:pt x="288" y="264"/>
                      <a:pt x="336" y="272"/>
                      <a:pt x="384" y="288"/>
                    </a:cubicBezTo>
                    <a:cubicBezTo>
                      <a:pt x="432" y="304"/>
                      <a:pt x="504" y="336"/>
                      <a:pt x="528" y="336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>
                <a:off x="914400" y="2514600"/>
                <a:ext cx="14478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 flipV="1">
                <a:off x="2971800" y="1600200"/>
                <a:ext cx="0" cy="6096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 flipV="1">
                <a:off x="4572000" y="137160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2" name="Freeform 24"/>
              <p:cNvSpPr>
                <a:spLocks/>
              </p:cNvSpPr>
              <p:nvPr/>
            </p:nvSpPr>
            <p:spPr bwMode="auto">
              <a:xfrm>
                <a:off x="2362200" y="2209800"/>
                <a:ext cx="609600" cy="304800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384" y="0"/>
                  </a:cxn>
                </a:cxnLst>
                <a:rect l="0" t="0" r="r" b="b"/>
                <a:pathLst>
                  <a:path w="384" h="192">
                    <a:moveTo>
                      <a:pt x="0" y="192"/>
                    </a:moveTo>
                    <a:cubicBezTo>
                      <a:pt x="160" y="112"/>
                      <a:pt x="320" y="32"/>
                      <a:pt x="384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2971800" y="1600200"/>
                <a:ext cx="495300" cy="4445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96"/>
                  </a:cxn>
                  <a:cxn ang="0">
                    <a:pos x="144" y="192"/>
                  </a:cxn>
                  <a:cxn ang="0">
                    <a:pos x="240" y="240"/>
                  </a:cxn>
                  <a:cxn ang="0">
                    <a:pos x="336" y="288"/>
                  </a:cxn>
                </a:cxnLst>
                <a:rect l="0" t="0" r="r" b="b"/>
                <a:pathLst>
                  <a:path w="336" h="288">
                    <a:moveTo>
                      <a:pt x="0" y="0"/>
                    </a:moveTo>
                    <a:cubicBezTo>
                      <a:pt x="12" y="32"/>
                      <a:pt x="24" y="64"/>
                      <a:pt x="48" y="96"/>
                    </a:cubicBezTo>
                    <a:cubicBezTo>
                      <a:pt x="72" y="128"/>
                      <a:pt x="112" y="168"/>
                      <a:pt x="144" y="192"/>
                    </a:cubicBezTo>
                    <a:cubicBezTo>
                      <a:pt x="176" y="216"/>
                      <a:pt x="208" y="224"/>
                      <a:pt x="240" y="240"/>
                    </a:cubicBezTo>
                    <a:cubicBezTo>
                      <a:pt x="272" y="256"/>
                      <a:pt x="304" y="272"/>
                      <a:pt x="336" y="28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4" name="Freeform 26"/>
              <p:cNvSpPr>
                <a:spLocks/>
              </p:cNvSpPr>
              <p:nvPr/>
            </p:nvSpPr>
            <p:spPr bwMode="auto">
              <a:xfrm>
                <a:off x="3435350" y="1752600"/>
                <a:ext cx="1136650" cy="285750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144" y="152"/>
                  </a:cxn>
                  <a:cxn ang="0">
                    <a:pos x="384" y="56"/>
                  </a:cxn>
                  <a:cxn ang="0">
                    <a:pos x="576" y="8"/>
                  </a:cxn>
                  <a:cxn ang="0">
                    <a:pos x="672" y="8"/>
                  </a:cxn>
                </a:cxnLst>
                <a:rect l="0" t="0" r="r" b="b"/>
                <a:pathLst>
                  <a:path w="672" h="200">
                    <a:moveTo>
                      <a:pt x="0" y="200"/>
                    </a:moveTo>
                    <a:cubicBezTo>
                      <a:pt x="40" y="188"/>
                      <a:pt x="80" y="176"/>
                      <a:pt x="144" y="152"/>
                    </a:cubicBezTo>
                    <a:cubicBezTo>
                      <a:pt x="208" y="128"/>
                      <a:pt x="312" y="80"/>
                      <a:pt x="384" y="56"/>
                    </a:cubicBezTo>
                    <a:cubicBezTo>
                      <a:pt x="456" y="32"/>
                      <a:pt x="528" y="16"/>
                      <a:pt x="576" y="8"/>
                    </a:cubicBezTo>
                    <a:cubicBezTo>
                      <a:pt x="624" y="0"/>
                      <a:pt x="648" y="4"/>
                      <a:pt x="672" y="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5" name="Freeform 27"/>
              <p:cNvSpPr>
                <a:spLocks/>
              </p:cNvSpPr>
              <p:nvPr/>
            </p:nvSpPr>
            <p:spPr bwMode="auto">
              <a:xfrm>
                <a:off x="4565650" y="1377950"/>
                <a:ext cx="514350" cy="3619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2" y="112"/>
                  </a:cxn>
                  <a:cxn ang="0">
                    <a:pos x="200" y="184"/>
                  </a:cxn>
                  <a:cxn ang="0">
                    <a:pos x="324" y="228"/>
                  </a:cxn>
                </a:cxnLst>
                <a:rect l="0" t="0" r="r" b="b"/>
                <a:pathLst>
                  <a:path w="324" h="228">
                    <a:moveTo>
                      <a:pt x="0" y="0"/>
                    </a:moveTo>
                    <a:cubicBezTo>
                      <a:pt x="29" y="40"/>
                      <a:pt x="59" y="81"/>
                      <a:pt x="92" y="112"/>
                    </a:cubicBezTo>
                    <a:cubicBezTo>
                      <a:pt x="125" y="143"/>
                      <a:pt x="161" y="165"/>
                      <a:pt x="200" y="184"/>
                    </a:cubicBezTo>
                    <a:cubicBezTo>
                      <a:pt x="239" y="203"/>
                      <a:pt x="281" y="215"/>
                      <a:pt x="324" y="228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>
                <a:off x="7689850" y="2514600"/>
                <a:ext cx="53975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7" name="Freeform 29"/>
              <p:cNvSpPr>
                <a:spLocks/>
              </p:cNvSpPr>
              <p:nvPr/>
            </p:nvSpPr>
            <p:spPr bwMode="auto">
              <a:xfrm>
                <a:off x="5073650" y="1731963"/>
                <a:ext cx="2724150" cy="78898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32" y="1"/>
                  </a:cxn>
                  <a:cxn ang="0">
                    <a:pos x="316" y="9"/>
                  </a:cxn>
                  <a:cxn ang="0">
                    <a:pos x="496" y="49"/>
                  </a:cxn>
                  <a:cxn ang="0">
                    <a:pos x="676" y="93"/>
                  </a:cxn>
                  <a:cxn ang="0">
                    <a:pos x="832" y="153"/>
                  </a:cxn>
                  <a:cxn ang="0">
                    <a:pos x="1008" y="205"/>
                  </a:cxn>
                  <a:cxn ang="0">
                    <a:pos x="1160" y="285"/>
                  </a:cxn>
                  <a:cxn ang="0">
                    <a:pos x="1300" y="341"/>
                  </a:cxn>
                  <a:cxn ang="0">
                    <a:pos x="1448" y="421"/>
                  </a:cxn>
                  <a:cxn ang="0">
                    <a:pos x="1568" y="473"/>
                  </a:cxn>
                  <a:cxn ang="0">
                    <a:pos x="1716" y="505"/>
                  </a:cxn>
                </a:cxnLst>
                <a:rect l="0" t="0" r="r" b="b"/>
                <a:pathLst>
                  <a:path w="1716" h="505">
                    <a:moveTo>
                      <a:pt x="0" y="1"/>
                    </a:moveTo>
                    <a:cubicBezTo>
                      <a:pt x="39" y="0"/>
                      <a:pt x="79" y="0"/>
                      <a:pt x="132" y="1"/>
                    </a:cubicBezTo>
                    <a:cubicBezTo>
                      <a:pt x="185" y="2"/>
                      <a:pt x="255" y="1"/>
                      <a:pt x="316" y="9"/>
                    </a:cubicBezTo>
                    <a:cubicBezTo>
                      <a:pt x="377" y="17"/>
                      <a:pt x="436" y="35"/>
                      <a:pt x="496" y="49"/>
                    </a:cubicBezTo>
                    <a:cubicBezTo>
                      <a:pt x="556" y="63"/>
                      <a:pt x="620" y="76"/>
                      <a:pt x="676" y="93"/>
                    </a:cubicBezTo>
                    <a:cubicBezTo>
                      <a:pt x="732" y="110"/>
                      <a:pt x="777" y="134"/>
                      <a:pt x="832" y="153"/>
                    </a:cubicBezTo>
                    <a:cubicBezTo>
                      <a:pt x="887" y="172"/>
                      <a:pt x="953" y="183"/>
                      <a:pt x="1008" y="205"/>
                    </a:cubicBezTo>
                    <a:cubicBezTo>
                      <a:pt x="1063" y="227"/>
                      <a:pt x="1111" y="262"/>
                      <a:pt x="1160" y="285"/>
                    </a:cubicBezTo>
                    <a:cubicBezTo>
                      <a:pt x="1209" y="308"/>
                      <a:pt x="1252" y="318"/>
                      <a:pt x="1300" y="341"/>
                    </a:cubicBezTo>
                    <a:cubicBezTo>
                      <a:pt x="1348" y="364"/>
                      <a:pt x="1403" y="399"/>
                      <a:pt x="1448" y="421"/>
                    </a:cubicBezTo>
                    <a:cubicBezTo>
                      <a:pt x="1493" y="443"/>
                      <a:pt x="1523" y="459"/>
                      <a:pt x="1568" y="473"/>
                    </a:cubicBezTo>
                    <a:cubicBezTo>
                      <a:pt x="1613" y="487"/>
                      <a:pt x="1664" y="496"/>
                      <a:pt x="1716" y="505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8" name="Line 33"/>
              <p:cNvSpPr>
                <a:spLocks noChangeShapeType="1"/>
              </p:cNvSpPr>
              <p:nvPr/>
            </p:nvSpPr>
            <p:spPr bwMode="auto">
              <a:xfrm>
                <a:off x="398463" y="2372955"/>
                <a:ext cx="8307387" cy="25400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+mj-lt"/>
                </a:endParaRPr>
              </a:p>
            </p:txBody>
          </p:sp>
          <p:sp>
            <p:nvSpPr>
              <p:cNvPr id="29" name="Text Box 34"/>
              <p:cNvSpPr txBox="1">
                <a:spLocks noChangeArrowheads="1"/>
              </p:cNvSpPr>
              <p:nvPr/>
            </p:nvSpPr>
            <p:spPr bwMode="auto">
              <a:xfrm>
                <a:off x="7681913" y="1806575"/>
                <a:ext cx="141128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</a:pPr>
                <a:r>
                  <a:rPr lang="en-US" sz="1400" dirty="0">
                    <a:latin typeface="+mj-lt"/>
                  </a:rPr>
                  <a:t>network-wide baseline</a:t>
                </a:r>
              </a:p>
            </p:txBody>
          </p:sp>
          <p:grpSp>
            <p:nvGrpSpPr>
              <p:cNvPr id="30" name="Group 50"/>
              <p:cNvGrpSpPr>
                <a:grpSpLocks/>
              </p:cNvGrpSpPr>
              <p:nvPr/>
            </p:nvGrpSpPr>
            <p:grpSpPr bwMode="auto">
              <a:xfrm>
                <a:off x="1185865" y="355988"/>
                <a:ext cx="387350" cy="3952876"/>
                <a:chOff x="747" y="236"/>
                <a:chExt cx="244" cy="2490"/>
              </a:xfrm>
            </p:grpSpPr>
            <p:grpSp>
              <p:nvGrpSpPr>
                <p:cNvPr id="31" name="Group 46"/>
                <p:cNvGrpSpPr>
                  <a:grpSpLocks/>
                </p:cNvGrpSpPr>
                <p:nvPr/>
              </p:nvGrpSpPr>
              <p:grpSpPr bwMode="auto">
                <a:xfrm>
                  <a:off x="758" y="437"/>
                  <a:ext cx="188" cy="258"/>
                  <a:chOff x="482" y="3628"/>
                  <a:chExt cx="188" cy="258"/>
                </a:xfrm>
              </p:grpSpPr>
              <p:sp>
                <p:nvSpPr>
                  <p:cNvPr id="92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568" y="3651"/>
                    <a:ext cx="0" cy="2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9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584" y="3651"/>
                    <a:ext cx="0" cy="2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grpSp>
                <p:nvGrpSpPr>
                  <p:cNvPr id="32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482" y="3644"/>
                    <a:ext cx="188" cy="36"/>
                    <a:chOff x="482" y="3644"/>
                    <a:chExt cx="188" cy="36"/>
                  </a:xfrm>
                </p:grpSpPr>
                <p:sp>
                  <p:nvSpPr>
                    <p:cNvPr id="99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" y="3644"/>
                      <a:ext cx="116" cy="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100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8" y="3648"/>
                      <a:ext cx="32" cy="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101" name="Line 4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2" y="3648"/>
                      <a:ext cx="36" cy="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33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482" y="3628"/>
                    <a:ext cx="188" cy="36"/>
                    <a:chOff x="482" y="3644"/>
                    <a:chExt cx="188" cy="36"/>
                  </a:xfrm>
                </p:grpSpPr>
                <p:sp>
                  <p:nvSpPr>
                    <p:cNvPr id="96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" y="3644"/>
                      <a:ext cx="116" cy="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7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8" y="3648"/>
                      <a:ext cx="32" cy="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8" name="Line 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2" y="3648"/>
                      <a:ext cx="36" cy="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90" name="Line 48"/>
                <p:cNvSpPr>
                  <a:spLocks noChangeShapeType="1"/>
                </p:cNvSpPr>
                <p:nvPr/>
              </p:nvSpPr>
              <p:spPr bwMode="auto">
                <a:xfrm>
                  <a:off x="852" y="763"/>
                  <a:ext cx="0" cy="196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747" y="236"/>
                  <a:ext cx="244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>
                      <a:latin typeface="+mj-lt"/>
                    </a:rPr>
                    <a:t>A</a:t>
                  </a:r>
                </a:p>
              </p:txBody>
            </p:sp>
          </p:grpSp>
          <p:grpSp>
            <p:nvGrpSpPr>
              <p:cNvPr id="34" name="Group 51"/>
              <p:cNvGrpSpPr>
                <a:grpSpLocks/>
              </p:cNvGrpSpPr>
              <p:nvPr/>
            </p:nvGrpSpPr>
            <p:grpSpPr bwMode="auto">
              <a:xfrm>
                <a:off x="3013077" y="341701"/>
                <a:ext cx="387350" cy="3952876"/>
                <a:chOff x="747" y="236"/>
                <a:chExt cx="244" cy="2490"/>
              </a:xfrm>
            </p:grpSpPr>
            <p:grpSp>
              <p:nvGrpSpPr>
                <p:cNvPr id="37" name="Group 52"/>
                <p:cNvGrpSpPr>
                  <a:grpSpLocks/>
                </p:cNvGrpSpPr>
                <p:nvPr/>
              </p:nvGrpSpPr>
              <p:grpSpPr bwMode="auto">
                <a:xfrm>
                  <a:off x="758" y="437"/>
                  <a:ext cx="188" cy="258"/>
                  <a:chOff x="482" y="3628"/>
                  <a:chExt cx="188" cy="258"/>
                </a:xfrm>
              </p:grpSpPr>
              <p:sp>
                <p:nvSpPr>
                  <p:cNvPr id="7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568" y="3651"/>
                    <a:ext cx="0" cy="2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80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584" y="3651"/>
                    <a:ext cx="0" cy="2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grpSp>
                <p:nvGrpSpPr>
                  <p:cNvPr id="42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482" y="3644"/>
                    <a:ext cx="188" cy="36"/>
                    <a:chOff x="482" y="3644"/>
                    <a:chExt cx="188" cy="36"/>
                  </a:xfrm>
                </p:grpSpPr>
                <p:sp>
                  <p:nvSpPr>
                    <p:cNvPr id="86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" y="3644"/>
                      <a:ext cx="116" cy="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87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8" y="3648"/>
                      <a:ext cx="32" cy="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88" name="Line 5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2" y="3648"/>
                      <a:ext cx="36" cy="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43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482" y="3628"/>
                    <a:ext cx="188" cy="36"/>
                    <a:chOff x="482" y="3644"/>
                    <a:chExt cx="188" cy="36"/>
                  </a:xfrm>
                </p:grpSpPr>
                <p:sp>
                  <p:nvSpPr>
                    <p:cNvPr id="83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" y="3644"/>
                      <a:ext cx="116" cy="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84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8" y="3648"/>
                      <a:ext cx="32" cy="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85" name="Line 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2" y="3648"/>
                      <a:ext cx="36" cy="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77" name="Line 63"/>
                <p:cNvSpPr>
                  <a:spLocks noChangeShapeType="1"/>
                </p:cNvSpPr>
                <p:nvPr/>
              </p:nvSpPr>
              <p:spPr bwMode="auto">
                <a:xfrm>
                  <a:off x="852" y="763"/>
                  <a:ext cx="0" cy="196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78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47" y="236"/>
                  <a:ext cx="244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>
                      <a:latin typeface="+mj-lt"/>
                    </a:rPr>
                    <a:t>B</a:t>
                  </a:r>
                </a:p>
              </p:txBody>
            </p:sp>
          </p:grpSp>
          <p:grpSp>
            <p:nvGrpSpPr>
              <p:cNvPr id="50" name="Group 65"/>
              <p:cNvGrpSpPr>
                <a:grpSpLocks/>
              </p:cNvGrpSpPr>
              <p:nvPr/>
            </p:nvGrpSpPr>
            <p:grpSpPr bwMode="auto">
              <a:xfrm>
                <a:off x="4159252" y="365513"/>
                <a:ext cx="387350" cy="3952876"/>
                <a:chOff x="747" y="236"/>
                <a:chExt cx="244" cy="2490"/>
              </a:xfrm>
            </p:grpSpPr>
            <p:grpSp>
              <p:nvGrpSpPr>
                <p:cNvPr id="55" name="Group 66"/>
                <p:cNvGrpSpPr>
                  <a:grpSpLocks/>
                </p:cNvGrpSpPr>
                <p:nvPr/>
              </p:nvGrpSpPr>
              <p:grpSpPr bwMode="auto">
                <a:xfrm>
                  <a:off x="758" y="437"/>
                  <a:ext cx="188" cy="258"/>
                  <a:chOff x="482" y="3628"/>
                  <a:chExt cx="188" cy="258"/>
                </a:xfrm>
              </p:grpSpPr>
              <p:sp>
                <p:nvSpPr>
                  <p:cNvPr id="66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568" y="3651"/>
                    <a:ext cx="0" cy="2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67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584" y="3651"/>
                    <a:ext cx="0" cy="2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grpSp>
                <p:nvGrpSpPr>
                  <p:cNvPr id="56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482" y="3644"/>
                    <a:ext cx="188" cy="36"/>
                    <a:chOff x="482" y="3644"/>
                    <a:chExt cx="188" cy="36"/>
                  </a:xfrm>
                </p:grpSpPr>
                <p:sp>
                  <p:nvSpPr>
                    <p:cNvPr id="73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" y="3644"/>
                      <a:ext cx="116" cy="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74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8" y="3648"/>
                      <a:ext cx="32" cy="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75" name="Line 7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2" y="3648"/>
                      <a:ext cx="36" cy="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63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82" y="3628"/>
                    <a:ext cx="188" cy="36"/>
                    <a:chOff x="482" y="3644"/>
                    <a:chExt cx="188" cy="36"/>
                  </a:xfrm>
                </p:grpSpPr>
                <p:sp>
                  <p:nvSpPr>
                    <p:cNvPr id="70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" y="3644"/>
                      <a:ext cx="116" cy="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7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8" y="3648"/>
                      <a:ext cx="32" cy="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72" name="Line 7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2" y="3648"/>
                      <a:ext cx="36" cy="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64" name="Line 77"/>
                <p:cNvSpPr>
                  <a:spLocks noChangeShapeType="1"/>
                </p:cNvSpPr>
                <p:nvPr/>
              </p:nvSpPr>
              <p:spPr bwMode="auto">
                <a:xfrm>
                  <a:off x="852" y="763"/>
                  <a:ext cx="0" cy="196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65" name="Text Box 78"/>
                <p:cNvSpPr txBox="1">
                  <a:spLocks noChangeArrowheads="1"/>
                </p:cNvSpPr>
                <p:nvPr/>
              </p:nvSpPr>
              <p:spPr bwMode="auto">
                <a:xfrm>
                  <a:off x="747" y="236"/>
                  <a:ext cx="244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>
                      <a:latin typeface="+mj-lt"/>
                    </a:rPr>
                    <a:t>C</a:t>
                  </a:r>
                </a:p>
              </p:txBody>
            </p:sp>
          </p:grpSp>
          <p:grpSp>
            <p:nvGrpSpPr>
              <p:cNvPr id="68" name="Group 79"/>
              <p:cNvGrpSpPr>
                <a:grpSpLocks/>
              </p:cNvGrpSpPr>
              <p:nvPr/>
            </p:nvGrpSpPr>
            <p:grpSpPr bwMode="auto">
              <a:xfrm>
                <a:off x="6616702" y="363926"/>
                <a:ext cx="387350" cy="3952876"/>
                <a:chOff x="747" y="236"/>
                <a:chExt cx="244" cy="2490"/>
              </a:xfrm>
            </p:grpSpPr>
            <p:grpSp>
              <p:nvGrpSpPr>
                <p:cNvPr id="69" name="Group 80"/>
                <p:cNvGrpSpPr>
                  <a:grpSpLocks/>
                </p:cNvGrpSpPr>
                <p:nvPr/>
              </p:nvGrpSpPr>
              <p:grpSpPr bwMode="auto">
                <a:xfrm>
                  <a:off x="758" y="437"/>
                  <a:ext cx="188" cy="258"/>
                  <a:chOff x="482" y="3628"/>
                  <a:chExt cx="188" cy="258"/>
                </a:xfrm>
              </p:grpSpPr>
              <p:sp>
                <p:nvSpPr>
                  <p:cNvPr id="53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568" y="3651"/>
                    <a:ext cx="0" cy="2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54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584" y="3651"/>
                    <a:ext cx="0" cy="2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grpSp>
                <p:nvGrpSpPr>
                  <p:cNvPr id="76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482" y="3644"/>
                    <a:ext cx="188" cy="36"/>
                    <a:chOff x="482" y="3644"/>
                    <a:chExt cx="188" cy="36"/>
                  </a:xfrm>
                </p:grpSpPr>
                <p:sp>
                  <p:nvSpPr>
                    <p:cNvPr id="60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" y="3644"/>
                      <a:ext cx="116" cy="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61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8" y="3648"/>
                      <a:ext cx="32" cy="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62" name="Line 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2" y="3648"/>
                      <a:ext cx="36" cy="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81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482" y="3628"/>
                    <a:ext cx="188" cy="36"/>
                    <a:chOff x="482" y="3644"/>
                    <a:chExt cx="188" cy="36"/>
                  </a:xfrm>
                </p:grpSpPr>
                <p:sp>
                  <p:nvSpPr>
                    <p:cNvPr id="57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" y="3644"/>
                      <a:ext cx="116" cy="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58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8" y="3648"/>
                      <a:ext cx="32" cy="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59" name="Line 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2" y="3648"/>
                      <a:ext cx="36" cy="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51" name="Line 91"/>
                <p:cNvSpPr>
                  <a:spLocks noChangeShapeType="1"/>
                </p:cNvSpPr>
                <p:nvPr/>
              </p:nvSpPr>
              <p:spPr bwMode="auto">
                <a:xfrm>
                  <a:off x="852" y="763"/>
                  <a:ext cx="0" cy="196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52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747" y="236"/>
                  <a:ext cx="244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>
                      <a:latin typeface="+mj-lt"/>
                    </a:rPr>
                    <a:t>D</a:t>
                  </a:r>
                </a:p>
              </p:txBody>
            </p:sp>
          </p:grpSp>
          <p:grpSp>
            <p:nvGrpSpPr>
              <p:cNvPr id="82" name="Group 93"/>
              <p:cNvGrpSpPr>
                <a:grpSpLocks/>
              </p:cNvGrpSpPr>
              <p:nvPr/>
            </p:nvGrpSpPr>
            <p:grpSpPr bwMode="auto">
              <a:xfrm>
                <a:off x="7726365" y="351226"/>
                <a:ext cx="387350" cy="3952876"/>
                <a:chOff x="747" y="236"/>
                <a:chExt cx="244" cy="2490"/>
              </a:xfrm>
            </p:grpSpPr>
            <p:grpSp>
              <p:nvGrpSpPr>
                <p:cNvPr id="89" name="Group 94"/>
                <p:cNvGrpSpPr>
                  <a:grpSpLocks/>
                </p:cNvGrpSpPr>
                <p:nvPr/>
              </p:nvGrpSpPr>
              <p:grpSpPr bwMode="auto">
                <a:xfrm>
                  <a:off x="758" y="437"/>
                  <a:ext cx="188" cy="258"/>
                  <a:chOff x="482" y="3628"/>
                  <a:chExt cx="188" cy="258"/>
                </a:xfrm>
              </p:grpSpPr>
              <p:sp>
                <p:nvSpPr>
                  <p:cNvPr id="40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568" y="3651"/>
                    <a:ext cx="0" cy="2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sp>
                <p:nvSpPr>
                  <p:cNvPr id="41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584" y="3651"/>
                    <a:ext cx="0" cy="23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>
                      <a:latin typeface="+mj-lt"/>
                    </a:endParaRPr>
                  </a:p>
                </p:txBody>
              </p:sp>
              <p:grpSp>
                <p:nvGrpSpPr>
                  <p:cNvPr id="94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482" y="3644"/>
                    <a:ext cx="188" cy="36"/>
                    <a:chOff x="482" y="3644"/>
                    <a:chExt cx="188" cy="36"/>
                  </a:xfrm>
                </p:grpSpPr>
                <p:sp>
                  <p:nvSpPr>
                    <p:cNvPr id="47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" y="3644"/>
                      <a:ext cx="116" cy="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48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8" y="3648"/>
                      <a:ext cx="32" cy="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49" name="Line 1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2" y="3648"/>
                      <a:ext cx="36" cy="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  <p:grpSp>
                <p:nvGrpSpPr>
                  <p:cNvPr id="95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482" y="3628"/>
                    <a:ext cx="188" cy="36"/>
                    <a:chOff x="482" y="3644"/>
                    <a:chExt cx="188" cy="36"/>
                  </a:xfrm>
                </p:grpSpPr>
                <p:sp>
                  <p:nvSpPr>
                    <p:cNvPr id="44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0" y="3644"/>
                      <a:ext cx="116" cy="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45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8" y="3648"/>
                      <a:ext cx="32" cy="3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46" name="Line 1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2" y="3648"/>
                      <a:ext cx="36" cy="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38" name="Line 105"/>
                <p:cNvSpPr>
                  <a:spLocks noChangeShapeType="1"/>
                </p:cNvSpPr>
                <p:nvPr/>
              </p:nvSpPr>
              <p:spPr bwMode="auto">
                <a:xfrm>
                  <a:off x="852" y="763"/>
                  <a:ext cx="0" cy="196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39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747" y="236"/>
                  <a:ext cx="244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>
                      <a:latin typeface="+mj-lt"/>
                    </a:rPr>
                    <a:t>E</a:t>
                  </a:r>
                </a:p>
              </p:txBody>
            </p:sp>
          </p:grpSp>
          <p:sp>
            <p:nvSpPr>
              <p:cNvPr id="35" name="Text Box 9"/>
              <p:cNvSpPr txBox="1">
                <a:spLocks noChangeArrowheads="1"/>
              </p:cNvSpPr>
              <p:nvPr/>
            </p:nvSpPr>
            <p:spPr bwMode="auto">
              <a:xfrm>
                <a:off x="3048000" y="3276600"/>
                <a:ext cx="30480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i="1" dirty="0">
                    <a:latin typeface="+mj-lt"/>
                  </a:rPr>
                  <a:t>regional-scale contributions</a:t>
                </a:r>
              </a:p>
            </p:txBody>
          </p:sp>
          <p:sp>
            <p:nvSpPr>
              <p:cNvPr id="36" name="Text Box 10"/>
              <p:cNvSpPr txBox="1">
                <a:spLocks noChangeArrowheads="1"/>
              </p:cNvSpPr>
              <p:nvPr/>
            </p:nvSpPr>
            <p:spPr bwMode="auto">
              <a:xfrm>
                <a:off x="3523861" y="2040295"/>
                <a:ext cx="3048000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 i="1" dirty="0">
                    <a:latin typeface="+mj-lt"/>
                  </a:rPr>
                  <a:t>urban-scale contributions</a:t>
                </a:r>
              </a:p>
            </p:txBody>
          </p:sp>
        </p:grpSp>
        <p:sp>
          <p:nvSpPr>
            <p:cNvPr id="105" name="Rectangle 104"/>
            <p:cNvSpPr/>
            <p:nvPr/>
          </p:nvSpPr>
          <p:spPr>
            <a:xfrm>
              <a:off x="37322" y="1791473"/>
              <a:ext cx="317241" cy="933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0" y="0"/>
            <a:ext cx="9144000" cy="128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Towards Defining a Urban Scale Baseline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And Site-Specific Excess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14288" y="463550"/>
            <a:ext cx="9121775" cy="6035675"/>
            <a:chOff x="13648" y="464032"/>
            <a:chExt cx="9121990" cy="6035040"/>
          </a:xfrm>
        </p:grpSpPr>
        <p:pic>
          <p:nvPicPr>
            <p:cNvPr id="69636" name="Picture 1" descr="Turner_EWGCOG_090324_Page_14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48" y="464032"/>
              <a:ext cx="4663440" cy="603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37" name="Picture 2" descr="Turner_EWGCOG_090324_Page_15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70381" y="464032"/>
              <a:ext cx="4665257" cy="603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8626038" y="5813344"/>
              <a:ext cx="285757" cy="301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77758" y="5884775"/>
              <a:ext cx="287345" cy="3000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9635" name="Slide Number Placeholder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23038"/>
            <a:ext cx="1905000" cy="334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84424A6-58A9-45EA-B4F0-0F4899E22BCC}" type="slidenum">
              <a:rPr lang="en-US">
                <a:solidFill>
                  <a:srgbClr val="FF0000"/>
                </a:solidFill>
              </a:rPr>
              <a:pPr/>
              <a:t>41</a:t>
            </a:fld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13" y="436563"/>
            <a:ext cx="4664075" cy="6035675"/>
            <a:chOff x="2154330" y="409433"/>
            <a:chExt cx="4663440" cy="6035040"/>
          </a:xfrm>
        </p:grpSpPr>
        <p:pic>
          <p:nvPicPr>
            <p:cNvPr id="70661" name="Picture 1" descr="Turner_EWGCOG_090324_Page_16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54330" y="409433"/>
              <a:ext cx="4663440" cy="603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6360632" y="5855572"/>
              <a:ext cx="285711" cy="3000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722813" y="928688"/>
            <a:ext cx="4421187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We can quantify the urban/industrial plume(s) emanating from St. Louis and impacting the more suburban sites</a:t>
            </a:r>
          </a:p>
        </p:txBody>
      </p:sp>
      <p:sp>
        <p:nvSpPr>
          <p:cNvPr id="70660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19AE1AE-EC58-41C4-843E-31FEAF6ACF69}" type="slidenum">
              <a:rPr lang="en-US">
                <a:solidFill>
                  <a:srgbClr val="FF0000"/>
                </a:solidFill>
              </a:rPr>
              <a:pPr/>
              <a:t>42</a:t>
            </a:fld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8661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581150" y="198438"/>
          <a:ext cx="5980113" cy="6061075"/>
        </p:xfrm>
        <a:graphic>
          <a:graphicData uri="http://schemas.openxmlformats.org/presentationml/2006/ole">
            <p:oleObj spid="_x0000_s1026" name="SPW 10.0 Graph" r:id="rId3" imgW="5979960" imgH="6518520" progId="SigmaPlotGraphicObject.11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9144000" cy="110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n-US" sz="3000" b="1" dirty="0" smtClean="0">
                <a:latin typeface="+mj-lt"/>
              </a:rPr>
              <a:t>CUSUM Analysis Example: </a:t>
            </a:r>
          </a:p>
          <a:p>
            <a:pPr algn="ctr"/>
            <a:r>
              <a:rPr lang="en-US" sz="3000" b="1" dirty="0" smtClean="0">
                <a:latin typeface="+mj-lt"/>
              </a:rPr>
              <a:t>Identifying the Site with Inhomogeneity</a:t>
            </a:r>
            <a:endParaRPr lang="en-US" sz="3000" dirty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18722" y="4012167"/>
            <a:ext cx="877077" cy="914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23317" y="1511562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latin typeface="+mj-lt"/>
              </a:rPr>
              <a:t>site pair</a:t>
            </a:r>
            <a:endParaRPr lang="en-US" sz="1600" b="1" u="sng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299" y="6251510"/>
            <a:ext cx="8836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Inhomogeneity at CW site in early 2002 a reduction of ~5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>
                <a:latin typeface="+mj-lt"/>
              </a:rPr>
              <a:t>g/m</a:t>
            </a:r>
            <a:r>
              <a:rPr lang="en-US" sz="2400" baseline="30000" dirty="0" smtClean="0">
                <a:latin typeface="+mj-lt"/>
              </a:rPr>
              <a:t>3</a:t>
            </a:r>
            <a:endParaRPr lang="en-US" sz="2400" baseline="30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50160" y="4948337"/>
            <a:ext cx="1678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+mj-lt"/>
              </a:rPr>
              <a:t>CW in common</a:t>
            </a:r>
            <a:endParaRPr lang="en-US" sz="1600" b="1" i="1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621834" y="2261145"/>
            <a:ext cx="877077" cy="9144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4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U.S. Historical Perspective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5594"/>
            <a:ext cx="8952937" cy="4840405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With notable exceptions (especially ozone),      historically viewed as stovepipes</a:t>
            </a:r>
          </a:p>
          <a:p>
            <a:pPr lvl="1">
              <a:spcBef>
                <a:spcPts val="1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By pollutant</a:t>
            </a:r>
          </a:p>
          <a:p>
            <a:pPr lvl="1">
              <a:spcBef>
                <a:spcPts val="1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By site </a:t>
            </a:r>
          </a:p>
          <a:p>
            <a:pPr lvl="1">
              <a:spcBef>
                <a:spcPts val="100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spcBef>
                <a:spcPts val="1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“Networked”						     through shared						       operational 							 details 					         (methods, QA,…)</a:t>
            </a:r>
          </a:p>
          <a:p>
            <a:pPr lvl="1">
              <a:spcBef>
                <a:spcPts val="100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spcBef>
                <a:spcPts val="100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 lvl="2">
              <a:spcBef>
                <a:spcPts val="1000"/>
              </a:spcBef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spcBef>
                <a:spcPts val="1000"/>
              </a:spcBef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spcBef>
                <a:spcPts val="1000"/>
              </a:spcBef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Picture 4" descr="Scheffe_AWMA_Mon_Strat_august2008combined_Page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4466" y="2392496"/>
            <a:ext cx="5349534" cy="3659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4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– PM</a:t>
            </a:r>
            <a:r>
              <a:rPr lang="en-US" baseline="-25000" dirty="0" smtClean="0">
                <a:solidFill>
                  <a:schemeClr val="bg1"/>
                </a:solidFill>
              </a:rPr>
              <a:t>10</a:t>
            </a:r>
            <a:r>
              <a:rPr lang="en-US" dirty="0" smtClean="0">
                <a:solidFill>
                  <a:schemeClr val="bg1"/>
                </a:solidFill>
              </a:rPr>
              <a:t> Compliance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5594"/>
            <a:ext cx="9144000" cy="4840405"/>
          </a:xfrm>
        </p:spPr>
        <p:txBody>
          <a:bodyPr/>
          <a:lstStyle/>
          <a:p>
            <a:pPr lvl="1">
              <a:spcBef>
                <a:spcPts val="50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Focus in the late 1980s to late 1990s</a:t>
            </a:r>
          </a:p>
          <a:p>
            <a:pPr lvl="1">
              <a:spcBef>
                <a:spcPts val="5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monitoring concentrated in…</a:t>
            </a:r>
          </a:p>
          <a:p>
            <a:pPr lvl="2">
              <a:spcBef>
                <a:spcPts val="5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Large urban areas (often a PM</a:t>
            </a:r>
            <a:r>
              <a:rPr lang="en-US" sz="2400" baseline="-25000" dirty="0" smtClean="0">
                <a:solidFill>
                  <a:schemeClr val="bg1"/>
                </a:solidFill>
              </a:rPr>
              <a:t>2.5</a:t>
            </a:r>
            <a:r>
              <a:rPr lang="en-US" sz="2400" dirty="0" smtClean="0">
                <a:solidFill>
                  <a:schemeClr val="bg1"/>
                </a:solidFill>
              </a:rPr>
              <a:t> issue)</a:t>
            </a:r>
          </a:p>
          <a:p>
            <a:pPr lvl="2">
              <a:spcBef>
                <a:spcPts val="5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High “dust” environments</a:t>
            </a:r>
          </a:p>
          <a:p>
            <a:pPr lvl="3">
              <a:spcBef>
                <a:spcPts val="5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Near large industrial sources</a:t>
            </a:r>
          </a:p>
          <a:p>
            <a:pPr lvl="3">
              <a:spcBef>
                <a:spcPts val="5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Desert communities</a:t>
            </a:r>
          </a:p>
          <a:p>
            <a:pPr lvl="3">
              <a:spcBef>
                <a:spcPts val="5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Ski resort communities!</a:t>
            </a:r>
          </a:p>
          <a:p>
            <a:pPr lvl="1">
              <a:spcBef>
                <a:spcPts val="500"/>
              </a:spcBef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spcBef>
                <a:spcPts val="500"/>
              </a:spcBef>
            </a:pPr>
            <a:endParaRPr lang="en-US" sz="2400" dirty="0" smtClean="0">
              <a:solidFill>
                <a:schemeClr val="bg1"/>
              </a:solidFill>
            </a:endParaRPr>
          </a:p>
          <a:p>
            <a:pPr lvl="2">
              <a:spcBef>
                <a:spcPts val="500"/>
              </a:spcBef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spcBef>
                <a:spcPts val="500"/>
              </a:spcBef>
              <a:buFontTx/>
              <a:buChar char="-"/>
            </a:pPr>
            <a:endParaRPr lang="en-US" sz="2400" dirty="0" smtClean="0">
              <a:solidFill>
                <a:schemeClr val="bg1"/>
              </a:solidFill>
            </a:endParaRPr>
          </a:p>
          <a:p>
            <a:pPr>
              <a:spcBef>
                <a:spcPts val="5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AQS_PM10_199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6425" y="4542971"/>
            <a:ext cx="5787574" cy="2315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0634" y="6212114"/>
            <a:ext cx="328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Map Source: R. Husar, CAPITA,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Washington University in St. Louis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4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PM</a:t>
            </a:r>
            <a:r>
              <a:rPr lang="en-US" baseline="-25000" dirty="0" smtClean="0">
                <a:solidFill>
                  <a:schemeClr val="bg1"/>
                </a:solidFill>
              </a:rPr>
              <a:t>10</a:t>
            </a:r>
            <a:r>
              <a:rPr lang="en-US" dirty="0" smtClean="0">
                <a:solidFill>
                  <a:schemeClr val="bg1"/>
                </a:solidFill>
              </a:rPr>
              <a:t> Network has Evolved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AQS_PM10_199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9079" y="1001486"/>
            <a:ext cx="6634921" cy="2653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19446"/>
            <a:ext cx="717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j-lt"/>
              </a:rPr>
              <a:t>Map Source: R. Husar, CAPITA,  Washington University in St. Louis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 descr="AQS_PM10_200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9079" y="3806370"/>
            <a:ext cx="6634921" cy="26539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543" y="1959429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1994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289" y="4637265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2009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5325" y="2074863"/>
            <a:ext cx="8012113" cy="3328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0" y="287338"/>
            <a:ext cx="9144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>
                <a:solidFill>
                  <a:srgbClr val="FFFFFF"/>
                </a:solidFill>
                <a:latin typeface="Arial" pitchFamily="34" charset="0"/>
              </a:rPr>
              <a:t> Particulate Matter National Ambient Air Quality Standard (NAAQS)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0" y="1296988"/>
            <a:ext cx="9144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lvl="1" indent="-381000"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Revisions in 1988, 1997, and 2006</a:t>
            </a:r>
          </a:p>
          <a:p>
            <a:pPr marL="381000" lvl="1" indent="-381000">
              <a:spcBef>
                <a:spcPct val="1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  <a:latin typeface="Arial" pitchFamily="34" charset="0"/>
            </a:endParaRPr>
          </a:p>
          <a:p>
            <a:pPr marL="381000" lvl="1" indent="-381000">
              <a:spcBef>
                <a:spcPct val="1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  <a:latin typeface="Arial" pitchFamily="34" charset="0"/>
            </a:endParaRPr>
          </a:p>
          <a:p>
            <a:pPr marL="381000" lvl="1" indent="-381000">
              <a:spcBef>
                <a:spcPct val="1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  <a:latin typeface="Arial" pitchFamily="34" charset="0"/>
            </a:endParaRPr>
          </a:p>
          <a:p>
            <a:pPr marL="381000" lvl="1" indent="-381000">
              <a:spcBef>
                <a:spcPct val="1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  <a:latin typeface="Arial" pitchFamily="34" charset="0"/>
            </a:endParaRPr>
          </a:p>
          <a:p>
            <a:pPr marL="381000" lvl="1" indent="-381000">
              <a:spcBef>
                <a:spcPct val="1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  <a:latin typeface="Arial" pitchFamily="34" charset="0"/>
            </a:endParaRPr>
          </a:p>
          <a:p>
            <a:pPr marL="381000" lvl="1" indent="-381000">
              <a:spcBef>
                <a:spcPct val="1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  <a:latin typeface="Arial" pitchFamily="34" charset="0"/>
            </a:endParaRPr>
          </a:p>
          <a:p>
            <a:pPr marL="381000" lvl="1" indent="-381000">
              <a:spcBef>
                <a:spcPct val="1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  <a:latin typeface="Arial" pitchFamily="34" charset="0"/>
            </a:endParaRPr>
          </a:p>
          <a:p>
            <a:pPr marL="381000" lvl="1" indent="-381000">
              <a:spcBef>
                <a:spcPct val="1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  <a:latin typeface="Arial" pitchFamily="34" charset="0"/>
            </a:endParaRPr>
          </a:p>
          <a:p>
            <a:pPr marL="381000" lvl="1" indent="-381000">
              <a:spcBef>
                <a:spcPct val="1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  <a:latin typeface="Arial" pitchFamily="34" charset="0"/>
            </a:endParaRPr>
          </a:p>
          <a:p>
            <a:pPr marL="381000" lvl="1" indent="-381000">
              <a:spcBef>
                <a:spcPct val="10000"/>
              </a:spcBef>
              <a:buFontTx/>
              <a:buChar char="•"/>
            </a:pPr>
            <a:endParaRPr lang="en-US" sz="2400">
              <a:solidFill>
                <a:schemeClr val="bg1"/>
              </a:solidFill>
              <a:latin typeface="Arial" pitchFamily="34" charset="0"/>
            </a:endParaRPr>
          </a:p>
          <a:p>
            <a:pPr marL="381000" lvl="1" indent="-381000"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green = current</a:t>
            </a:r>
          </a:p>
          <a:p>
            <a:pPr marL="381000" lvl="1" indent="-381000">
              <a:spcBef>
                <a:spcPct val="10000"/>
              </a:spcBef>
              <a:buFontTx/>
              <a:buChar char="•"/>
            </a:pPr>
            <a:r>
              <a:rPr lang="en-US" sz="2400">
                <a:solidFill>
                  <a:schemeClr val="bg1"/>
                </a:solidFill>
                <a:latin typeface="Arial" pitchFamily="34" charset="0"/>
              </a:rPr>
              <a:t>red = phased out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23900" y="2087563"/>
          <a:ext cx="7942981" cy="3271545"/>
        </p:xfrm>
        <a:graphic>
          <a:graphicData uri="http://schemas.openxmlformats.org/drawingml/2006/table">
            <a:tbl>
              <a:tblPr/>
              <a:tblGrid>
                <a:gridCol w="277214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  <a:gridCol w="129271"/>
              </a:tblGrid>
              <a:tr h="42939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PARTICULATE MATTER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NAAQS</a:t>
                      </a:r>
                    </a:p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1970</a:t>
                      </a:r>
                    </a:p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1980</a:t>
                      </a:r>
                    </a:p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1990</a:t>
                      </a:r>
                    </a:p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9390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suspended particulate (TSP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PM-10, annual average, 50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Symbol"/>
                        </a:rPr>
                        <a:t>m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g/m</a:t>
                      </a:r>
                      <a:r>
                        <a:rPr lang="en-US" sz="13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PM-10, 24-hour average, 150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Symbol"/>
                        </a:rPr>
                        <a:t>m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g/m</a:t>
                      </a:r>
                      <a:r>
                        <a:rPr lang="en-US" sz="13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7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PM-2.5, annual average, 15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Symbol"/>
                        </a:rPr>
                        <a:t>m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g/m</a:t>
                      </a:r>
                      <a:r>
                        <a:rPr lang="en-US" sz="13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90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PM-2.5, 24-hour average, 65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Symbol"/>
                        </a:rPr>
                        <a:t>m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g/m</a:t>
                      </a:r>
                      <a:r>
                        <a:rPr lang="en-US" sz="13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PM-2.5, 24-hour average, 35 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Symbol"/>
                        </a:rPr>
                        <a:t>m</a:t>
                      </a:r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g/m</a:t>
                      </a:r>
                      <a:r>
                        <a:rPr lang="en-US" sz="13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268" marR="8268" marT="826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5184"/>
            <a:ext cx="7772400" cy="76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Network Changes over 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961" y="1255594"/>
            <a:ext cx="8679976" cy="4840405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Drivers…</a:t>
            </a:r>
          </a:p>
          <a:p>
            <a:pPr lvl="1"/>
            <a:r>
              <a:rPr lang="en-US" sz="2800" dirty="0" smtClean="0">
                <a:solidFill>
                  <a:srgbClr val="FFFF00"/>
                </a:solidFill>
              </a:rPr>
              <a:t>Primarily by competing needs for resources</a:t>
            </a:r>
          </a:p>
          <a:p>
            <a:pPr lvl="2"/>
            <a:r>
              <a:rPr lang="en-US" sz="2800" dirty="0" smtClean="0">
                <a:solidFill>
                  <a:schemeClr val="bg1"/>
                </a:solidFill>
              </a:rPr>
              <a:t>New or revised air quality standards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Secondarily by rational network assessments</a:t>
            </a:r>
          </a:p>
          <a:p>
            <a:pPr lvl="1"/>
            <a:endParaRPr lang="en-US" sz="2800" dirty="0" smtClean="0">
              <a:solidFill>
                <a:schemeClr val="bg1"/>
              </a:solidFill>
            </a:endParaRPr>
          </a:p>
          <a:p>
            <a:pPr lvl="1"/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73" y="6516917"/>
            <a:ext cx="7503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j-lt"/>
                <a:hlinkClick r:id="rId2"/>
              </a:rPr>
              <a:t>DataFed</a:t>
            </a:r>
            <a:r>
              <a:rPr lang="en-US" sz="1400" dirty="0" smtClean="0">
                <a:latin typeface="+mj-lt"/>
                <a:hlinkClick r:id="rId2"/>
              </a:rPr>
              <a:t> Wiki (http://datafedwiki.wustl.edu/index.php/AQS_D_Coverage</a:t>
            </a:r>
            <a:r>
              <a:rPr lang="en-US" sz="14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514" y="3619500"/>
            <a:ext cx="4191586" cy="2591162"/>
            <a:chOff x="14514" y="3619500"/>
            <a:chExt cx="4191586" cy="2591162"/>
          </a:xfrm>
        </p:grpSpPr>
        <p:pic>
          <p:nvPicPr>
            <p:cNvPr id="4" name="Picture 3" descr="Image:Tempcov AQSD pm10.png">
              <a:hlinkClick r:id="rId3" tooltip="&quot;Image:Tempcov AQSD pm10.png&quot;"/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514" y="3619500"/>
              <a:ext cx="4191586" cy="259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3497943" y="4833257"/>
              <a:ext cx="145143" cy="7547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35744" y="3619500"/>
            <a:ext cx="4191586" cy="2591162"/>
            <a:chOff x="4935744" y="3619500"/>
            <a:chExt cx="4191586" cy="2591162"/>
          </a:xfrm>
        </p:grpSpPr>
        <p:pic>
          <p:nvPicPr>
            <p:cNvPr id="5" name="Picture 4" descr="Image:Tempcov AQSD pm25.png">
              <a:hlinkClick r:id="rId5" tooltip="&quot;Image:Tempcov AQSD pm25.png&quot;"/>
            </p:cNvPr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35744" y="3619500"/>
              <a:ext cx="4191586" cy="2591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8425449" y="4354286"/>
              <a:ext cx="167008" cy="1226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50717" y="3962408"/>
            <a:ext cx="61907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+mj-lt"/>
              </a:rPr>
              <a:t>Daily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+mj-lt"/>
              </a:rPr>
              <a:t>1-in-3 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+mj-lt"/>
              </a:rPr>
              <a:t>1-in-6</a:t>
            </a:r>
          </a:p>
          <a:p>
            <a:pPr algn="ctr"/>
            <a:endParaRPr lang="en-US" sz="1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12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+mj-lt"/>
              </a:rPr>
              <a:t>Daily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1-in-3</a:t>
            </a:r>
          </a:p>
          <a:p>
            <a:pPr algn="ctr"/>
            <a:endParaRPr lang="en-US" sz="1200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en-US" sz="12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+mj-lt"/>
              </a:rPr>
              <a:t>Daily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7827</TotalTime>
  <Words>1613</Words>
  <Application>Microsoft Office PowerPoint</Application>
  <PresentationFormat>On-screen Show (4:3)</PresentationFormat>
  <Paragraphs>533</Paragraphs>
  <Slides>43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Default Design</vt:lpstr>
      <vt:lpstr>SPW 10.0 Graph</vt:lpstr>
      <vt:lpstr>Ambient Air Quality Monitoring Networks</vt:lpstr>
      <vt:lpstr>Today’s Presentation</vt:lpstr>
      <vt:lpstr>U.S. Historical Perspective</vt:lpstr>
      <vt:lpstr>State and Local Monitoring Network (NAAQS Compliance)</vt:lpstr>
      <vt:lpstr>U.S. Historical Perspective</vt:lpstr>
      <vt:lpstr>Example – PM10 Compliance</vt:lpstr>
      <vt:lpstr>PM10 Network has Evolved</vt:lpstr>
      <vt:lpstr>Slide 8</vt:lpstr>
      <vt:lpstr>Network Changes over Time</vt:lpstr>
      <vt:lpstr>Beyond Compliance Monitoring</vt:lpstr>
      <vt:lpstr>Network Evolution</vt:lpstr>
      <vt:lpstr>Slide 12</vt:lpstr>
      <vt:lpstr>Interagency Monitoring of Protected Visual Environments (IMPROVE)</vt:lpstr>
      <vt:lpstr>Rational Network Evolution  “Sounds Great”, “Let’s Do It”   …    “Slow Down”</vt:lpstr>
      <vt:lpstr>Proactive Network Evolution in the U.S.</vt:lpstr>
      <vt:lpstr>Proposed National Core (Ncore) Platform</vt:lpstr>
      <vt:lpstr>NCore Implementation</vt:lpstr>
      <vt:lpstr>National Core (NCore) Network</vt:lpstr>
      <vt:lpstr>Slide 19</vt:lpstr>
      <vt:lpstr>Slide 20</vt:lpstr>
      <vt:lpstr>NCore Network – July 2011</vt:lpstr>
      <vt:lpstr>NCore Implementation</vt:lpstr>
      <vt:lpstr>The Good: Air Quality Index (AQI)</vt:lpstr>
      <vt:lpstr>Designing/Rethinking AQ Networks</vt:lpstr>
      <vt:lpstr>Network Considerations - Operations</vt:lpstr>
      <vt:lpstr>The Quality Assurance Conundrum</vt:lpstr>
      <vt:lpstr>Ownership &amp; Accountability - Example</vt:lpstr>
      <vt:lpstr>Ownership &amp; Accountability - Example</vt:lpstr>
      <vt:lpstr>Slide 29</vt:lpstr>
      <vt:lpstr>Hong Kong PM10 Mass Network</vt:lpstr>
      <vt:lpstr>Slide 31</vt:lpstr>
      <vt:lpstr>Hong Kong PM10  Speciation Network</vt:lpstr>
      <vt:lpstr>Ulaanbaatar</vt:lpstr>
      <vt:lpstr>Summary - Contemporary Network Design</vt:lpstr>
      <vt:lpstr>Slide 35</vt:lpstr>
      <vt:lpstr>The Quality Assurance Conundrum</vt:lpstr>
      <vt:lpstr>Slide 37</vt:lpstr>
      <vt:lpstr>Sites in context</vt:lpstr>
      <vt:lpstr>Support Services</vt:lpstr>
      <vt:lpstr>Slide 40</vt:lpstr>
      <vt:lpstr>Slide 41</vt:lpstr>
      <vt:lpstr>Slide 42</vt:lpstr>
      <vt:lpstr>Slide 43</vt:lpstr>
    </vt:vector>
  </TitlesOfParts>
  <Company>Air Quality Laboratory / Washington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Louis – Midwest Supersite</dc:title>
  <dc:creator>Jay Turner</dc:creator>
  <cp:lastModifiedBy>Jay Turner</cp:lastModifiedBy>
  <cp:revision>640</cp:revision>
  <cp:lastPrinted>2002-04-11T06:03:25Z</cp:lastPrinted>
  <dcterms:created xsi:type="dcterms:W3CDTF">2002-03-18T03:24:12Z</dcterms:created>
  <dcterms:modified xsi:type="dcterms:W3CDTF">2012-12-06T09:27:43Z</dcterms:modified>
</cp:coreProperties>
</file>