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  <p:sldMasterId id="2147483758" r:id="rId2"/>
  </p:sldMasterIdLst>
  <p:notesMasterIdLst>
    <p:notesMasterId r:id="rId10"/>
  </p:notesMasterIdLst>
  <p:sldIdLst>
    <p:sldId id="299" r:id="rId3"/>
    <p:sldId id="284" r:id="rId4"/>
    <p:sldId id="258" r:id="rId5"/>
    <p:sldId id="307" r:id="rId6"/>
    <p:sldId id="308" r:id="rId7"/>
    <p:sldId id="305" r:id="rId8"/>
    <p:sldId id="30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55793"/>
    <a:srgbClr val="FFCB34"/>
    <a:srgbClr val="FFA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4606" autoAdjust="0"/>
  </p:normalViewPr>
  <p:slideViewPr>
    <p:cSldViewPr snapToGrid="0" snapToObjects="1">
      <p:cViewPr>
        <p:scale>
          <a:sx n="93" d="100"/>
          <a:sy n="93" d="100"/>
        </p:scale>
        <p:origin x="-1061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D583D-17E8-9142-B286-B6744A2E398F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B2F94-71E7-0546-9E09-21678B81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3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46F149-5736-E24D-91F0-999EDDDF50E2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Heavy emphasis and acknowledgement given to speaker - *Stephens  :)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35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eatball be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2"/>
            <a:ext cx="8048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 lIns="91428" tIns="45714" rIns="91428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32727" y="6477000"/>
            <a:ext cx="1311275" cy="4572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1400">
                <a:solidFill>
                  <a:srgbClr val="000090"/>
                </a:solidFill>
                <a:latin typeface="Arial" pitchFamily="-109" charset="0"/>
              </a:defRPr>
            </a:lvl1pPr>
          </a:lstStyle>
          <a:p>
            <a:pPr defTabSz="9142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charset="0"/>
                <a:cs typeface="ＭＳ Ｐゴシック" charset="0"/>
              </a:rPr>
              <a:t>Greene - </a:t>
            </a:r>
            <a:fld id="{81D9512A-51A8-1D41-B8C3-FA7061DA9EDD}" type="slidenum">
              <a:rPr lang="en-US" smtClean="0"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130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eatball be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2"/>
            <a:ext cx="804863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defTabSz="914279"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pitchFamily="1" charset="-128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0"/>
            <a:ext cx="678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7894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979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614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899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962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348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12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4" y="274638"/>
            <a:ext cx="6610374" cy="472785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1" y="1105231"/>
            <a:ext cx="8768443" cy="552448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2400"/>
            </a:lvl1pPr>
            <a:lvl2pPr marL="512763" indent="-284163">
              <a:buFont typeface="Arial" panose="020B0604020202020204" pitchFamily="34" charset="0"/>
              <a:buChar char="•"/>
              <a:defRPr sz="2000">
                <a:solidFill>
                  <a:srgbClr val="2E6CB8"/>
                </a:solidFill>
              </a:defRPr>
            </a:lvl2pPr>
            <a:lvl3pPr marL="684213" indent="0">
              <a:buFontTx/>
              <a:buNone/>
              <a:defRPr sz="1600" i="1">
                <a:solidFill>
                  <a:schemeClr val="accent6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1178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234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24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087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915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66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lIns="91428" tIns="45714" rIns="91428" bIns="45714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3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6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7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24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800"/>
            </a:lvl4pPr>
            <a:lvl5pPr marL="1828558" indent="0">
              <a:buNone/>
              <a:defRPr sz="800"/>
            </a:lvl5pPr>
            <a:lvl6pPr marL="2285697" indent="0">
              <a:buNone/>
              <a:defRPr sz="800"/>
            </a:lvl6pPr>
            <a:lvl7pPr marL="2742836" indent="0">
              <a:buNone/>
              <a:defRPr sz="800"/>
            </a:lvl7pPr>
            <a:lvl8pPr marL="3199976" indent="0">
              <a:buNone/>
              <a:defRPr sz="800"/>
            </a:lvl8pPr>
            <a:lvl9pPr marL="36571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6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79" indent="0">
              <a:buNone/>
              <a:defRPr sz="2400"/>
            </a:lvl3pPr>
            <a:lvl4pPr marL="1371418" indent="0">
              <a:buNone/>
              <a:defRPr sz="2000"/>
            </a:lvl4pPr>
            <a:lvl5pPr marL="1828558" indent="0">
              <a:buNone/>
              <a:defRPr sz="2000"/>
            </a:lvl5pPr>
            <a:lvl6pPr marL="2285697" indent="0">
              <a:buNone/>
              <a:defRPr sz="2000"/>
            </a:lvl6pPr>
            <a:lvl7pPr marL="2742836" indent="0">
              <a:buNone/>
              <a:defRPr sz="2000"/>
            </a:lvl7pPr>
            <a:lvl8pPr marL="3199976" indent="0">
              <a:buNone/>
              <a:defRPr sz="2000"/>
            </a:lvl8pPr>
            <a:lvl9pPr marL="36571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800"/>
            </a:lvl4pPr>
            <a:lvl5pPr marL="1828558" indent="0">
              <a:buNone/>
              <a:defRPr sz="800"/>
            </a:lvl5pPr>
            <a:lvl6pPr marL="2285697" indent="0">
              <a:buNone/>
              <a:defRPr sz="800"/>
            </a:lvl6pPr>
            <a:lvl7pPr marL="2742836" indent="0">
              <a:buNone/>
              <a:defRPr sz="800"/>
            </a:lvl7pPr>
            <a:lvl8pPr marL="3199976" indent="0">
              <a:buNone/>
              <a:defRPr sz="800"/>
            </a:lvl8pPr>
            <a:lvl9pPr marL="365711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89DE51E9-5E01-C343-A892-373BFFE05B30}" type="datetimeFigureOut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</a:pPr>
            <a:fld id="{92668A5C-D36C-184B-B290-EE2134884766}" type="slidenum">
              <a:rPr lang="en-US">
                <a:solidFill>
                  <a:prstClr val="black"/>
                </a:solidFill>
                <a:latin typeface="Arial" pitchFamily="-65" charset="0"/>
                <a:ea typeface="ＭＳ Ｐゴシック" charset="0"/>
                <a:cs typeface="ＭＳ Ｐゴシック" charset="0"/>
              </a:rPr>
              <a:pPr defTabSz="91427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-65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3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50" y="34032"/>
            <a:ext cx="850275" cy="856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9368" y="34032"/>
            <a:ext cx="1029716" cy="8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3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defTabSz="45714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45714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2" algn="l" defTabSz="45714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8" indent="-228570" algn="l" defTabSz="4571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8" indent="-228570" algn="l" defTabSz="45714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7" indent="-228570" algn="l" defTabSz="45714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6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6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4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7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6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C47E17A-4F41-4353-BFB8-15AB5ADFECE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6/29/2017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A9F058C-D64A-4974-B6FC-A1B367A7D7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66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rthsystemcog.org/projects/obs4mip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967356" y="540783"/>
            <a:ext cx="72070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Obs4MIPs</a:t>
            </a: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904417" y="3964624"/>
            <a:ext cx="7150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Robert Ferraro</a:t>
            </a:r>
          </a:p>
          <a:p>
            <a:pPr algn="ctr"/>
            <a:r>
              <a:rPr lang="en-US" sz="2000" i="1" dirty="0" smtClean="0">
                <a:solidFill>
                  <a:srgbClr val="000090"/>
                </a:solidFill>
                <a:latin typeface="GoudyOldStyleT-Regular" charset="0"/>
              </a:rPr>
              <a:t>Jet Propulsion Laboratory</a:t>
            </a:r>
          </a:p>
          <a:p>
            <a:pPr algn="ctr"/>
            <a:endParaRPr lang="en-US" sz="2000" i="1" dirty="0" smtClean="0">
              <a:solidFill>
                <a:srgbClr val="000090"/>
              </a:solidFill>
              <a:latin typeface="GoudyOldStyleT-Regular" charset="0"/>
            </a:endParaRPr>
          </a:p>
          <a:p>
            <a:pPr algn="ctr"/>
            <a:r>
              <a:rPr lang="en-US" sz="2000" i="1" dirty="0" smtClean="0">
                <a:solidFill>
                  <a:srgbClr val="000090"/>
                </a:solidFill>
                <a:latin typeface="GoudyOldStyleT-Regular" charset="0"/>
              </a:rPr>
              <a:t>This project is collaboration between NASA and DOE, and is overseen by an International Task Team constituted under the WCRP Data Advisory Council</a:t>
            </a:r>
            <a:endParaRPr lang="en-US" sz="2000" i="1" dirty="0">
              <a:solidFill>
                <a:srgbClr val="000090"/>
              </a:solidFill>
              <a:latin typeface="GoudyOldStyleT-Regula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059" y="1859767"/>
            <a:ext cx="1828800" cy="1828800"/>
          </a:xfrm>
          <a:prstGeom prst="rect">
            <a:avLst/>
          </a:prstGeom>
          <a:ln w="38100" cmpd="sng">
            <a:solidFill>
              <a:srgbClr val="00009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843" y="1859767"/>
            <a:ext cx="1828800" cy="1828800"/>
          </a:xfrm>
          <a:prstGeom prst="rect">
            <a:avLst/>
          </a:prstGeom>
          <a:ln w="38100" cmpd="sng">
            <a:solidFill>
              <a:srgbClr val="000090"/>
            </a:solidFill>
          </a:ln>
        </p:spPr>
      </p:pic>
      <p:sp>
        <p:nvSpPr>
          <p:cNvPr id="7" name="Left-Right Arrow 6"/>
          <p:cNvSpPr/>
          <p:nvPr/>
        </p:nvSpPr>
        <p:spPr bwMode="auto">
          <a:xfrm>
            <a:off x="3681237" y="2537294"/>
            <a:ext cx="1651000" cy="331788"/>
          </a:xfrm>
          <a:prstGeom prst="leftRightArrow">
            <a:avLst/>
          </a:prstGeom>
          <a:solidFill>
            <a:srgbClr val="8EB4E3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90"/>
              </a:solidFill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44500" y="64516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3022" y="2869082"/>
            <a:ext cx="11336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bs4MIPs</a:t>
            </a:r>
            <a:endParaRPr lang="en-US" dirty="0"/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831847" y="6194390"/>
            <a:ext cx="274149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Jet Propulsion Laboratory</a:t>
            </a:r>
          </a:p>
          <a:p>
            <a:pPr eaLnBrk="1" hangingPunct="1">
              <a:defRPr/>
            </a:pPr>
            <a:r>
              <a:rPr lang="en-US" sz="1100" dirty="0">
                <a:solidFill>
                  <a:srgbClr val="000000"/>
                </a:solidFill>
                <a:cs typeface="+mn-cs"/>
              </a:rPr>
              <a:t>California Institute of Technology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59" y="6086340"/>
            <a:ext cx="766340" cy="771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0" y="6084592"/>
            <a:ext cx="777391" cy="648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-605" r="27239"/>
          <a:stretch/>
        </p:blipFill>
        <p:spPr>
          <a:xfrm>
            <a:off x="6742099" y="6145195"/>
            <a:ext cx="2308930" cy="6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 idx="4294967295"/>
          </p:nvPr>
        </p:nvSpPr>
        <p:spPr>
          <a:xfrm>
            <a:off x="1270002" y="0"/>
            <a:ext cx="6700762" cy="101123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  <a:latin typeface="+mn-lt"/>
              </a:rPr>
              <a:t>Initial Sentiments Behind obs4MIPS</a:t>
            </a:r>
            <a:br>
              <a:rPr lang="en-US" sz="2800" dirty="0" smtClean="0">
                <a:solidFill>
                  <a:srgbClr val="000090"/>
                </a:solidFill>
                <a:latin typeface="+mn-lt"/>
              </a:rPr>
            </a:br>
            <a:r>
              <a:rPr lang="en-US" sz="2400" i="1" dirty="0" smtClean="0">
                <a:latin typeface="+mn-lt"/>
              </a:rPr>
              <a:t>Under-Exploited Observations for Model Evaluation</a:t>
            </a:r>
            <a:endParaRPr lang="en-US" sz="2400" i="1" u="sng" dirty="0" smtClean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717524"/>
            <a:ext cx="9144000" cy="2898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8900" tIns="44450" rIns="88900" bIns="4445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buFont typeface="Times" charset="0"/>
              <a:buNone/>
              <a:defRPr/>
            </a:pPr>
            <a:r>
              <a:rPr lang="en-US" sz="2000" b="0" kern="0" dirty="0">
                <a:solidFill>
                  <a:srgbClr val="0033CC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2025045"/>
            <a:ext cx="3662362" cy="6270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" y="2671158"/>
            <a:ext cx="1939925" cy="1482725"/>
          </a:xfrm>
          <a:prstGeom prst="rect">
            <a:avLst/>
          </a:prstGeom>
          <a:noFill/>
          <a:ln w="28575">
            <a:solidFill>
              <a:srgbClr val="000090"/>
            </a:solidFill>
            <a:miter lim="800000"/>
            <a:headEnd/>
            <a:tailEnd/>
          </a:ln>
        </p:spPr>
      </p:pic>
      <p:pic>
        <p:nvPicPr>
          <p:cNvPr id="24583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538" y="2879120"/>
            <a:ext cx="1943100" cy="1395413"/>
          </a:xfrm>
          <a:prstGeom prst="rect">
            <a:avLst/>
          </a:prstGeom>
          <a:noFill/>
          <a:ln w="25400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157238" y="4384070"/>
            <a:ext cx="41123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b="0" dirty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How to bring as much observational scrutiny as possible to the </a:t>
            </a:r>
            <a:r>
              <a:rPr lang="en-US" sz="2000" dirty="0" smtClean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CMIP/</a:t>
            </a:r>
            <a:r>
              <a:rPr lang="en-US" sz="2000" b="0" dirty="0" smtClean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IPCC </a:t>
            </a:r>
            <a:r>
              <a:rPr lang="en-US" sz="2000" b="0" dirty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process? 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4960938" y="4411058"/>
            <a:ext cx="3651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b="0" dirty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How to best utilize the wealth of </a:t>
            </a:r>
            <a:r>
              <a:rPr lang="en-US" sz="2000" b="0" dirty="0" smtClean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satellite observations </a:t>
            </a:r>
            <a:r>
              <a:rPr lang="en-US" sz="2000" b="0" dirty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 the </a:t>
            </a:r>
            <a:r>
              <a:rPr lang="en-US" sz="2000" b="0" dirty="0" smtClean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CMIP/IPCC </a:t>
            </a:r>
            <a:r>
              <a:rPr lang="en-US" sz="2000" b="0" dirty="0">
                <a:solidFill>
                  <a:srgbClr val="00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process?</a:t>
            </a:r>
          </a:p>
        </p:txBody>
      </p:sp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7388" y="2028296"/>
            <a:ext cx="1862137" cy="1385887"/>
          </a:xfrm>
          <a:prstGeom prst="rect">
            <a:avLst/>
          </a:prstGeom>
          <a:noFill/>
          <a:ln w="25400">
            <a:solidFill>
              <a:srgbClr val="000090"/>
            </a:solidFill>
            <a:miter lim="800000"/>
            <a:headEnd/>
            <a:tailEnd/>
          </a:ln>
        </p:spPr>
      </p:pic>
      <p:pic>
        <p:nvPicPr>
          <p:cNvPr id="24587" name="Picture 14" descr="nrdc_earth_smal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463" y="3201383"/>
            <a:ext cx="1695450" cy="1152525"/>
          </a:xfrm>
          <a:prstGeom prst="rect">
            <a:avLst/>
          </a:prstGeom>
          <a:noFill/>
          <a:ln w="25400">
            <a:solidFill>
              <a:srgbClr val="000090"/>
            </a:solidFill>
            <a:miter lim="800000"/>
            <a:headEnd/>
            <a:tailEnd/>
          </a:ln>
        </p:spPr>
      </p:pic>
      <p:pic>
        <p:nvPicPr>
          <p:cNvPr id="24588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475" y="3163283"/>
            <a:ext cx="1647825" cy="1103312"/>
          </a:xfrm>
          <a:prstGeom prst="rect">
            <a:avLst/>
          </a:prstGeom>
          <a:noFill/>
          <a:ln w="25400">
            <a:solidFill>
              <a:srgbClr val="000090"/>
            </a:solidFill>
            <a:miter lim="800000"/>
            <a:headEnd/>
            <a:tailEnd/>
          </a:ln>
        </p:spPr>
      </p:pic>
      <p:pic>
        <p:nvPicPr>
          <p:cNvPr id="24589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700" y="2174270"/>
            <a:ext cx="1836738" cy="933450"/>
          </a:xfrm>
          <a:prstGeom prst="rect">
            <a:avLst/>
          </a:prstGeom>
          <a:noFill/>
          <a:ln w="25400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2" name="Left Arrow 1"/>
          <p:cNvSpPr/>
          <p:nvPr/>
        </p:nvSpPr>
        <p:spPr>
          <a:xfrm>
            <a:off x="4124374" y="3121034"/>
            <a:ext cx="960461" cy="555951"/>
          </a:xfrm>
          <a:prstGeom prst="lef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30" y="1139883"/>
            <a:ext cx="3284436" cy="3392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8052" y="1774588"/>
            <a:ext cx="2804881" cy="22387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573232" y="170708"/>
            <a:ext cx="79756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0" dirty="0">
                <a:solidFill>
                  <a:srgbClr val="35359B"/>
                </a:solidFill>
                <a:latin typeface="+mn-lt"/>
              </a:rPr>
              <a:t>Model and Observation </a:t>
            </a:r>
            <a:r>
              <a:rPr lang="en-US" sz="3200" b="0" dirty="0" smtClean="0">
                <a:solidFill>
                  <a:srgbClr val="35359B"/>
                </a:solidFill>
                <a:latin typeface="+mn-lt"/>
              </a:rPr>
              <a:t>Overlap</a:t>
            </a:r>
            <a:endParaRPr lang="en-US" sz="3200" b="0" dirty="0">
              <a:solidFill>
                <a:srgbClr val="35359B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1435100"/>
            <a:ext cx="3784600" cy="2838450"/>
          </a:xfrm>
          <a:prstGeom prst="rect">
            <a:avLst/>
          </a:prstGeom>
          <a:ln w="19050" cmpd="sng">
            <a:solidFill>
              <a:srgbClr val="000090"/>
            </a:solidFill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77936" y="4351340"/>
            <a:ext cx="4469694" cy="23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Example</a:t>
            </a:r>
            <a:r>
              <a:rPr lang="en-US" sz="1800" b="0" dirty="0" smtClean="0">
                <a:solidFill>
                  <a:prstClr val="black"/>
                </a:solidFill>
              </a:rPr>
              <a:t>: NASA – Current Missions </a:t>
            </a:r>
            <a:r>
              <a:rPr lang="en-US" sz="1800" b="0" dirty="0">
                <a:solidFill>
                  <a:prstClr val="black"/>
                </a:solidFill>
              </a:rPr>
              <a:t>~14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Total Missions Flown ~ 60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Many with multiple instruments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Most with multiple products (e.g. 10-100s)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Many cases with the same products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0" dirty="0">
              <a:solidFill>
                <a:prstClr val="black"/>
              </a:solidFill>
            </a:endParaRP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u="sng" dirty="0">
                <a:solidFill>
                  <a:prstClr val="black"/>
                </a:solidFill>
              </a:rPr>
              <a:t>Over 1000 satellite-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u="sng" dirty="0">
                <a:solidFill>
                  <a:prstClr val="black"/>
                </a:solidFill>
              </a:rPr>
              <a:t>derived quantities</a:t>
            </a:r>
          </a:p>
        </p:txBody>
      </p:sp>
      <p:sp>
        <p:nvSpPr>
          <p:cNvPr id="40965" name="TextBox 7"/>
          <p:cNvSpPr txBox="1">
            <a:spLocks noChangeArrowheads="1"/>
          </p:cNvSpPr>
          <p:nvPr/>
        </p:nvSpPr>
        <p:spPr bwMode="auto">
          <a:xfrm>
            <a:off x="936740" y="4635502"/>
            <a:ext cx="2835047" cy="20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~120 ocean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~60 land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~90 </a:t>
            </a:r>
            <a:r>
              <a:rPr lang="en-US" sz="1800" b="0" dirty="0" err="1">
                <a:solidFill>
                  <a:prstClr val="black"/>
                </a:solidFill>
              </a:rPr>
              <a:t>atmos</a:t>
            </a:r>
            <a:endParaRPr lang="en-US" sz="1800" b="0" dirty="0">
              <a:solidFill>
                <a:prstClr val="black"/>
              </a:solidFill>
            </a:endParaRP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prstClr val="black"/>
                </a:solidFill>
              </a:rPr>
              <a:t>~50 cryosphere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0" dirty="0">
              <a:solidFill>
                <a:prstClr val="black"/>
              </a:solidFill>
            </a:endParaRP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u="sng" dirty="0">
                <a:solidFill>
                  <a:prstClr val="black"/>
                </a:solidFill>
              </a:rPr>
              <a:t>Over 300 Variables in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u="sng" dirty="0">
                <a:solidFill>
                  <a:prstClr val="black"/>
                </a:solidFill>
              </a:rPr>
              <a:t>(monthly) CMIP </a:t>
            </a:r>
            <a:r>
              <a:rPr lang="en-US" sz="1800" b="0" u="sng" dirty="0" smtClean="0">
                <a:solidFill>
                  <a:prstClr val="black"/>
                </a:solidFill>
              </a:rPr>
              <a:t>Database</a:t>
            </a:r>
            <a:endParaRPr lang="en-US" sz="1800" b="0" u="sng" dirty="0">
              <a:solidFill>
                <a:prstClr val="black"/>
              </a:solidFill>
            </a:endParaRPr>
          </a:p>
        </p:txBody>
      </p:sp>
      <p:pic>
        <p:nvPicPr>
          <p:cNvPr id="40966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226" y="3340826"/>
            <a:ext cx="3136900" cy="1231900"/>
          </a:xfrm>
          <a:prstGeom prst="rect">
            <a:avLst/>
          </a:prstGeom>
          <a:noFill/>
          <a:ln w="19050" cmpd="sng">
            <a:solidFill>
              <a:srgbClr val="3535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Rectangle 10"/>
          <p:cNvSpPr>
            <a:spLocks noChangeArrowheads="1"/>
          </p:cNvSpPr>
          <p:nvPr/>
        </p:nvSpPr>
        <p:spPr bwMode="auto">
          <a:xfrm>
            <a:off x="2436815" y="3546550"/>
            <a:ext cx="15525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/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5359B"/>
                </a:solidFill>
                <a:latin typeface="Arial" charset="0"/>
                <a:ea typeface="ＭＳ Ｐゴシック" charset="0"/>
                <a:cs typeface="ＭＳ Ｐゴシック" charset="0"/>
              </a:rPr>
              <a:t>Taylor et al. 2008</a:t>
            </a:r>
          </a:p>
        </p:txBody>
      </p:sp>
      <p:sp>
        <p:nvSpPr>
          <p:cNvPr id="34" name="Left-Right Arrow 33"/>
          <p:cNvSpPr/>
          <p:nvPr/>
        </p:nvSpPr>
        <p:spPr>
          <a:xfrm>
            <a:off x="3949700" y="6134102"/>
            <a:ext cx="1778000" cy="36830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3535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63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1291305" y="274638"/>
            <a:ext cx="6610374" cy="47278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3200" dirty="0" smtClean="0">
                <a:solidFill>
                  <a:srgbClr val="000090"/>
                </a:solidFill>
                <a:latin typeface="+mn-lt"/>
              </a:rPr>
              <a:t>What’s the Problem?</a:t>
            </a:r>
            <a:endParaRPr lang="en-US" sz="3200" i="1" u="sng" dirty="0" smtClean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1" y="1255986"/>
            <a:ext cx="8768443" cy="5008180"/>
          </a:xfrm>
        </p:spPr>
        <p:txBody>
          <a:bodyPr/>
          <a:lstStyle/>
          <a:p>
            <a:r>
              <a:rPr lang="en-US" dirty="0" smtClean="0"/>
              <a:t>Finding what you need …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Fit for Purpose</a:t>
            </a:r>
          </a:p>
          <a:p>
            <a:r>
              <a:rPr lang="en-US" dirty="0" smtClean="0"/>
              <a:t>Understanding what you found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Data Format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Metadata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Documentation</a:t>
            </a:r>
          </a:p>
          <a:p>
            <a:r>
              <a:rPr lang="en-US" dirty="0" smtClean="0"/>
              <a:t>Is it any good?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Provenance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Error Characteristics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Uncertainties</a:t>
            </a:r>
          </a:p>
        </p:txBody>
      </p:sp>
    </p:spTree>
    <p:extLst>
      <p:ext uri="{BB962C8B-B14F-4D97-AF65-F5344CB8AC3E}">
        <p14:creationId xmlns:p14="http://schemas.microsoft.com/office/powerpoint/2010/main" val="15442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1291305" y="274638"/>
            <a:ext cx="6610374" cy="47278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3200" dirty="0" smtClean="0">
                <a:solidFill>
                  <a:srgbClr val="000090"/>
                </a:solidFill>
                <a:latin typeface="+mn-lt"/>
              </a:rPr>
              <a:t>Data Quality – Obs4MIPs Approach</a:t>
            </a:r>
            <a:endParaRPr lang="en-US" sz="3200" i="1" u="sng" dirty="0" smtClean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1" y="1255986"/>
            <a:ext cx="8768443" cy="55389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Curated specifically for model </a:t>
            </a:r>
            <a:r>
              <a:rPr lang="en-US" dirty="0"/>
              <a:t>e</a:t>
            </a:r>
            <a:r>
              <a:rPr lang="en-US" dirty="0" smtClean="0"/>
              <a:t>valuation on the ESGF</a:t>
            </a:r>
          </a:p>
          <a:p>
            <a:pPr marL="855663" lvl="1" indent="-342900"/>
            <a:r>
              <a:rPr lang="en-US" dirty="0" smtClean="0">
                <a:solidFill>
                  <a:srgbClr val="0000FF"/>
                </a:solidFill>
              </a:rPr>
              <a:t>Finding data, fit for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Potential contributions are review by a task team before being accepted</a:t>
            </a:r>
          </a:p>
          <a:p>
            <a:pPr marL="855663" lvl="1" indent="-342900"/>
            <a:r>
              <a:rPr lang="en-US" dirty="0" smtClean="0">
                <a:solidFill>
                  <a:srgbClr val="0000FF"/>
                </a:solidFill>
              </a:rPr>
              <a:t>Provenance,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Specific format, metadata convention, and metadata content are required</a:t>
            </a:r>
          </a:p>
          <a:p>
            <a:pPr marL="855663" lvl="1" indent="-342900"/>
            <a:r>
              <a:rPr lang="en-US" dirty="0" smtClean="0">
                <a:solidFill>
                  <a:srgbClr val="0000FF"/>
                </a:solidFill>
              </a:rPr>
              <a:t>Understanding what you’ve got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Evidence of prior use for model evaluation is required (peer reviewed literature)*</a:t>
            </a:r>
          </a:p>
          <a:p>
            <a:pPr marL="855663" lvl="1" indent="-342900"/>
            <a:r>
              <a:rPr lang="en-US" dirty="0" smtClean="0">
                <a:solidFill>
                  <a:srgbClr val="0000FF"/>
                </a:solidFill>
              </a:rPr>
              <a:t>Fit for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Uncertainty characterization is required, with per datum error/uncertainty quantification desired</a:t>
            </a:r>
          </a:p>
          <a:p>
            <a:pPr marL="855663" lvl="1" indent="-342900"/>
            <a:r>
              <a:rPr lang="en-US" dirty="0" smtClean="0">
                <a:solidFill>
                  <a:srgbClr val="0000FF"/>
                </a:solidFill>
              </a:rPr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23243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65489" y="274638"/>
            <a:ext cx="6610374" cy="472785"/>
          </a:xfrm>
        </p:spPr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Our approach is to provide data and documentation 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tailored to the customer</a:t>
            </a:r>
            <a:endParaRPr lang="en-US" dirty="0" smtClean="0"/>
          </a:p>
          <a:p>
            <a:pPr algn="ctr"/>
            <a:r>
              <a:rPr lang="en-US" dirty="0" smtClean="0"/>
              <a:t>Many issues to sort out going forward … </a:t>
            </a:r>
          </a:p>
          <a:p>
            <a:pPr algn="ctr"/>
            <a:r>
              <a:rPr lang="en-US" dirty="0" smtClean="0"/>
              <a:t>Like how to handle in-situ data …</a:t>
            </a:r>
          </a:p>
          <a:p>
            <a:pPr algn="ctr"/>
            <a:r>
              <a:rPr lang="en-US" dirty="0" smtClean="0"/>
              <a:t>Does this approach scale?  We’ll see …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 smtClean="0"/>
              <a:t>Find obs4MIPs at</a:t>
            </a:r>
          </a:p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>
                <a:solidFill>
                  <a:srgbClr val="0000FF"/>
                </a:solidFill>
                <a:hlinkClick r:id="rId2"/>
              </a:rPr>
              <a:t>www.earthsystemcog.org/projects/obs4mips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smtClean="0"/>
              <a:t>Or Google “obs4MIPs”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1" y="1105231"/>
            <a:ext cx="4699795" cy="5225231"/>
          </a:xfrm>
        </p:spPr>
        <p:txBody>
          <a:bodyPr/>
          <a:lstStyle/>
          <a:p>
            <a:r>
              <a:rPr lang="en-US" dirty="0" smtClean="0"/>
              <a:t>Obs4MIPs Task Team Members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Peter </a:t>
            </a:r>
            <a:r>
              <a:rPr lang="en-US" dirty="0" err="1" smtClean="0">
                <a:solidFill>
                  <a:srgbClr val="0000FF"/>
                </a:solidFill>
              </a:rPr>
              <a:t>Gleckler</a:t>
            </a:r>
            <a:r>
              <a:rPr lang="en-US" dirty="0" smtClean="0">
                <a:solidFill>
                  <a:srgbClr val="0000FF"/>
                </a:solidFill>
              </a:rPr>
              <a:t>, co-chair, PCMDI/DOE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Duane Waliser, co-chair, JPL/NASA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Sandrine Bony, IPSL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Mike </a:t>
            </a:r>
            <a:r>
              <a:rPr lang="en-US" dirty="0" err="1" smtClean="0">
                <a:solidFill>
                  <a:srgbClr val="0000FF"/>
                </a:solidFill>
              </a:rPr>
              <a:t>Bosilovich</a:t>
            </a:r>
            <a:r>
              <a:rPr lang="en-US" dirty="0" smtClean="0">
                <a:solidFill>
                  <a:srgbClr val="0000FF"/>
                </a:solidFill>
              </a:rPr>
              <a:t>, GSFC/NASA.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Helene </a:t>
            </a:r>
            <a:r>
              <a:rPr lang="en-US" dirty="0" err="1" smtClean="0">
                <a:solidFill>
                  <a:srgbClr val="0000FF"/>
                </a:solidFill>
              </a:rPr>
              <a:t>Chepfer</a:t>
            </a:r>
            <a:r>
              <a:rPr lang="en-US" dirty="0" smtClean="0">
                <a:solidFill>
                  <a:srgbClr val="0000FF"/>
                </a:solidFill>
              </a:rPr>
              <a:t>, IPSL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Veronika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Erying</a:t>
            </a:r>
            <a:r>
              <a:rPr lang="en-US" dirty="0" smtClean="0">
                <a:solidFill>
                  <a:srgbClr val="0000FF"/>
                </a:solidFill>
              </a:rPr>
              <a:t>, DLR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Robert Ferraro, JPL/NASA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Pierre-</a:t>
            </a:r>
            <a:r>
              <a:rPr lang="en-US" dirty="0" err="1" smtClean="0">
                <a:solidFill>
                  <a:srgbClr val="0000FF"/>
                </a:solidFill>
              </a:rPr>
              <a:t>Phillipe</a:t>
            </a:r>
            <a:r>
              <a:rPr lang="en-US" dirty="0" smtClean="0">
                <a:solidFill>
                  <a:srgbClr val="0000FF"/>
                </a:solidFill>
              </a:rPr>
              <a:t> Mathieu (ESA)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Roger Saunders, UKMO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Jörg</a:t>
            </a:r>
            <a:r>
              <a:rPr lang="en-US" dirty="0" smtClean="0">
                <a:solidFill>
                  <a:srgbClr val="0000FF"/>
                </a:solidFill>
              </a:rPr>
              <a:t> Schulz, EUMETSAT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Karl Taylor, PCMDI/DOE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Jean-Noël </a:t>
            </a:r>
            <a:r>
              <a:rPr lang="en-US" dirty="0" err="1" smtClean="0">
                <a:solidFill>
                  <a:srgbClr val="0000FF"/>
                </a:solidFill>
              </a:rPr>
              <a:t>Thépaut</a:t>
            </a:r>
            <a:r>
              <a:rPr lang="en-US" dirty="0" smtClean="0">
                <a:solidFill>
                  <a:srgbClr val="0000FF"/>
                </a:solidFill>
              </a:rPr>
              <a:t>, ECMWF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Jerry Potter, PCMDI/DOE, GSFC/NASA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4314" y="1559147"/>
            <a:ext cx="390055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defTabSz="457140"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Ex-Officio</a:t>
            </a:r>
          </a:p>
          <a:p>
            <a:pPr marL="512763" lvl="1" indent="-284163" defTabSz="45714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512763" lvl="1" indent="-284163" defTabSz="45714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Tsengdar Lee, NASA</a:t>
            </a:r>
          </a:p>
          <a:p>
            <a:pPr marL="512763" lvl="1" indent="-284163" defTabSz="45714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FF"/>
                </a:solidFill>
              </a:rPr>
              <a:t>Renu</a:t>
            </a:r>
            <a:r>
              <a:rPr lang="en-US" sz="2000" dirty="0">
                <a:solidFill>
                  <a:srgbClr val="0000FF"/>
                </a:solidFill>
              </a:rPr>
              <a:t> Joseph, DOE</a:t>
            </a:r>
          </a:p>
          <a:p>
            <a:pPr marL="512763" lvl="1" indent="-284163" defTabSz="45714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Pierre-Philippe Mathieu, ESA</a:t>
            </a:r>
          </a:p>
          <a:p>
            <a:pPr marL="512763" lvl="1" indent="-284163" defTabSz="45714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Michel Rixen, WMO</a:t>
            </a:r>
          </a:p>
          <a:p>
            <a:pPr marL="512763" lvl="1" indent="-284163" defTabSz="45714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Otis Brown, </a:t>
            </a:r>
            <a:r>
              <a:rPr lang="en-US" sz="2000" dirty="0" smtClean="0">
                <a:solidFill>
                  <a:srgbClr val="0000FF"/>
                </a:solidFill>
              </a:rPr>
              <a:t>WDAC</a:t>
            </a:r>
          </a:p>
        </p:txBody>
      </p:sp>
      <p:sp>
        <p:nvSpPr>
          <p:cNvPr id="5" name="Rectangle 4"/>
          <p:cNvSpPr/>
          <p:nvPr/>
        </p:nvSpPr>
        <p:spPr>
          <a:xfrm>
            <a:off x="9187" y="6370347"/>
            <a:ext cx="8968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Part of this </a:t>
            </a:r>
            <a:r>
              <a:rPr lang="en-US" sz="1400" dirty="0"/>
              <a:t>work was performed at the Jet Propulsion Laboratory, California Institute of </a:t>
            </a:r>
            <a:r>
              <a:rPr lang="en-US" sz="1400" dirty="0" smtClean="0"/>
              <a:t>Technology</a:t>
            </a:r>
            <a:br>
              <a:rPr lang="en-US" sz="1400" dirty="0" smtClean="0"/>
            </a:br>
            <a:r>
              <a:rPr lang="en-US" sz="1400" dirty="0" smtClean="0"/>
              <a:t>under </a:t>
            </a:r>
            <a:r>
              <a:rPr lang="en-US" sz="1400" dirty="0"/>
              <a:t>a contract from NASA</a:t>
            </a:r>
          </a:p>
        </p:txBody>
      </p:sp>
    </p:spTree>
    <p:extLst>
      <p:ext uri="{BB962C8B-B14F-4D97-AF65-F5344CB8AC3E}">
        <p14:creationId xmlns:p14="http://schemas.microsoft.com/office/powerpoint/2010/main" val="22280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4417</TotalTime>
  <Words>368</Words>
  <Application>Microsoft Office PowerPoint</Application>
  <PresentationFormat>On-screen Show (4:3)</PresentationFormat>
  <Paragraphs>86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6_Office Theme</vt:lpstr>
      <vt:lpstr>7_Office Theme</vt:lpstr>
      <vt:lpstr>PowerPoint Presentation</vt:lpstr>
      <vt:lpstr>Initial Sentiments Behind obs4MIPS Under-Exploited Observations for Model Evaluation</vt:lpstr>
      <vt:lpstr>PowerPoint Presentation</vt:lpstr>
      <vt:lpstr>What’s the Problem?</vt:lpstr>
      <vt:lpstr>Data Quality – Obs4MIPs Approach</vt:lpstr>
      <vt:lpstr>Concluding Remarks</vt:lpstr>
      <vt:lpstr>Acknowledgements</vt:lpstr>
    </vt:vector>
  </TitlesOfParts>
  <Company>TH-CUBED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Duane Waliser</dc:creator>
  <cp:lastModifiedBy>Hampapuram Ramapriyan</cp:lastModifiedBy>
  <cp:revision>117</cp:revision>
  <dcterms:created xsi:type="dcterms:W3CDTF">2011-10-19T05:02:32Z</dcterms:created>
  <dcterms:modified xsi:type="dcterms:W3CDTF">2017-06-29T16:47:36Z</dcterms:modified>
</cp:coreProperties>
</file>