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29"/>
  </p:notesMasterIdLst>
  <p:sldIdLst>
    <p:sldId id="256" r:id="rId20"/>
    <p:sldId id="290" r:id="rId21"/>
    <p:sldId id="294" r:id="rId22"/>
    <p:sldId id="295" r:id="rId23"/>
    <p:sldId id="291" r:id="rId24"/>
    <p:sldId id="293" r:id="rId25"/>
    <p:sldId id="296" r:id="rId26"/>
    <p:sldId id="267" r:id="rId27"/>
    <p:sldId id="292" r:id="rId2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656" y="-12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DE468F-C7A2-F14A-85E1-F3D7CB5B5625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68932A-D9A4-3A48-95C6-7A8BA54F1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04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Modules should be 3-7 minutes long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25E7A1B-BA0E-F44E-B0E2-1F5F306ED414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Ocean Sciences division</a:t>
            </a:r>
            <a:r>
              <a:rPr lang="en-US" baseline="0" dirty="0" smtClean="0"/>
              <a:t> specifies that data be available within 2 years, provides a list of acceptable repositories and what to do if there is no repository available, and provides additional annual and final reporting requirements.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link to list of directorate specific requirements is provided in the resources section at the end of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8932A-D9A4-3A48-95C6-7A8BA54F1B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3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874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716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1235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78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471352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82052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31353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829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2588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963455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62523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891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3940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310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3241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01780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10466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93043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4780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66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95833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4492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83477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1431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715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953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8255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251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230715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4913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042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1248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67553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49143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4813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93938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8229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4405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0460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691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570007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41969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1238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0162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64495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53829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969175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16155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1147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8764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10110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0369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99879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1348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50408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2613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45408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04526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069557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066266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7994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8862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5211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662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013890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3424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057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278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2132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901889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371149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601226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3754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8853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55718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7901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850843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1665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7747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67437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2042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687662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875666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361846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5015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4058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4451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0130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32156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599460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3689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7482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7998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787991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58434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736081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2593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3771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84030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039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772440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549225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15860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5889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15244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083650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60045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11376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4665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0000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5094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714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56667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90836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763622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3972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443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776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901167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87197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821590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7984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6211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6967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133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9722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374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88222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88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7621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827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8764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93137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71712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68828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071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267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231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445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69659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829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8396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1856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70206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2044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41255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1189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7715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684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044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1945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44672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4099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3742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260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248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67915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76632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78423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2210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1877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17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925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60274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206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72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955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3394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890008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05515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263706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3122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7264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02287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799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53609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228547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8435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4555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79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2160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221495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143195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8572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6611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0933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208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071076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46303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6214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622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294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100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38778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756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8421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984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179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37493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14913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8675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1751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04961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51401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097039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30254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9306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534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071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84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8276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>
              <a:defRPr/>
            </a:pPr>
            <a:r>
              <a:rPr lang="en-US" sz="1200" b="1" dirty="0" smtClean="0"/>
              <a:t>The Case for Data Stewardship: Agency Requirements</a:t>
            </a:r>
            <a:r>
              <a:rPr lang="en-US" sz="1200" dirty="0" smtClean="0"/>
              <a:t>: NSF data management plans; Version 1.0, Reviewed August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pubs/policydocs/pappguide/nsf13001/gpg_2.jsp" TargetMode="External"/><Relationship Id="rId4" Type="http://schemas.openxmlformats.org/officeDocument/2006/relationships/hyperlink" Target="http://www.nsf.gov/bfa/dias/policy/dmp.jsp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nsf.gov/pubs/policydocs/pappguide/nsf11001/aag_6.j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conservancy.org/education/data-management-planning/" TargetMode="External"/><Relationship Id="rId4" Type="http://schemas.openxmlformats.org/officeDocument/2006/relationships/hyperlink" Target="http://www.dataone.org/best-practices" TargetMode="External"/><Relationship Id="rId5" Type="http://schemas.openxmlformats.org/officeDocument/2006/relationships/hyperlink" Target="http://www.dcc.ac.uk/resources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mp.cdlib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716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>
                <a:latin typeface="Helvetica Neue Light" charset="0"/>
                <a:ea typeface="ヒラギノ角ゴ ProN W3" charset="0"/>
                <a:cs typeface="ヒラギノ角ゴ ProN W3" charset="0"/>
              </a:rPr>
              <a:t>Agency Requirements: </a:t>
            </a:r>
            <a:r>
              <a:rPr lang="en-US" sz="4800">
                <a:latin typeface="Helvetica Neue Light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4800"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 sz="4800">
                <a:latin typeface="Helvetica Neue Light" charset="0"/>
                <a:ea typeface="ヒラギノ角ゴ ProN W3" charset="0"/>
                <a:cs typeface="ヒラギノ角ゴ ProN W3" charset="0"/>
              </a:rPr>
              <a:t>NSF Data Management Plans</a:t>
            </a:r>
            <a:endParaRPr lang="en-US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4953000"/>
            <a:ext cx="5918200" cy="3175000"/>
          </a:xfrm>
        </p:spPr>
        <p:txBody>
          <a:bodyPr/>
          <a:lstStyle/>
          <a:p>
            <a:pPr marL="0" indent="0" eaLnBrk="1" hangingPunct="1"/>
            <a:r>
              <a:rPr lang="en-US" sz="2400" dirty="0">
                <a:latin typeface="Helvetica Neue" charset="0"/>
                <a:ea typeface="ヒラギノ角ゴ ProN W3" charset="0"/>
                <a:cs typeface="ヒラギノ角ゴ ProN W3" charset="0"/>
              </a:rPr>
              <a:t>Ruth Duerr</a:t>
            </a:r>
          </a:p>
          <a:p>
            <a:pPr marL="0" indent="0" eaLnBrk="1" hangingPunct="1"/>
            <a:r>
              <a:rPr lang="en-US" sz="2400" dirty="0">
                <a:latin typeface="Helvetica Neue" charset="0"/>
                <a:ea typeface="ヒラギノ角ゴ ProN W3" charset="0"/>
                <a:cs typeface="ヒラギノ角ゴ ProN W3" charset="0"/>
              </a:rPr>
              <a:t>National Snow and Ice Data Center</a:t>
            </a:r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76962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/>
            <a:r>
              <a:rPr lang="en-US" sz="2400" dirty="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 eaLnBrk="1" hangingPunct="1"/>
            <a:r>
              <a:rPr lang="en-US" sz="2400" smtClean="0">
                <a:solidFill>
                  <a:srgbClr val="606060"/>
                </a:solidFill>
                <a:latin typeface="Helvetica Neue" charset="0"/>
                <a:sym typeface="Helvetica Neue" charset="0"/>
              </a:rPr>
              <a:t>October </a:t>
            </a:r>
            <a:r>
              <a:rPr lang="en-US" sz="2400" dirty="0" smtClean="0">
                <a:solidFill>
                  <a:srgbClr val="606060"/>
                </a:solidFill>
                <a:latin typeface="Helvetica Neue" charset="0"/>
                <a:sym typeface="Helvetica Neue" charset="0"/>
              </a:rPr>
              <a:t>2012</a:t>
            </a:r>
            <a:endParaRPr lang="en-US" sz="2400" dirty="0">
              <a:solidFill>
                <a:srgbClr val="606060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600" y="381000"/>
            <a:ext cx="549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Section: The Case for Data Stewardship</a:t>
            </a:r>
            <a:endParaRPr lang="en-US" sz="2400" b="1" dirty="0"/>
          </a:p>
        </p:txBody>
      </p:sp>
      <p:pic>
        <p:nvPicPr>
          <p:cNvPr id="8" name="Picture 1" descr="DC-FullColor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37932" r="12846" b="44067"/>
          <a:stretch>
            <a:fillRect/>
          </a:stretch>
        </p:blipFill>
        <p:spPr bwMode="auto">
          <a:xfrm>
            <a:off x="2592388" y="7940675"/>
            <a:ext cx="4672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Overview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All proposals to NSF must be accompanied by a data management plan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Plans must be no longer than 2 pages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Plans should be responsive to NSF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s policy on the dissemination and sharing of research results (see NSF Award and Administration Guide)</a:t>
            </a:r>
          </a:p>
          <a:p>
            <a:pPr marL="742950" lvl="1" indent="-285750"/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NSF’s </a:t>
            </a:r>
            <a:r>
              <a:rPr lang="en-US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Fastlane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system will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not accept proposals without this supplementary document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Individual directorates may have directorate specific guidance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Individual solicitations may have program specific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guidance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NSF’s Definition of Data</a:t>
            </a:r>
            <a:endParaRPr lang="en-US" dirty="0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71500" y="2324100"/>
            <a:ext cx="11861800" cy="1257300"/>
          </a:xfrm>
        </p:spPr>
        <p:txBody>
          <a:bodyPr/>
          <a:lstStyle/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The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 definition of data is very broad - you may be surprised at what is included!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000" y="6934200"/>
            <a:ext cx="4221430" cy="2730720"/>
            <a:chOff x="635000" y="6934200"/>
            <a:chExt cx="4221430" cy="273072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59" r="36000"/>
            <a:stretch>
              <a:fillRect/>
            </a:stretch>
          </p:blipFill>
          <p:spPr bwMode="auto">
            <a:xfrm>
              <a:off x="635000" y="6934200"/>
              <a:ext cx="4114800" cy="186927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0"/>
            <p:cNvSpPr txBox="1">
              <a:spLocks/>
            </p:cNvSpPr>
            <p:nvPr/>
          </p:nvSpPr>
          <p:spPr bwMode="auto">
            <a:xfrm>
              <a:off x="1168400" y="8991600"/>
              <a:ext cx="3050893" cy="67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ja-JP" altLang="en-US" sz="2800" dirty="0">
                  <a:solidFill>
                    <a:schemeClr val="tx1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“</a:t>
              </a:r>
              <a:r>
                <a:rPr lang="en-US" sz="2800" dirty="0">
                  <a:solidFill>
                    <a:schemeClr val="tx1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in-situ</a:t>
              </a:r>
              <a:r>
                <a:rPr lang="ja-JP" altLang="en-US" sz="2800" dirty="0">
                  <a:solidFill>
                    <a:schemeClr val="tx1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”</a:t>
              </a:r>
              <a:r>
                <a:rPr lang="en-US" sz="2800" dirty="0">
                  <a:solidFill>
                    <a:schemeClr val="tx1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 data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35200" y="8763000"/>
              <a:ext cx="26212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Photo credit: National Snow and Ice Data Center, 2006</a:t>
              </a:r>
              <a:endParaRPr lang="en-US" sz="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75507" y="5953780"/>
            <a:ext cx="3050893" cy="2580620"/>
            <a:chOff x="4975507" y="5953780"/>
            <a:chExt cx="3050893" cy="25806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3200" y="5953780"/>
              <a:ext cx="2438400" cy="18288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5588000" y="7782580"/>
              <a:ext cx="2262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Photo credit: </a:t>
              </a:r>
              <a:r>
                <a:rPr lang="en-US" sz="800" dirty="0" err="1" smtClean="0"/>
                <a:t>DynV</a:t>
              </a:r>
              <a:r>
                <a:rPr lang="en-US" sz="800" dirty="0" smtClean="0"/>
                <a:t>, Open Clip Art Library, 2006</a:t>
              </a:r>
              <a:endParaRPr lang="en-US" sz="800" dirty="0"/>
            </a:p>
          </p:txBody>
        </p:sp>
        <p:sp>
          <p:nvSpPr>
            <p:cNvPr id="25" name="Text Box 10"/>
            <p:cNvSpPr txBox="1">
              <a:spLocks/>
            </p:cNvSpPr>
            <p:nvPr/>
          </p:nvSpPr>
          <p:spPr bwMode="auto">
            <a:xfrm>
              <a:off x="4975507" y="8011180"/>
              <a:ext cx="30508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2800" dirty="0">
                  <a:solidFill>
                    <a:schemeClr val="tx1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e</a:t>
              </a:r>
              <a:r>
                <a:rPr lang="en-US" altLang="ja-JP" sz="2800" dirty="0" smtClean="0">
                  <a:solidFill>
                    <a:schemeClr val="tx1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xperiment</a:t>
              </a:r>
              <a:r>
                <a:rPr lang="en-US" sz="2800" dirty="0" smtClean="0">
                  <a:solidFill>
                    <a:schemeClr val="tx1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data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55000" y="6553200"/>
            <a:ext cx="4163590" cy="2971800"/>
            <a:chOff x="8255000" y="6553200"/>
            <a:chExt cx="4163590" cy="2971800"/>
          </a:xfrm>
        </p:grpSpPr>
        <p:sp>
          <p:nvSpPr>
            <p:cNvPr id="14" name="Text Box 12"/>
            <p:cNvSpPr txBox="1">
              <a:spLocks/>
            </p:cNvSpPr>
            <p:nvPr/>
          </p:nvSpPr>
          <p:spPr bwMode="auto">
            <a:xfrm>
              <a:off x="8255000" y="9001780"/>
              <a:ext cx="4114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rgbClr val="000000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remote </a:t>
              </a:r>
              <a:r>
                <a:rPr lang="en-US" sz="2800" dirty="0" smtClean="0">
                  <a:solidFill>
                    <a:srgbClr val="000000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sensing data</a:t>
              </a:r>
              <a:endParaRPr lang="en-US" sz="2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1200" y="6553200"/>
              <a:ext cx="4087390" cy="243840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8559800" y="3124200"/>
            <a:ext cx="3733800" cy="3429000"/>
            <a:chOff x="8559800" y="3124200"/>
            <a:chExt cx="3733800" cy="3429000"/>
          </a:xfrm>
        </p:grpSpPr>
        <p:sp>
          <p:nvSpPr>
            <p:cNvPr id="11" name="Text Box 11"/>
            <p:cNvSpPr txBox="1">
              <a:spLocks/>
            </p:cNvSpPr>
            <p:nvPr/>
          </p:nvSpPr>
          <p:spPr bwMode="auto">
            <a:xfrm>
              <a:off x="8969560" y="5871171"/>
              <a:ext cx="2693618" cy="68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rgbClr val="000000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samples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9800" y="3124200"/>
              <a:ext cx="3632200" cy="272415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9351769" y="5848350"/>
              <a:ext cx="294183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Photo credit: Erik Cravens, National Ice Core Laboratory, 2006</a:t>
              </a:r>
              <a:endParaRPr lang="en-US" sz="8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5000" y="3581400"/>
            <a:ext cx="4114800" cy="3266420"/>
            <a:chOff x="635000" y="3581400"/>
            <a:chExt cx="4114800" cy="326642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/>
            <a:srcRect t="9258" b="1352"/>
            <a:stretch/>
          </p:blipFill>
          <p:spPr>
            <a:xfrm>
              <a:off x="635000" y="3581400"/>
              <a:ext cx="4041330" cy="263672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2025901" y="6185356"/>
              <a:ext cx="27238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Photo credit: Robert A. Rohde, Global Warming Art, 2007</a:t>
              </a:r>
              <a:endParaRPr lang="en-US" sz="800" dirty="0"/>
            </a:p>
          </p:txBody>
        </p:sp>
        <p:sp>
          <p:nvSpPr>
            <p:cNvPr id="32" name="Text Box 10"/>
            <p:cNvSpPr txBox="1">
              <a:spLocks/>
            </p:cNvSpPr>
            <p:nvPr/>
          </p:nvSpPr>
          <p:spPr bwMode="auto">
            <a:xfrm>
              <a:off x="1092200" y="6324600"/>
              <a:ext cx="30508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2800" dirty="0" smtClean="0">
                  <a:solidFill>
                    <a:schemeClr val="tx1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Model output</a:t>
              </a:r>
              <a:endParaRPr 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32388" y="3962400"/>
            <a:ext cx="3095719" cy="17543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Obviously </a:t>
            </a:r>
          </a:p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Data!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3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NSF’s Definition of Data</a:t>
            </a:r>
            <a:endParaRPr lang="en-US" dirty="0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7521" y="2062877"/>
            <a:ext cx="2967479" cy="258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 so </a:t>
            </a:r>
          </a:p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obviously </a:t>
            </a:r>
          </a:p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Data??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59600" y="2438400"/>
            <a:ext cx="5791200" cy="7392787"/>
            <a:chOff x="6959600" y="2438400"/>
            <a:chExt cx="5791200" cy="7392787"/>
          </a:xfrm>
        </p:grpSpPr>
        <p:sp>
          <p:nvSpPr>
            <p:cNvPr id="30" name="Text Box 18"/>
            <p:cNvSpPr txBox="1">
              <a:spLocks/>
            </p:cNvSpPr>
            <p:nvPr/>
          </p:nvSpPr>
          <p:spPr bwMode="auto">
            <a:xfrm>
              <a:off x="7658538" y="9067800"/>
              <a:ext cx="4093779" cy="76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rgbClr val="000000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Course Materials</a:t>
              </a:r>
            </a:p>
          </p:txBody>
        </p:sp>
        <p:pic>
          <p:nvPicPr>
            <p:cNvPr id="33" name="Picture 12" descr="Cliff Jacobs.wm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800" y="2438400"/>
              <a:ext cx="4293476" cy="281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2" descr="Microsoft Wor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600" y="4760626"/>
              <a:ext cx="4306100" cy="4002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3" descr="Microsoft PowerPoi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172" y="5560479"/>
              <a:ext cx="4193628" cy="35073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57201" y="2179320"/>
            <a:ext cx="4871568" cy="3449300"/>
            <a:chOff x="457201" y="2179320"/>
            <a:chExt cx="4871568" cy="3449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000" y="2179320"/>
              <a:ext cx="4572000" cy="300228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7" name="Text Box 18"/>
            <p:cNvSpPr txBox="1">
              <a:spLocks/>
            </p:cNvSpPr>
            <p:nvPr/>
          </p:nvSpPr>
          <p:spPr bwMode="auto">
            <a:xfrm>
              <a:off x="457201" y="5105400"/>
              <a:ext cx="17779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 smtClean="0">
                  <a:solidFill>
                    <a:srgbClr val="000000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Blueprints</a:t>
              </a:r>
              <a:endParaRPr lang="en-US" sz="2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27542" y="5194756"/>
              <a:ext cx="27012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Photo credit: Franklin Jones, Wikimedia Commons, 2005</a:t>
              </a:r>
              <a:endParaRPr lang="en-US" sz="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30401" y="5465233"/>
            <a:ext cx="4572000" cy="4288367"/>
            <a:chOff x="1930401" y="5465233"/>
            <a:chExt cx="4572000" cy="4288367"/>
          </a:xfrm>
        </p:grpSpPr>
        <p:pic>
          <p:nvPicPr>
            <p:cNvPr id="20" name="Picture 19" descr="Screen shot 2010-12-09 at 3.35.47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401" y="5465233"/>
              <a:ext cx="4572000" cy="402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8"/>
            <p:cNvSpPr txBox="1">
              <a:spLocks/>
            </p:cNvSpPr>
            <p:nvPr/>
          </p:nvSpPr>
          <p:spPr bwMode="auto">
            <a:xfrm>
              <a:off x="3225800" y="9230380"/>
              <a:ext cx="17779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D8F35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 smtClean="0">
                  <a:solidFill>
                    <a:srgbClr val="000000"/>
                  </a:solidFill>
                  <a:ea typeface="ヒラギノ明朝 ProN W3" charset="0"/>
                  <a:cs typeface="ヒラギノ明朝 ProN W3" charset="0"/>
                  <a:sym typeface="Times" charset="0"/>
                </a:rPr>
                <a:t>Software</a:t>
              </a:r>
              <a:endParaRPr lang="en-US" sz="2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1005" y="9220200"/>
              <a:ext cx="26100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Photo credit: National Snow and Ice Data Center, 2012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8310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1811000" cy="1397000"/>
          </a:xfrm>
        </p:spPr>
        <p:txBody>
          <a:bodyPr/>
          <a:lstStyle/>
          <a:p>
            <a:r>
              <a:rPr lang="en-US" sz="4000">
                <a:latin typeface="Helvetica Neue Light" charset="0"/>
                <a:ea typeface="ヒラギノ角ゴ ProN W3" charset="0"/>
                <a:cs typeface="ヒラギノ角ゴ ProN W3" charset="0"/>
              </a:rPr>
              <a:t>NSF policy on dissemination and sharing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Investigators must promptly publish all significant findings 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Investigators are expected to share primary data, samples, etc. created or gathered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Privacy or sensitive information concerns need to be taken into account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Exceptions to open sharing may be granted on request to your program officer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Sharing of software or other inventions created as a result of your research is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encouraged and some programs may require it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609600" y="685800"/>
            <a:ext cx="11811000" cy="1397000"/>
          </a:xfrm>
        </p:spPr>
        <p:txBody>
          <a:bodyPr/>
          <a:lstStyle/>
          <a:p>
            <a:r>
              <a:rPr lang="en-US" sz="4000" dirty="0">
                <a:latin typeface="Helvetica Neue Light" charset="0"/>
                <a:ea typeface="ヒラギノ角ゴ ProN W3" charset="0"/>
                <a:cs typeface="ヒラギノ角ゴ ProN W3" charset="0"/>
              </a:rPr>
              <a:t>General guidance </a:t>
            </a:r>
            <a:r>
              <a:rPr lang="en-US" sz="4000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from NSF on </a:t>
            </a:r>
            <a:r>
              <a:rPr lang="en-US" sz="4000" dirty="0">
                <a:latin typeface="Helvetica Neue Light" charset="0"/>
                <a:ea typeface="ヒラギノ角ゴ ProN W3" charset="0"/>
                <a:cs typeface="ヒラギノ角ゴ ProN W3" charset="0"/>
              </a:rPr>
              <a:t>plan content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Description of materials produced as a part of the project 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Metadata and data standards and formats to be used 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Access and sharing policies 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Policies for re-use, re-distribution, and creation of derived products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Plan for preserving materials and access to them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 Neue Light" charset="0"/>
                <a:ea typeface="ヒラギノ角ゴ ProN W3" charset="0"/>
                <a:cs typeface="ヒラギノ角ゴ ProN W3" charset="0"/>
              </a:rPr>
              <a:t>Resources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NSF Data Policy</a:t>
            </a:r>
          </a:p>
          <a:p>
            <a:pPr marL="742950" lvl="1" indent="-285750" eaLnBrk="1" hangingPunct="1">
              <a:buFont typeface="Helvetica Neue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NSF. 2011. 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Award and Administration Guide.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http://www.nsf.gov/pubs/policydocs/pappguide/nsf11001/aag_6.jsp#VID4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eaLnBrk="1" hangingPunct="1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 Data Management Plan Requirement</a:t>
            </a:r>
          </a:p>
          <a:p>
            <a:pPr marL="742950" lvl="1" indent="-285750" eaLnBrk="1" hangingPunct="1"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NSF.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2013. 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Grant Proposal Guide, Chapter II.C.2.j.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http://www.nsf.gov/pubs/policydocs/pappguide/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nsf13001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/gpg_2.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jsp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#IIC2j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  <a:endParaRPr lang="en-US" altLang="ja-JP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 Directorates with specific guidance</a:t>
            </a:r>
          </a:p>
          <a:p>
            <a:pPr marL="742950" lvl="1" indent="-285750" eaLnBrk="1" hangingPunct="1"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NSF. 2011. 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Dissemination and Sharing of Research Results.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  <a:hlinkClick r:id="rId4"/>
              </a:rPr>
              <a:t>http://www.nsf.gov/bfa/dias/policy/dmp.jsp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50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Additional Resources </a:t>
            </a:r>
            <a:endParaRPr lang="en-US" dirty="0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The California Digital Library in conjunction with a number of partners maintains an on-line Data Management Plan creation tool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742950" lvl="1" indent="-285750" eaLnBrk="1" hangingPunct="1">
              <a:buNone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DMPTool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https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://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dmp.cdlib.org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  <a:endParaRPr lang="en-US" altLang="ja-JP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The Data Conservancy has a questionnaire that is a useful guide for generating an data management plan at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742950" lvl="1" indent="-285750" eaLnBrk="1" hangingPunct="1"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http://</a:t>
            </a:r>
            <a:r>
              <a:rPr lang="en-US" dirty="0" err="1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dataconservancy.org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/education/data-management-planning/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  <a:endParaRPr lang="en-US" altLang="ja-JP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The NSF funded </a:t>
            </a:r>
            <a:r>
              <a:rPr lang="en-US" dirty="0" err="1">
                <a:latin typeface="Helvetica Neue" charset="0"/>
                <a:ea typeface="ヒラギノ角ゴ ProN W3" charset="0"/>
                <a:cs typeface="ヒラギノ角ゴ ProN W3" charset="0"/>
              </a:rPr>
              <a:t>DataOne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 project has a data base of data management best practices at</a:t>
            </a:r>
          </a:p>
          <a:p>
            <a:pPr marL="742950" lvl="1" indent="-285750" eaLnBrk="1" hangingPunct="1"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  <a:hlinkClick r:id="rId4"/>
              </a:rPr>
              <a:t>http://www.dataone.org/best-practices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eaLnBrk="1" hangingPunct="1"/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The UK Digital </a:t>
            </a:r>
            <a:r>
              <a:rPr lang="en-US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Curation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Centre houses a wealth of material on data management at</a:t>
            </a:r>
          </a:p>
          <a:p>
            <a:pPr marL="393700" lvl="1" indent="0" eaLnBrk="1" hangingPunct="1"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  <a:hlinkClick r:id="rId5"/>
              </a:rPr>
              <a:t>http://</a:t>
            </a:r>
            <a:r>
              <a:rPr lang="en-US" dirty="0" err="1">
                <a:latin typeface="Helvetica Neue" charset="0"/>
                <a:ea typeface="ヒラギノ角ゴ ProN W3" charset="0"/>
                <a:cs typeface="ヒラギノ角ゴ ProN W3" charset="0"/>
                <a:hlinkClick r:id="rId5"/>
              </a:rPr>
              <a:t>www.dcc.ac.uk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  <a:hlinkClick r:id="rId5"/>
              </a:rPr>
              <a:t>/resources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742950" lvl="1" indent="-285750" eaLnBrk="1" hangingPunct="1">
              <a:buNone/>
            </a:pP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057400"/>
            <a:ext cx="11861800" cy="6565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more information about why data management planning can help you, 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Data Management Plans: Why </a:t>
            </a:r>
            <a:r>
              <a:rPr lang="en-US" dirty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do a data management plan?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more information about what to put in your data management plan, 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Data Management Plans: Elements </a:t>
            </a:r>
            <a:r>
              <a:rPr lang="en-US" dirty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of a data management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plan</a:t>
            </a:r>
            <a:endParaRPr lang="en-US" dirty="0">
              <a:solidFill>
                <a:schemeClr val="tx1"/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a discussion of agency requirements for publishing metadata about your data, 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Local Data Management: Advertising your data: Agency requirements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more information about agency requirements for preserving your data, 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Preservation strategies: Sponsor or institution requirements</a:t>
            </a:r>
            <a:endParaRPr lang="en-US" dirty="0">
              <a:solidFill>
                <a:schemeClr val="tx1"/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Pages>0</Pages>
  <Words>719</Words>
  <Characters>0</Characters>
  <Application>Microsoft Macintosh PowerPoint</Application>
  <PresentationFormat>Custom</PresentationFormat>
  <Lines>0</Lines>
  <Paragraphs>78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Agency Requirements:  NSF Data Management Plans</vt:lpstr>
      <vt:lpstr>Overview</vt:lpstr>
      <vt:lpstr>NSF’s Definition of Data</vt:lpstr>
      <vt:lpstr>NSF’s Definition of Data</vt:lpstr>
      <vt:lpstr>NSF policy on dissemination and sharing</vt:lpstr>
      <vt:lpstr>General guidance from NSF on plan content</vt:lpstr>
      <vt:lpstr>Resources</vt:lpstr>
      <vt:lpstr>Additional Resources </vt:lpstr>
      <vt:lpstr>Other Relevant Modules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subject/>
  <dc:creator/>
  <cp:keywords/>
  <dc:description/>
  <cp:lastModifiedBy>Ruth Duerr</cp:lastModifiedBy>
  <cp:revision>57</cp:revision>
  <dcterms:created xsi:type="dcterms:W3CDTF">2011-08-09T22:31:13Z</dcterms:created>
  <dcterms:modified xsi:type="dcterms:W3CDTF">2012-11-01T04:50:04Z</dcterms:modified>
  <cp:category/>
</cp:coreProperties>
</file>