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7249" r:id="rId1"/>
    <p:sldMasterId id="2147487381" r:id="rId2"/>
    <p:sldMasterId id="2147487393" r:id="rId3"/>
  </p:sldMasterIdLst>
  <p:notesMasterIdLst>
    <p:notesMasterId r:id="rId14"/>
  </p:notesMasterIdLst>
  <p:sldIdLst>
    <p:sldId id="577" r:id="rId4"/>
    <p:sldId id="790" r:id="rId5"/>
    <p:sldId id="791" r:id="rId6"/>
    <p:sldId id="782" r:id="rId7"/>
    <p:sldId id="786" r:id="rId8"/>
    <p:sldId id="772" r:id="rId9"/>
    <p:sldId id="774" r:id="rId10"/>
    <p:sldId id="788" r:id="rId11"/>
    <p:sldId id="771" r:id="rId12"/>
    <p:sldId id="792" r:id="rId13"/>
  </p:sldIdLst>
  <p:sldSz cx="9144000" cy="6858000" type="screen4x3"/>
  <p:notesSz cx="7077075" cy="93837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56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334"/>
    <a:srgbClr val="FF2218"/>
    <a:srgbClr val="AEFF60"/>
    <a:srgbClr val="022D4A"/>
    <a:srgbClr val="045A93"/>
    <a:srgbClr val="155396"/>
    <a:srgbClr val="080808"/>
    <a:srgbClr val="111111"/>
    <a:srgbClr val="212121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11" autoAdjust="0"/>
    <p:restoredTop sz="76178" autoAdjust="0"/>
  </p:normalViewPr>
  <p:slideViewPr>
    <p:cSldViewPr snapToGrid="0">
      <p:cViewPr>
        <p:scale>
          <a:sx n="69" d="100"/>
          <a:sy n="69" d="100"/>
        </p:scale>
        <p:origin x="-1613" y="-72"/>
      </p:cViewPr>
      <p:guideLst>
        <p:guide orient="horz" pos="636"/>
        <p:guide pos="2880"/>
      </p:guideLst>
    </p:cSldViewPr>
  </p:slideViewPr>
  <p:outlineViewPr>
    <p:cViewPr>
      <p:scale>
        <a:sx n="33" d="100"/>
        <a:sy n="33" d="100"/>
      </p:scale>
      <p:origin x="0" y="-49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28" y="-108"/>
      </p:cViewPr>
      <p:guideLst>
        <p:guide orient="horz" pos="2956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wrap="square" lIns="94055" tIns="47028" rIns="94055" bIns="4702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64" charset="0"/>
                <a:ea typeface="Geneva" pitchFamily="64" charset="0"/>
                <a:cs typeface="Geneva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wrap="square" lIns="94055" tIns="47028" rIns="94055" bIns="4702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6E96365-C5F2-4018-A71D-F39364424E09}" type="datetime1">
              <a:rPr lang="en-US"/>
              <a:pPr>
                <a:defRPr/>
              </a:pPr>
              <a:t>7/31/2017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4055" tIns="47028" rIns="94055" bIns="4702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57700"/>
            <a:ext cx="5661025" cy="4222750"/>
          </a:xfrm>
          <a:prstGeom prst="rect">
            <a:avLst/>
          </a:prstGeom>
        </p:spPr>
        <p:txBody>
          <a:bodyPr vert="horz" wrap="square" lIns="94055" tIns="47028" rIns="94055" bIns="4702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2225"/>
            <a:ext cx="3067050" cy="469900"/>
          </a:xfrm>
          <a:prstGeom prst="rect">
            <a:avLst/>
          </a:prstGeom>
        </p:spPr>
        <p:txBody>
          <a:bodyPr vert="horz" wrap="square" lIns="94055" tIns="47028" rIns="94055" bIns="4702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64" charset="0"/>
                <a:ea typeface="Geneva" pitchFamily="64" charset="0"/>
                <a:cs typeface="Geneva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912225"/>
            <a:ext cx="3067050" cy="469900"/>
          </a:xfrm>
          <a:prstGeom prst="rect">
            <a:avLst/>
          </a:prstGeom>
        </p:spPr>
        <p:txBody>
          <a:bodyPr vert="horz" wrap="square" lIns="94055" tIns="47028" rIns="94055" bIns="4702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B985101-ABF2-4D8B-8D7E-A3B01F06A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22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Geneva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85101-ABF2-4D8B-8D7E-A3B01F06AC7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5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525" y="6053139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59027" y="6043614"/>
            <a:ext cx="6784975" cy="714375"/>
          </a:xfrm>
          <a:prstGeom prst="rect">
            <a:avLst/>
          </a:prstGeom>
          <a:solidFill>
            <a:srgbClr val="4980A7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ate Placeholder 27"/>
          <p:cNvSpPr>
            <a:spLocks noGrp="1"/>
          </p:cNvSpPr>
          <p:nvPr/>
        </p:nvSpPr>
        <p:spPr>
          <a:xfrm>
            <a:off x="87313" y="6067425"/>
            <a:ext cx="2057400" cy="6858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aseline="0" dirty="0" smtClean="0">
                <a:cs typeface="Calibri" pitchFamily="34" charset="0"/>
              </a:rPr>
              <a:t>August 2014</a:t>
            </a:r>
            <a:endParaRPr lang="en-US" dirty="0"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rgbClr val="CDD74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59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0550" y="415925"/>
            <a:ext cx="8553450" cy="228600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104901"/>
            <a:ext cx="9144000" cy="622300"/>
          </a:xfrm>
          <a:prstGeom prst="rect">
            <a:avLst/>
          </a:prstGeom>
          <a:solidFill>
            <a:srgbClr val="031C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4525"/>
            <a:ext cx="9144000" cy="5603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10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09392" y="879233"/>
            <a:ext cx="4114800" cy="53738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1"/>
          </a:xfrm>
        </p:spPr>
        <p:txBody>
          <a:bodyPr/>
          <a:lstStyle>
            <a:lvl1pPr algn="l"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IropelogoWhite.png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5" y="127000"/>
            <a:ext cx="6922547" cy="68869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4980A7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rgbClr val="CDD74C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A4E7CB6-42A0-4F6E-919E-6A99C28FCBA5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rgbClr val="27668F"/>
                </a:solidFill>
              </a:defRPr>
            </a:lvl1pPr>
          </a:lstStyle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98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7668F"/>
                </a:solidFill>
              </a:defRPr>
            </a:lvl1pPr>
          </a:lstStyle>
          <a:p>
            <a:fld id="{DFE77419-F4D2-419C-8254-04C4435C903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15002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1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17365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7668F"/>
                </a:solidFill>
              </a:defRPr>
            </a:lvl1pPr>
          </a:lstStyle>
          <a:p>
            <a:fld id="{531EED9A-0AC8-4826-98BF-A71573451857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5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solidFill>
                  <a:srgbClr val="27668F"/>
                </a:solidFill>
              </a:defRPr>
            </a:lvl1pPr>
          </a:lstStyle>
          <a:p>
            <a:fld id="{4346D0AC-F647-483E-A0F9-D6AC8ABAB009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40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1"/>
          </a:xfrm>
        </p:spPr>
        <p:txBody>
          <a:bodyPr anchor="ctr"/>
          <a:lstStyle>
            <a:lvl1pPr>
              <a:defRPr>
                <a:solidFill>
                  <a:srgbClr val="CDD74C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85AFF2A-1BAF-4525-B515-7F9E0D68034C}" type="datetime1">
              <a:rPr lang="en-US" smtClean="0">
                <a:solidFill>
                  <a:srgbClr val="173656"/>
                </a:solidFill>
              </a:rPr>
              <a:pPr/>
              <a:t>7/31/2017</a:t>
            </a:fld>
            <a:endParaRPr lang="en-US">
              <a:solidFill>
                <a:srgbClr val="17365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21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8AE5-40C2-4E02-9FBC-4051713BFFA9}" type="datetime1">
              <a:rPr lang="en-US" smtClean="0">
                <a:solidFill>
                  <a:srgbClr val="173656"/>
                </a:solidFill>
              </a:rPr>
              <a:pPr/>
              <a:t>7/31/2017</a:t>
            </a:fld>
            <a:endParaRPr lang="en-US">
              <a:solidFill>
                <a:srgbClr val="17365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83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D4B4-EFAF-4298-9545-19BA0AB1D913}" type="datetime1">
              <a:rPr lang="en-US" smtClean="0">
                <a:solidFill>
                  <a:srgbClr val="173656"/>
                </a:solidFill>
              </a:rPr>
              <a:pPr/>
              <a:t>7/31/2017</a:t>
            </a:fld>
            <a:endParaRPr lang="en-US">
              <a:solidFill>
                <a:srgbClr val="17365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AD26E4-C2F9-4045-9E80-2C22B0EDAEDF}" type="slidenum">
              <a:rPr lang="en-US" smtClean="0">
                <a:solidFill>
                  <a:srgbClr val="173656"/>
                </a:solidFill>
              </a:rPr>
              <a:pPr/>
              <a:t>‹#›</a:t>
            </a:fld>
            <a:endParaRPr lang="en-US">
              <a:solidFill>
                <a:srgbClr val="173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0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1"/>
          </a:xfrm>
        </p:spPr>
        <p:txBody>
          <a:bodyPr anchor="ctr"/>
          <a:lstStyle>
            <a:lvl1pPr algn="l"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9657-7098-4C34-8C89-58588079FB87}" type="datetime1">
              <a:rPr lang="en-US" smtClean="0">
                <a:solidFill>
                  <a:srgbClr val="173656"/>
                </a:solidFill>
              </a:rPr>
              <a:pPr/>
              <a:t>7/31/2017</a:t>
            </a:fld>
            <a:endParaRPr lang="en-US">
              <a:solidFill>
                <a:srgbClr val="17365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8181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4B34B67-AD25-486F-9102-C2F23793B002}" type="datetime1">
              <a:rPr lang="en-US" smtClean="0">
                <a:solidFill>
                  <a:srgbClr val="173656"/>
                </a:solidFill>
              </a:rPr>
              <a:pPr/>
              <a:t>7/31/2017</a:t>
            </a:fld>
            <a:endParaRPr lang="en-US">
              <a:solidFill>
                <a:srgbClr val="17365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</a:lstStyle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75165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723F-6E34-4D84-99E1-A8092C865DC8}" type="datetime1">
              <a:rPr lang="en-US" smtClean="0">
                <a:solidFill>
                  <a:srgbClr val="173656"/>
                </a:solidFill>
              </a:rPr>
              <a:pPr/>
              <a:t>7/31/2017</a:t>
            </a:fld>
            <a:endParaRPr lang="en-US">
              <a:solidFill>
                <a:srgbClr val="17365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26E4-C2F9-4045-9E80-2C22B0EDAE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02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4980A7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rgbClr val="CDD74C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7" name="Date Placeholder 27"/>
          <p:cNvSpPr>
            <a:spLocks noGrp="1"/>
          </p:cNvSpPr>
          <p:nvPr/>
        </p:nvSpPr>
        <p:spPr>
          <a:xfrm>
            <a:off x="86868" y="6092444"/>
            <a:ext cx="2057400" cy="6858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93242417-01B2-5A41-8BCE-5BB393B2DABC}" type="datetime3">
              <a:rPr lang="en-US" smtClean="0">
                <a:solidFill>
                  <a:prstClr val="white"/>
                </a:solidFill>
                <a:cs typeface="Calibri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31 July 2017</a:t>
            </a:fld>
            <a:endParaRPr lang="en-US" dirty="0">
              <a:solidFill>
                <a:prstClr val="white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14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8543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946150"/>
            <a:ext cx="669798" cy="158751"/>
          </a:xfrm>
          <a:prstGeom prst="rect">
            <a:avLst/>
          </a:prstGeom>
          <a:solidFill>
            <a:srgbClr val="A2A9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04850" y="946150"/>
            <a:ext cx="8439150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35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946150"/>
            <a:ext cx="669798" cy="158751"/>
          </a:xfrm>
          <a:prstGeom prst="rect">
            <a:avLst/>
          </a:prstGeom>
          <a:solidFill>
            <a:srgbClr val="A2A9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04850" y="946150"/>
            <a:ext cx="8439150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33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946150"/>
            <a:ext cx="669798" cy="158751"/>
          </a:xfrm>
          <a:prstGeom prst="rect">
            <a:avLst/>
          </a:prstGeom>
          <a:solidFill>
            <a:srgbClr val="A2A9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04850" y="946150"/>
            <a:ext cx="8439150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81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1"/>
            <a:ext cx="7123113" cy="1673225"/>
          </a:xfrm>
        </p:spPr>
        <p:txBody>
          <a:bodyPr anchor="t"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17365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14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0337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17365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1"/>
            <a:ext cx="7123113" cy="167322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8153400" cy="869951"/>
          </a:xfrm>
        </p:spPr>
        <p:txBody>
          <a:bodyPr anchor="ctr"/>
          <a:lstStyle>
            <a:lvl1pPr>
              <a:defRPr>
                <a:solidFill>
                  <a:srgbClr val="CDD74C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14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7365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04901"/>
            <a:ext cx="9144000" cy="622300"/>
          </a:xfrm>
          <a:prstGeom prst="rect">
            <a:avLst/>
          </a:prstGeom>
          <a:solidFill>
            <a:srgbClr val="031C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21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Rectangle 3"/>
          <p:cNvSpPr/>
          <p:nvPr/>
        </p:nvSpPr>
        <p:spPr>
          <a:xfrm>
            <a:off x="0" y="1333502"/>
            <a:ext cx="9144000" cy="491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0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1"/>
          </a:xfrm>
        </p:spPr>
        <p:txBody>
          <a:bodyPr anchor="ctr"/>
          <a:lstStyle>
            <a:lvl1pPr algn="l"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580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165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90550" y="416560"/>
            <a:ext cx="8553450" cy="228600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104901"/>
            <a:ext cx="9144000" cy="622300"/>
          </a:xfrm>
          <a:prstGeom prst="rect">
            <a:avLst/>
          </a:prstGeom>
          <a:solidFill>
            <a:srgbClr val="031C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45161"/>
            <a:ext cx="9144000" cy="56032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1469073"/>
            <a:ext cx="9144000" cy="47412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3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7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2700"/>
            <a:ext cx="8153400" cy="9906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451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748977" y="1116212"/>
            <a:ext cx="7662788" cy="1117"/>
          </a:xfrm>
          <a:prstGeom prst="line">
            <a:avLst/>
          </a:prstGeom>
          <a:ln w="1270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741166" y="1232298"/>
            <a:ext cx="7697391" cy="1117"/>
          </a:xfrm>
          <a:prstGeom prst="line">
            <a:avLst/>
          </a:prstGeom>
          <a:ln w="635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892971" y="2"/>
            <a:ext cx="7358063" cy="1178719"/>
          </a:xfrm>
          <a:prstGeom prst="rect">
            <a:avLst/>
          </a:prstGeom>
        </p:spPr>
        <p:txBody>
          <a:bodyPr/>
          <a:lstStyle>
            <a:lvl1pPr marL="0" marR="0" algn="ctr">
              <a:defRPr sz="5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5900">
                <a:uFill>
                  <a:solidFill/>
                </a:u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71" y="1946672"/>
            <a:ext cx="7358063" cy="4911328"/>
          </a:xfrm>
          <a:prstGeom prst="rect">
            <a:avLst/>
          </a:prstGeom>
        </p:spPr>
        <p:txBody>
          <a:bodyPr/>
          <a:lstStyle>
            <a:lvl1pPr marL="534646" marR="0" indent="-347129">
              <a:spcBef>
                <a:spcPts val="2672"/>
              </a:spcBef>
              <a:buClr>
                <a:srgbClr val="000000"/>
              </a:buClr>
              <a:buSzPct val="171000"/>
              <a:buFont typeface="Gill Sans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  <a:lvl2pPr marL="847174" marR="0" indent="-347129">
              <a:spcBef>
                <a:spcPts val="2672"/>
              </a:spcBef>
              <a:buClr>
                <a:srgbClr val="000000"/>
              </a:buClr>
              <a:buSzPct val="171000"/>
              <a:buFont typeface="Gill Sans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2pPr>
            <a:lvl3pPr marL="1159702" marR="0" indent="-347129">
              <a:spcBef>
                <a:spcPts val="2672"/>
              </a:spcBef>
              <a:buClr>
                <a:srgbClr val="000000"/>
              </a:buClr>
              <a:buSzPct val="171000"/>
              <a:buFont typeface="Gill Sans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3pPr>
            <a:lvl4pPr marL="1472230" marR="0" indent="-347129">
              <a:spcBef>
                <a:spcPts val="2672"/>
              </a:spcBef>
              <a:buClr>
                <a:srgbClr val="000000"/>
              </a:buClr>
              <a:buSzPct val="171000"/>
              <a:buFont typeface="Gill Sans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4pPr>
            <a:lvl5pPr marL="1784757" marR="0" indent="-347129">
              <a:spcBef>
                <a:spcPts val="2672"/>
              </a:spcBef>
              <a:buClr>
                <a:srgbClr val="000000"/>
              </a:buClr>
              <a:buSzPct val="171000"/>
              <a:buFont typeface="Gill Sans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5595121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8153400" cy="869951"/>
          </a:xfrm>
        </p:spPr>
        <p:txBody>
          <a:bodyPr/>
          <a:lstStyle>
            <a:lvl1pPr>
              <a:defRPr>
                <a:solidFill>
                  <a:srgbClr val="CDD74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59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0550" y="415925"/>
            <a:ext cx="8553450" cy="228600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104901"/>
            <a:ext cx="9144000" cy="622300"/>
          </a:xfrm>
          <a:prstGeom prst="rect">
            <a:avLst/>
          </a:prstGeom>
          <a:solidFill>
            <a:srgbClr val="031C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046165"/>
            <a:ext cx="9144000" cy="733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8897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90550" y="688975"/>
            <a:ext cx="8553450" cy="228600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66" y="0"/>
            <a:ext cx="855783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200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506538"/>
            <a:ext cx="9144000" cy="47418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10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1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ate Placeholder 13"/>
          <p:cNvSpPr>
            <a:spLocks noGrp="1"/>
          </p:cNvSpPr>
          <p:nvPr/>
        </p:nvSpPr>
        <p:spPr>
          <a:xfrm>
            <a:off x="7658100" y="6450013"/>
            <a:ext cx="1104900" cy="255587"/>
          </a:xfrm>
          <a:prstGeom prst="rect">
            <a:avLst/>
          </a:prstGeom>
        </p:spPr>
        <p:txBody>
          <a:bodyPr r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dirty="0" smtClean="0">
                <a:solidFill>
                  <a:srgbClr val="8DC7F0"/>
                </a:solidFill>
                <a:cs typeface="Calibri" pitchFamily="34" charset="0"/>
              </a:rPr>
              <a:t>June 2014</a:t>
            </a:r>
          </a:p>
        </p:txBody>
      </p:sp>
      <p:pic>
        <p:nvPicPr>
          <p:cNvPr id="1031" name="Picture 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0550" y="6384926"/>
            <a:ext cx="39814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Slide Number Placeholder 22"/>
          <p:cNvSpPr>
            <a:spLocks noGrp="1"/>
          </p:cNvSpPr>
          <p:nvPr/>
        </p:nvSpPr>
        <p:spPr bwMode="auto">
          <a:xfrm>
            <a:off x="6486527" y="6450013"/>
            <a:ext cx="1019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400">
                <a:solidFill>
                  <a:srgbClr val="8DC7F0"/>
                </a:solidFill>
                <a:latin typeface="Calibri" pitchFamily="34" charset="0"/>
              </a:rPr>
              <a:t>Slide </a:t>
            </a:r>
            <a:fld id="{C40072F8-AFC5-4C9B-8098-55D040FB15E5}" type="slidenum">
              <a:rPr lang="en-US" sz="1400">
                <a:solidFill>
                  <a:srgbClr val="8DC7F0"/>
                </a:solidFill>
                <a:latin typeface="Calibri" pitchFamily="34" charset="0"/>
              </a:rPr>
              <a:pPr/>
              <a:t>‹#›</a:t>
            </a:fld>
            <a:endParaRPr lang="en-US" sz="1400">
              <a:solidFill>
                <a:srgbClr val="8DC7F0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3" r:id="rId1"/>
    <p:sldLayoutId id="2147487368" r:id="rId2"/>
    <p:sldLayoutId id="2147487374" r:id="rId3"/>
    <p:sldLayoutId id="2147487369" r:id="rId4"/>
    <p:sldLayoutId id="2147487370" r:id="rId5"/>
    <p:sldLayoutId id="2147487371" r:id="rId6"/>
    <p:sldLayoutId id="2147487375" r:id="rId7"/>
    <p:sldLayoutId id="2147487376" r:id="rId8"/>
    <p:sldLayoutId id="2147487377" r:id="rId9"/>
    <p:sldLayoutId id="2147487378" r:id="rId10"/>
    <p:sldLayoutId id="2147487380" r:id="rId11"/>
    <p:sldLayoutId id="214748737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DD74C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DD74C"/>
          </a:solidFill>
          <a:latin typeface="Calibri" charset="0"/>
          <a:ea typeface="ＭＳ Ｐゴシック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DD74C"/>
          </a:solidFill>
          <a:latin typeface="Calibri" charset="0"/>
          <a:ea typeface="ＭＳ Ｐゴシック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DD74C"/>
          </a:solidFill>
          <a:latin typeface="Calibri" charset="0"/>
          <a:ea typeface="ＭＳ Ｐゴシック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DD74C"/>
          </a:solidFill>
          <a:latin typeface="Calibri" charset="0"/>
          <a:ea typeface="ＭＳ Ｐゴシック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CDD74C"/>
          </a:solidFill>
          <a:latin typeface="Calibri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CDD74C"/>
          </a:solidFill>
          <a:latin typeface="Calibri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CDD74C"/>
          </a:solidFill>
          <a:latin typeface="Calibri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CDD74C"/>
          </a:solidFill>
          <a:latin typeface="Calibri" charset="0"/>
          <a:ea typeface="ＭＳ Ｐゴシック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bg1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bg1"/>
          </a:solidFill>
          <a:latin typeface="Calibri" pitchFamily="34" charset="0"/>
          <a:ea typeface="ＭＳ Ｐゴシック" charset="0"/>
          <a:cs typeface="Calibri" pitchFamily="34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bg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CDD74C"/>
        </a:buClr>
        <a:buSzPct val="75000"/>
        <a:buFont typeface="Wingdings" pitchFamily="2" charset="2"/>
        <a:buChar char=""/>
        <a:defRPr sz="2000" kern="1200">
          <a:solidFill>
            <a:schemeClr val="bg1"/>
          </a:solidFill>
          <a:latin typeface="Calibri" pitchFamily="34" charset="0"/>
          <a:ea typeface="ＭＳ Ｐゴシック" charset="0"/>
          <a:cs typeface="Calibri" pitchFamily="34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31C33"/>
        </a:buClr>
        <a:buSzPct val="65000"/>
        <a:buFont typeface="Wingdings" pitchFamily="2" charset="2"/>
        <a:buChar char=""/>
        <a:defRPr sz="2000" kern="1200">
          <a:solidFill>
            <a:schemeClr val="bg1"/>
          </a:solidFill>
          <a:latin typeface="Calibri" pitchFamily="34" charset="0"/>
          <a:ea typeface="ＭＳ Ｐゴシック" charset="0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35648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7DD737-FBD7-4031-9CB8-B8C3CF7B0D45}" type="datetime1">
              <a:rPr lang="en-US" smtClean="0">
                <a:solidFill>
                  <a:srgbClr val="173656"/>
                </a:solidFill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7/31/2017</a:t>
            </a:fld>
            <a:endParaRPr lang="en-US">
              <a:solidFill>
                <a:srgbClr val="173656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27668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3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4AD26E4-C2F9-4045-9E80-2C22B0EDAEDF}" type="slidenum">
              <a:rPr lang="en-US" smtClean="0"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Tw Cen MT"/>
            </a:endParaRPr>
          </a:p>
        </p:txBody>
      </p:sp>
      <p:pic>
        <p:nvPicPr>
          <p:cNvPr id="3" name="Picture 2" descr="whoi-ltblue.png"/>
          <p:cNvPicPr>
            <a:picLocks noChangeAspect="1"/>
          </p:cNvPicPr>
          <p:nvPr/>
        </p:nvPicPr>
        <p:blipFill>
          <a:blip r:embed="rId1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6421797"/>
            <a:ext cx="4286250" cy="29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5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82" r:id="rId1"/>
    <p:sldLayoutId id="2147487383" r:id="rId2"/>
    <p:sldLayoutId id="2147487384" r:id="rId3"/>
    <p:sldLayoutId id="2147487385" r:id="rId4"/>
    <p:sldLayoutId id="2147487386" r:id="rId5"/>
    <p:sldLayoutId id="2147487387" r:id="rId6"/>
    <p:sldLayoutId id="2147487388" r:id="rId7"/>
    <p:sldLayoutId id="2147487389" r:id="rId8"/>
    <p:sldLayoutId id="2147487390" r:id="rId9"/>
    <p:sldLayoutId id="2147487391" r:id="rId10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rgbClr val="CDD74C"/>
          </a:solidFill>
          <a:latin typeface="Calibri"/>
          <a:ea typeface="+mj-ea"/>
          <a:cs typeface="Calibri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bg1"/>
          </a:solidFill>
          <a:latin typeface="Calibri"/>
          <a:ea typeface="+mn-ea"/>
          <a:cs typeface="Calibri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bg1"/>
          </a:solidFill>
          <a:latin typeface="Calibri"/>
          <a:ea typeface="+mn-ea"/>
          <a:cs typeface="Calibri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bg1"/>
          </a:solidFill>
          <a:latin typeface="Calibri"/>
          <a:ea typeface="+mn-ea"/>
          <a:cs typeface="Calibri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bg1"/>
          </a:solidFill>
          <a:latin typeface="Calibri"/>
          <a:ea typeface="+mn-ea"/>
          <a:cs typeface="Calibri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bg1"/>
          </a:solidFill>
          <a:latin typeface="Calibri"/>
          <a:ea typeface="+mn-ea"/>
          <a:cs typeface="Calibri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"/>
            <a:ext cx="8153400" cy="946151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253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50" y="6432551"/>
            <a:ext cx="3981450" cy="39382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946150"/>
            <a:ext cx="669798" cy="158751"/>
          </a:xfrm>
          <a:prstGeom prst="rect">
            <a:avLst/>
          </a:prstGeom>
          <a:solidFill>
            <a:srgbClr val="A2A9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04850" y="946150"/>
            <a:ext cx="8439150" cy="158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5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94" r:id="rId1"/>
    <p:sldLayoutId id="2147487395" r:id="rId2"/>
    <p:sldLayoutId id="2147487396" r:id="rId3"/>
    <p:sldLayoutId id="2147487397" r:id="rId4"/>
    <p:sldLayoutId id="2147487398" r:id="rId5"/>
    <p:sldLayoutId id="2147487399" r:id="rId6"/>
    <p:sldLayoutId id="2147487400" r:id="rId7"/>
    <p:sldLayoutId id="2147487401" r:id="rId8"/>
    <p:sldLayoutId id="2147487402" r:id="rId9"/>
    <p:sldLayoutId id="2147487403" r:id="rId10"/>
    <p:sldLayoutId id="2147487404" r:id="rId11"/>
    <p:sldLayoutId id="2147487405" r:id="rId12"/>
    <p:sldLayoutId id="2147487406" r:id="rId13"/>
    <p:sldLayoutId id="2147487407" r:id="rId14"/>
    <p:sldLayoutId id="2147487408" r:id="rId15"/>
    <p:sldLayoutId id="2147487409" r:id="rId16"/>
    <p:sldLayoutId id="2147487410" r:id="rId1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rgbClr val="CDD74C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8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erials_downtown"/>
          <p:cNvPicPr>
            <a:picLocks noChangeAspect="1" noChangeArrowheads="1"/>
          </p:cNvPicPr>
          <p:nvPr/>
        </p:nvPicPr>
        <p:blipFill rotWithShape="1">
          <a:blip r:embed="rId2"/>
          <a:srcRect r="2438" b="14445"/>
          <a:stretch/>
        </p:blipFill>
        <p:spPr bwMode="auto">
          <a:xfrm>
            <a:off x="1" y="946151"/>
            <a:ext cx="9144000" cy="587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Shape 111"/>
          <p:cNvSpPr/>
          <p:nvPr/>
        </p:nvSpPr>
        <p:spPr>
          <a:xfrm>
            <a:off x="285752" y="2802806"/>
            <a:ext cx="1117" cy="303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8" y="68"/>
                </a:lnTo>
                <a:lnTo>
                  <a:pt x="68" y="68"/>
                </a:lnTo>
                <a:lnTo>
                  <a:pt x="678" y="678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7BC233"/>
          </a:solidFill>
          <a:ln>
            <a:round/>
          </a:ln>
        </p:spPr>
        <p:txBody>
          <a:bodyPr lIns="0" tIns="0" rIns="0" bIns="0" anchor="ctr"/>
          <a:lstStyle/>
          <a:p>
            <a:pPr marL="28573" marR="28573" defTabSz="642915">
              <a:defRPr sz="1200">
                <a:solidFill>
                  <a:srgbClr val="181818"/>
                </a:solidFill>
                <a:uFill>
                  <a:solidFill>
                    <a:srgbClr val="181818"/>
                  </a:solidFill>
                </a:uFill>
              </a:defRPr>
            </a:pPr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62509" y="1"/>
            <a:ext cx="8983265" cy="7369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57150" marR="115597" algn="ctr">
              <a:defRPr>
                <a:effectLst>
                  <a:outerShdw blurRad="12700" dist="38100" dir="2700000" rotWithShape="0">
                    <a:srgbClr val="CBCBCB"/>
                  </a:outerShdw>
                </a:effectLst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</a:rPr>
              <a:t>Carol Anne Clayson, WHOI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0" y="4349668"/>
            <a:ext cx="2658533" cy="250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Monotype Corsiva"/>
                <a:cs typeface="Monotype Corsiva"/>
              </a:rPr>
              <a:t>2017 ESIP summer meeting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Monotype Corsiva"/>
              <a:ea typeface="ＭＳ Ｐゴシック" charset="0"/>
              <a:cs typeface="Monotype Corsiva"/>
              <a:sym typeface="Monotype Corsiva" charset="0"/>
            </a:endParaRPr>
          </a:p>
          <a:p>
            <a:pPr algn="ctr">
              <a:spcBef>
                <a:spcPts val="141"/>
              </a:spcBef>
            </a:pPr>
            <a:r>
              <a:rPr lang="en-US" dirty="0" smtClean="0">
                <a:solidFill>
                  <a:schemeClr val="bg1"/>
                </a:solidFill>
                <a:latin typeface="Monotype Corsiva" charset="0"/>
                <a:ea typeface="ＭＳ Ｐゴシック" charset="0"/>
                <a:sym typeface="Monotype Corsiva" charset="0"/>
              </a:rPr>
              <a:t>Bloomington, IN</a:t>
            </a:r>
            <a:endParaRPr lang="en-US" sz="2400" dirty="0" smtClean="0">
              <a:solidFill>
                <a:schemeClr val="bg1"/>
              </a:solidFill>
              <a:latin typeface="Monotype Corsiva" charset="0"/>
              <a:ea typeface="ＭＳ Ｐゴシック" charset="0"/>
              <a:sym typeface="Monotype Corsiva" charset="0"/>
            </a:endParaRPr>
          </a:p>
          <a:p>
            <a:pPr algn="ctr">
              <a:spcBef>
                <a:spcPts val="141"/>
              </a:spcBef>
            </a:pPr>
            <a:r>
              <a:rPr lang="en-US" dirty="0" smtClean="0">
                <a:solidFill>
                  <a:schemeClr val="bg1"/>
                </a:solidFill>
                <a:latin typeface="Monotype Corsiva" charset="0"/>
                <a:ea typeface="ＭＳ Ｐゴシック" charset="0"/>
                <a:sym typeface="Monotype Corsiva" charset="0"/>
              </a:rPr>
              <a:t>26 July 2017</a:t>
            </a:r>
            <a:endParaRPr lang="en-US" sz="2400" dirty="0">
              <a:solidFill>
                <a:schemeClr val="bg1"/>
              </a:solidFill>
              <a:latin typeface="Monotype Corsiva" charset="0"/>
              <a:ea typeface="ＭＳ Ｐゴシック" charset="0"/>
              <a:sym typeface="Monotype Corsiv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15383"/>
            <a:ext cx="8928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Information about the data is as important as the data itself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149295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 on 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306286"/>
            <a:ext cx="8080829" cy="485528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Include quantitative uncertainty information with dataset at each data point</a:t>
            </a:r>
          </a:p>
          <a:p>
            <a:r>
              <a:rPr lang="en-US" dirty="0"/>
              <a:t>Use propagation of errors when </a:t>
            </a:r>
            <a:r>
              <a:rPr lang="en-US" dirty="0" smtClean="0"/>
              <a:t>combining data</a:t>
            </a:r>
          </a:p>
          <a:p>
            <a:r>
              <a:rPr lang="en-US" dirty="0" smtClean="0"/>
              <a:t>Quality flags shouldn’t be used to pass judgment based on uncertainty, but can be used to provide information about how well the uncertainty is known</a:t>
            </a:r>
          </a:p>
          <a:p>
            <a:r>
              <a:rPr lang="en-US" dirty="0" smtClean="0"/>
              <a:t>Documentation should include information on uncertainty, how it was calculated, how it it varies across time/space scales</a:t>
            </a:r>
          </a:p>
          <a:p>
            <a:r>
              <a:rPr lang="en-US" dirty="0" smtClean="0"/>
              <a:t>Validation should be of both data and uncertainty estimates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61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2700"/>
            <a:ext cx="8962571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kinds of information? And why does it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288143"/>
            <a:ext cx="8153400" cy="48078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Uncertainty of data: describes doubt </a:t>
            </a:r>
            <a:r>
              <a:rPr lang="en-US" dirty="0"/>
              <a:t>we have about the </a:t>
            </a:r>
            <a:r>
              <a:rPr lang="en-US" dirty="0" smtClean="0"/>
              <a:t>quantity we are measuring, given </a:t>
            </a:r>
            <a:r>
              <a:rPr lang="en-US" dirty="0"/>
              <a:t>the result of a measurement and our estimate of the error </a:t>
            </a:r>
            <a:r>
              <a:rPr lang="en-US" dirty="0" smtClean="0"/>
              <a:t>distribution</a:t>
            </a:r>
          </a:p>
          <a:p>
            <a:r>
              <a:rPr lang="en-US" dirty="0" smtClean="0"/>
              <a:t>Quality of data: complementary information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onfidence </a:t>
            </a:r>
            <a:r>
              <a:rPr lang="en-US" dirty="0"/>
              <a:t>in </a:t>
            </a:r>
            <a:r>
              <a:rPr lang="en-US" dirty="0" smtClean="0"/>
              <a:t>uncertainty </a:t>
            </a:r>
            <a:r>
              <a:rPr lang="en-US" dirty="0"/>
              <a:t>estimate </a:t>
            </a:r>
            <a:endParaRPr lang="en-US" dirty="0" smtClean="0"/>
          </a:p>
          <a:p>
            <a:pPr lvl="1"/>
            <a:r>
              <a:rPr lang="en-US" dirty="0" smtClean="0"/>
              <a:t>Conditions violating retrieval or measurement assumptions</a:t>
            </a:r>
          </a:p>
          <a:p>
            <a:r>
              <a:rPr lang="en-US" dirty="0" smtClean="0"/>
              <a:t>Additional uses of uncertainty:</a:t>
            </a:r>
          </a:p>
          <a:p>
            <a:pPr lvl="1"/>
            <a:r>
              <a:rPr lang="en-US" dirty="0" smtClean="0"/>
              <a:t>Data assimilation</a:t>
            </a:r>
          </a:p>
          <a:p>
            <a:pPr lvl="1"/>
            <a:r>
              <a:rPr lang="en-US" dirty="0" smtClean="0"/>
              <a:t>Comparison of data/models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SeaFlux</a:t>
            </a:r>
            <a:r>
              <a:rPr lang="en-US" dirty="0" smtClean="0"/>
              <a:t> Climate Data Record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" y="1088571"/>
            <a:ext cx="4676587" cy="576942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900" dirty="0" smtClean="0"/>
              <a:t>Near</a:t>
            </a:r>
            <a:r>
              <a:rPr lang="en-US" sz="2900" dirty="0"/>
              <a:t>-surface air </a:t>
            </a:r>
            <a:r>
              <a:rPr lang="en-US" sz="2900" dirty="0" smtClean="0"/>
              <a:t>temperature, humidity, and winds</a:t>
            </a:r>
            <a:endParaRPr lang="en-US" sz="2900" dirty="0"/>
          </a:p>
          <a:p>
            <a:pPr marL="782638" lvl="1" indent="-285750">
              <a:lnSpc>
                <a:spcPct val="110000"/>
              </a:lnSpc>
              <a:spcBef>
                <a:spcPct val="0"/>
              </a:spcBef>
            </a:pPr>
            <a:r>
              <a:rPr lang="en-US" sz="2400" dirty="0"/>
              <a:t>Roberts et al. (2010) neural net technique</a:t>
            </a:r>
          </a:p>
          <a:p>
            <a:pPr marL="782638" lvl="1" indent="-285750">
              <a:lnSpc>
                <a:spcPct val="110000"/>
              </a:lnSpc>
              <a:spcBef>
                <a:spcPct val="0"/>
              </a:spcBef>
            </a:pPr>
            <a:r>
              <a:rPr lang="en-US" sz="2400" dirty="0"/>
              <a:t>SSM/</a:t>
            </a:r>
            <a:r>
              <a:rPr lang="en-US" sz="2400" dirty="0" smtClean="0"/>
              <a:t>I and SSMIS brightness temperatures</a:t>
            </a:r>
          </a:p>
          <a:p>
            <a:pPr marL="782638" lvl="1" indent="-285750">
              <a:lnSpc>
                <a:spcPct val="110000"/>
              </a:lnSpc>
              <a:spcBef>
                <a:spcPct val="0"/>
              </a:spcBef>
            </a:pPr>
            <a:r>
              <a:rPr lang="en-US" sz="2400" dirty="0" smtClean="0"/>
              <a:t>Gap</a:t>
            </a:r>
            <a:r>
              <a:rPr lang="en-US" sz="2400" dirty="0"/>
              <a:t>-filling methodology -- use of MERRA variability – 3 hour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900" dirty="0" smtClean="0"/>
              <a:t>SST</a:t>
            </a:r>
            <a:endParaRPr lang="en-US" sz="2900" dirty="0"/>
          </a:p>
          <a:p>
            <a:pPr marL="782638" lvl="1" indent="-285750">
              <a:lnSpc>
                <a:spcPct val="110000"/>
              </a:lnSpc>
              <a:spcBef>
                <a:spcPct val="0"/>
              </a:spcBef>
            </a:pPr>
            <a:r>
              <a:rPr lang="en-US" sz="2400" dirty="0"/>
              <a:t>Pre-dawn based on Reynolds OISST</a:t>
            </a:r>
          </a:p>
          <a:p>
            <a:pPr marL="782638" lvl="1" indent="-285750">
              <a:lnSpc>
                <a:spcPct val="110000"/>
              </a:lnSpc>
              <a:spcBef>
                <a:spcPct val="0"/>
              </a:spcBef>
            </a:pPr>
            <a:r>
              <a:rPr lang="en-US" sz="2400" dirty="0"/>
              <a:t>Diurnal curve from </a:t>
            </a:r>
            <a:r>
              <a:rPr lang="en-US" sz="2400" dirty="0" smtClean="0"/>
              <a:t>parameterization</a:t>
            </a:r>
            <a:endParaRPr lang="en-US" sz="2400" dirty="0"/>
          </a:p>
          <a:p>
            <a:pPr marL="782638" lvl="1" indent="-285750">
              <a:lnSpc>
                <a:spcPct val="110000"/>
              </a:lnSpc>
              <a:spcBef>
                <a:spcPct val="0"/>
              </a:spcBef>
            </a:pPr>
            <a:r>
              <a:rPr lang="en-US" sz="2400" dirty="0"/>
              <a:t>Needs peak solar radiation, </a:t>
            </a:r>
            <a:r>
              <a:rPr lang="en-US" sz="2400" dirty="0" smtClean="0"/>
              <a:t>precipitation from CERES instruments, GPCP microwave</a:t>
            </a:r>
          </a:p>
          <a:p>
            <a:pPr marL="1056958" lvl="2" indent="-285750">
              <a:lnSpc>
                <a:spcPct val="110000"/>
              </a:lnSpc>
              <a:spcBef>
                <a:spcPct val="0"/>
              </a:spcBef>
            </a:pPr>
            <a:endParaRPr lang="en-US" sz="2100" dirty="0"/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900" dirty="0"/>
              <a:t>Uses neural net version of </a:t>
            </a:r>
            <a:r>
              <a:rPr lang="en-US" sz="2900" dirty="0" smtClean="0"/>
              <a:t>COARE</a:t>
            </a:r>
            <a:endParaRPr lang="en-US" sz="2900" dirty="0"/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23566" r="17676" b="23566"/>
          <a:stretch>
            <a:fillRect/>
          </a:stretch>
        </p:blipFill>
        <p:spPr bwMode="auto">
          <a:xfrm>
            <a:off x="4716189" y="1548747"/>
            <a:ext cx="3874994" cy="18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23566" r="19281" b="21425"/>
          <a:stretch>
            <a:fillRect/>
          </a:stretch>
        </p:blipFill>
        <p:spPr bwMode="auto">
          <a:xfrm>
            <a:off x="4708162" y="3795056"/>
            <a:ext cx="3853139" cy="20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/>
          </p:cNvSpPr>
          <p:nvPr/>
        </p:nvSpPr>
        <p:spPr bwMode="auto">
          <a:xfrm>
            <a:off x="5463497" y="1133290"/>
            <a:ext cx="2526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1999 Latent Heat Flux</a:t>
            </a:r>
          </a:p>
        </p:txBody>
      </p:sp>
      <p:sp>
        <p:nvSpPr>
          <p:cNvPr id="8" name="Rectangle 10"/>
          <p:cNvSpPr>
            <a:spLocks/>
          </p:cNvSpPr>
          <p:nvPr/>
        </p:nvSpPr>
        <p:spPr bwMode="auto">
          <a:xfrm>
            <a:off x="5235323" y="3386423"/>
            <a:ext cx="285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8" bIns="0" anchor="ctr">
            <a:spAutoFit/>
          </a:bodyPr>
          <a:lstStyle/>
          <a:p>
            <a:pPr marL="57150" algn="ctr"/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Gill Sans" charset="0"/>
              </a:rPr>
              <a:t>1999 Sensible Heat Flux</a:t>
            </a:r>
          </a:p>
        </p:txBody>
      </p:sp>
      <p:pic>
        <p:nvPicPr>
          <p:cNvPr id="11" name="Picture 6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0" t="24417" r="6425" b="27820"/>
          <a:stretch/>
        </p:blipFill>
        <p:spPr bwMode="auto">
          <a:xfrm>
            <a:off x="8505532" y="1534976"/>
            <a:ext cx="668350" cy="181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8" t="23356" r="6425" b="27614"/>
          <a:stretch/>
        </p:blipFill>
        <p:spPr bwMode="auto">
          <a:xfrm>
            <a:off x="8531412" y="3750235"/>
            <a:ext cx="730624" cy="209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761" y="5851979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42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6" y="228600"/>
            <a:ext cx="8742952" cy="762000"/>
          </a:xfrm>
        </p:spPr>
        <p:txBody>
          <a:bodyPr/>
          <a:lstStyle/>
          <a:p>
            <a:r>
              <a:rPr lang="en-US" dirty="0" smtClean="0"/>
              <a:t>Uncertainty estimates of 10-year means</a:t>
            </a:r>
            <a:endParaRPr lang="en-US" dirty="0"/>
          </a:p>
        </p:txBody>
      </p:sp>
      <p:pic>
        <p:nvPicPr>
          <p:cNvPr id="4" name="Content Placeholder 3" descr="clayson_figure10.ti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2" r="-842" b="50953"/>
          <a:stretch/>
        </p:blipFill>
        <p:spPr>
          <a:xfrm>
            <a:off x="-123720" y="1251699"/>
            <a:ext cx="6363385" cy="3060663"/>
          </a:xfrm>
        </p:spPr>
      </p:pic>
      <p:pic>
        <p:nvPicPr>
          <p:cNvPr id="5" name="Picture 4" descr="clayson_figure8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6" b="23320"/>
          <a:stretch/>
        </p:blipFill>
        <p:spPr>
          <a:xfrm>
            <a:off x="23096" y="4312361"/>
            <a:ext cx="6164944" cy="1692738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881991"/>
              </p:ext>
            </p:extLst>
          </p:nvPr>
        </p:nvGraphicFramePr>
        <p:xfrm>
          <a:off x="6239665" y="1697004"/>
          <a:ext cx="60483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Document" r:id="rId6" imgW="5905500" imgH="3124200" progId="Word.Document.12">
                  <p:embed/>
                </p:oleObj>
              </mc:Choice>
              <mc:Fallback>
                <p:oleObj name="Document" r:id="rId6" imgW="5905500" imgH="312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39665" y="1697004"/>
                        <a:ext cx="6048375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6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estimate of the global heat budget</a:t>
            </a:r>
            <a:endParaRPr lang="en-US" dirty="0"/>
          </a:p>
        </p:txBody>
      </p:sp>
      <p:pic>
        <p:nvPicPr>
          <p:cNvPr id="5" name="Content Placeholder 4" descr="Screen Shot 2015-04-10 at 8.57.03 AM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8" b="-8008"/>
          <a:stretch>
            <a:fillRect/>
          </a:stretch>
        </p:blipFill>
        <p:spPr>
          <a:xfrm>
            <a:off x="50657" y="1081915"/>
            <a:ext cx="9093343" cy="5014086"/>
          </a:xfrm>
        </p:spPr>
      </p:pic>
      <p:sp>
        <p:nvSpPr>
          <p:cNvPr id="6" name="Shape 127"/>
          <p:cNvSpPr/>
          <p:nvPr/>
        </p:nvSpPr>
        <p:spPr>
          <a:xfrm>
            <a:off x="6745739" y="6381936"/>
            <a:ext cx="218175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l" defTabSz="1295400">
              <a:buClr>
                <a:srgbClr val="000000"/>
              </a:buClr>
              <a:buFont typeface="Arial"/>
              <a:defRPr sz="2400" b="1"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>
                <a:uFillTx/>
              </a:defRPr>
            </a:pPr>
            <a:r>
              <a:rPr lang="en-US" sz="1800" dirty="0" smtClean="0">
                <a:solidFill>
                  <a:schemeClr val="bg1"/>
                </a:solidFill>
              </a:rPr>
              <a:t>Stephens et al. 2012. </a:t>
            </a:r>
            <a:endParaRPr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"/>
            <a:ext cx="9017000" cy="946151"/>
          </a:xfrm>
        </p:spPr>
        <p:txBody>
          <a:bodyPr>
            <a:normAutofit/>
          </a:bodyPr>
          <a:lstStyle/>
          <a:p>
            <a:r>
              <a:rPr lang="en-US" dirty="0" smtClean="0"/>
              <a:t>Original “closure” to quantitative adjustment</a:t>
            </a:r>
            <a:endParaRPr lang="en-US" dirty="0"/>
          </a:p>
        </p:txBody>
      </p:sp>
      <p:pic>
        <p:nvPicPr>
          <p:cNvPr id="4" name="Content Placeholder 3" descr="Screen Shot 2015-04-10 at 9.02.25 AM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3" r="-6403"/>
          <a:stretch>
            <a:fillRect/>
          </a:stretch>
        </p:blipFill>
        <p:spPr>
          <a:xfrm>
            <a:off x="-266542" y="867595"/>
            <a:ext cx="5851038" cy="3226274"/>
          </a:xfrm>
        </p:spPr>
      </p:pic>
      <p:pic>
        <p:nvPicPr>
          <p:cNvPr id="7" name="Picture 6" descr="Screen Shot 2015-04-10 at 9.01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32" y="3868454"/>
            <a:ext cx="4813167" cy="298954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712142" y="3565346"/>
            <a:ext cx="928036" cy="797726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127"/>
          <p:cNvSpPr/>
          <p:nvPr/>
        </p:nvSpPr>
        <p:spPr>
          <a:xfrm>
            <a:off x="6962250" y="3565475"/>
            <a:ext cx="21685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l" defTabSz="1295400">
              <a:buClr>
                <a:srgbClr val="000000"/>
              </a:buClr>
              <a:buFont typeface="Arial"/>
              <a:defRPr sz="2400" b="1"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>
                <a:uFillTx/>
              </a:defRPr>
            </a:pPr>
            <a:r>
              <a:rPr lang="en-US" sz="1800" dirty="0" err="1" smtClean="0">
                <a:solidFill>
                  <a:schemeClr val="bg1"/>
                </a:solidFill>
              </a:rPr>
              <a:t>L’Ecuyer</a:t>
            </a:r>
            <a:r>
              <a:rPr lang="en-US" sz="1800" dirty="0" smtClean="0">
                <a:solidFill>
                  <a:schemeClr val="bg1"/>
                </a:solidFill>
              </a:rPr>
              <a:t> et al. 2015. 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2648" y="4376058"/>
            <a:ext cx="3741638" cy="1865085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Revised estimate based on minimizing a cost function, including uncertainty estimates of each individual flux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4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Mean Water Budgets</a:t>
            </a:r>
            <a:endParaRPr lang="en-US" dirty="0"/>
          </a:p>
        </p:txBody>
      </p:sp>
      <p:grpSp>
        <p:nvGrpSpPr>
          <p:cNvPr id="6" name="Group 38"/>
          <p:cNvGrpSpPr/>
          <p:nvPr/>
        </p:nvGrpSpPr>
        <p:grpSpPr>
          <a:xfrm>
            <a:off x="572180" y="1083875"/>
            <a:ext cx="8357616" cy="5143500"/>
            <a:chOff x="617220" y="857250"/>
            <a:chExt cx="7501393" cy="5143500"/>
          </a:xfrm>
        </p:grpSpPr>
        <p:pic>
          <p:nvPicPr>
            <p:cNvPr id="7" name="Picture 6" descr="WaterCyclePrecipNewCloud.jpg"/>
            <p:cNvPicPr>
              <a:picLocks noChangeAspect="1"/>
            </p:cNvPicPr>
            <p:nvPr/>
          </p:nvPicPr>
          <p:blipFill>
            <a:blip r:embed="rId2" cstate="print"/>
            <a:srcRect l="6750" r="12750"/>
            <a:stretch>
              <a:fillRect/>
            </a:stretch>
          </p:blipFill>
          <p:spPr>
            <a:xfrm>
              <a:off x="617220" y="857250"/>
              <a:ext cx="7360920" cy="51435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50954" y="1600201"/>
              <a:ext cx="13924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115.7 ±6.3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05600" y="2861846"/>
              <a:ext cx="14130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385.3 </a:t>
              </a:r>
              <a:r>
                <a:rPr 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±38.9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0" y="2176046"/>
              <a:ext cx="16158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409.5 ±35.7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06247" y="4004846"/>
              <a:ext cx="14659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49.5 ±6.8</a:t>
              </a:r>
              <a:endPara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19200" y="1871246"/>
              <a:ext cx="159461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71.2 </a:t>
              </a:r>
              <a:r>
                <a:rPr 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±</a:t>
              </a:r>
              <a:r>
                <a:rPr lang="en-US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7.1</a:t>
              </a:r>
              <a:endPara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14800" y="1033046"/>
              <a:ext cx="17136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42.9 ±8.2 </a:t>
              </a:r>
              <a:endPara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67400" y="1566446"/>
              <a:ext cx="17136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46.7 ±19.1 </a:t>
              </a:r>
              <a:endPara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50954" y="1828801"/>
              <a:ext cx="13924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116.5 ±5.1</a:t>
              </a:r>
              <a:endPara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05600" y="3090446"/>
              <a:ext cx="14130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403.6 </a:t>
              </a:r>
              <a:r>
                <a:rPr lang="en-US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±</a:t>
              </a: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22.2</a:t>
              </a:r>
              <a:endPara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4000" y="2404646"/>
              <a:ext cx="16158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449.5 </a:t>
              </a:r>
              <a:r>
                <a:rPr lang="en-US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±</a:t>
              </a: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22.2</a:t>
              </a:r>
              <a:endPara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06247" y="4233446"/>
              <a:ext cx="14659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45.9 ±4.4</a:t>
              </a:r>
              <a:endPara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19200" y="2099846"/>
              <a:ext cx="159461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70.6 ±5.0</a:t>
              </a:r>
              <a:endPara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14800" y="1261646"/>
              <a:ext cx="17136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45.9 ±4.4 </a:t>
              </a:r>
              <a:endPara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67400" y="1795046"/>
              <a:ext cx="17136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45.9 ±15.7 </a:t>
              </a:r>
              <a:endPara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" y="6180107"/>
            <a:ext cx="60501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C8CB00"/>
                </a:solidFill>
                <a:cs typeface="Arial" pitchFamily="34" charset="0"/>
              </a:rPr>
              <a:t>Trenberth et al. (</a:t>
            </a:r>
            <a:r>
              <a:rPr lang="en-US" sz="1400" b="1" dirty="0" smtClean="0">
                <a:solidFill>
                  <a:srgbClr val="C8CB00"/>
                </a:solidFill>
                <a:cs typeface="Arial" pitchFamily="34" charset="0"/>
              </a:rPr>
              <a:t>2011) </a:t>
            </a:r>
            <a:r>
              <a:rPr lang="en-US" sz="1400" b="1" dirty="0">
                <a:solidFill>
                  <a:srgbClr val="C8CB00"/>
                </a:solidFill>
                <a:cs typeface="Arial" pitchFamily="34" charset="0"/>
              </a:rPr>
              <a:t>for comparison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39161" y="5839550"/>
            <a:ext cx="6049774" cy="30777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cs typeface="Arial" pitchFamily="34" charset="0"/>
              </a:rPr>
              <a:t>With simultaneous adjustment, we move away from </a:t>
            </a:r>
            <a:r>
              <a:rPr lang="en-US" sz="1400" b="1" dirty="0" err="1" smtClean="0">
                <a:cs typeface="Arial" pitchFamily="34" charset="0"/>
              </a:rPr>
              <a:t>Trenberth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566140" y="5586310"/>
            <a:ext cx="6582877" cy="52322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Global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mean water fluxes (1,000 km</a:t>
            </a:r>
            <a:r>
              <a:rPr lang="en-US" sz="1400" b="1" baseline="30000" dirty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/</a:t>
            </a:r>
            <a:r>
              <a:rPr lang="en-US" sz="1400" b="1" dirty="0" err="1">
                <a:solidFill>
                  <a:srgbClr val="000000"/>
                </a:solidFill>
                <a:cs typeface="Arial" pitchFamily="34" charset="0"/>
              </a:rPr>
              <a:t>yr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) at the start of the 21</a:t>
            </a:r>
            <a:r>
              <a:rPr lang="en-US" sz="1400" b="1" baseline="30000" dirty="0">
                <a:solidFill>
                  <a:srgbClr val="000000"/>
                </a:solidFill>
                <a:cs typeface="Arial" pitchFamily="34" charset="0"/>
              </a:rPr>
              <a:t>st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 century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cs typeface="Arial" pitchFamily="34" charset="0"/>
            </a:endParaRPr>
          </a:p>
        </p:txBody>
      </p:sp>
      <p:sp>
        <p:nvSpPr>
          <p:cNvPr id="25" name="Shape 127"/>
          <p:cNvSpPr/>
          <p:nvPr/>
        </p:nvSpPr>
        <p:spPr>
          <a:xfrm>
            <a:off x="7152772" y="6335484"/>
            <a:ext cx="179661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l" defTabSz="1295400">
              <a:buClr>
                <a:srgbClr val="000000"/>
              </a:buClr>
              <a:buFont typeface="Arial"/>
              <a:defRPr sz="2400" b="1"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>
                <a:uFillTx/>
              </a:defRPr>
            </a:pPr>
            <a:r>
              <a:rPr lang="en-US" sz="1800" i="0" dirty="0" err="1" smtClean="0">
                <a:solidFill>
                  <a:schemeClr val="bg1"/>
                </a:solidFill>
              </a:rPr>
              <a:t>Rodell</a:t>
            </a:r>
            <a:r>
              <a:rPr lang="en-US" sz="1800" i="0" dirty="0" smtClean="0">
                <a:solidFill>
                  <a:schemeClr val="bg1"/>
                </a:solidFill>
              </a:rPr>
              <a:t> et al. 2015</a:t>
            </a:r>
            <a:endParaRPr sz="1800" i="0" dirty="0">
              <a:solidFill>
                <a:schemeClr val="bg1"/>
              </a:solidFill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6411209" y="1555852"/>
            <a:ext cx="6585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cs typeface="Arial" pitchFamily="34" charset="0"/>
              </a:rPr>
              <a:t>40</a:t>
            </a: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5180934" y="4777563"/>
            <a:ext cx="6585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cs typeface="Arial" pitchFamily="34" charset="0"/>
              </a:rPr>
              <a:t>40</a:t>
            </a: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7390734" y="3579241"/>
            <a:ext cx="6585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cs typeface="Arial" pitchFamily="34" charset="0"/>
              </a:rPr>
              <a:t>386</a:t>
            </a:r>
            <a:endParaRPr lang="en-US" sz="1600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5867144" y="2913610"/>
            <a:ext cx="6585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cs typeface="Arial" pitchFamily="34" charset="0"/>
              </a:rPr>
              <a:t>426</a:t>
            </a:r>
            <a:endParaRPr lang="en-US" sz="1600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3226952" y="2326275"/>
            <a:ext cx="6585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cs typeface="Arial" pitchFamily="34" charset="0"/>
              </a:rPr>
              <a:t>114</a:t>
            </a:r>
            <a:endParaRPr lang="en-US" sz="1600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1" name="TextBox 25"/>
          <p:cNvSpPr txBox="1">
            <a:spLocks noChangeArrowheads="1"/>
          </p:cNvSpPr>
          <p:nvPr/>
        </p:nvSpPr>
        <p:spPr bwMode="auto">
          <a:xfrm>
            <a:off x="1294734" y="2588640"/>
            <a:ext cx="6585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cs typeface="Arial" pitchFamily="34" charset="0"/>
              </a:rPr>
              <a:t>74</a:t>
            </a:r>
            <a:endParaRPr lang="en-US" sz="1600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4522352" y="1919724"/>
            <a:ext cx="6585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cs typeface="Arial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9276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use of uncertainty for future 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270000"/>
            <a:ext cx="8153400" cy="4826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are greatest science needs? One argument: where uncertainty is highest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Need uncertainty targets: set quantifiable goals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74" y="2267856"/>
            <a:ext cx="4310969" cy="2993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377038" y="2454311"/>
            <a:ext cx="3639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After Fig. 8.15 of IPCC (2013) </a:t>
            </a:r>
          </a:p>
        </p:txBody>
      </p:sp>
    </p:spTree>
    <p:extLst>
      <p:ext uri="{BB962C8B-B14F-4D97-AF65-F5344CB8AC3E}">
        <p14:creationId xmlns:p14="http://schemas.microsoft.com/office/powerpoint/2010/main" val="200080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4" y="1"/>
            <a:ext cx="8674986" cy="946151"/>
          </a:xfrm>
        </p:spPr>
        <p:txBody>
          <a:bodyPr>
            <a:normAutofit/>
          </a:bodyPr>
          <a:lstStyle/>
          <a:p>
            <a:r>
              <a:rPr lang="en-US" dirty="0" smtClean="0"/>
              <a:t>Past the science to public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" y="1235598"/>
            <a:ext cx="4408714" cy="517824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Compare </a:t>
            </a:r>
            <a:r>
              <a:rPr lang="en-US" dirty="0"/>
              <a:t>costs:</a:t>
            </a:r>
          </a:p>
          <a:p>
            <a:pPr lvl="1"/>
            <a:r>
              <a:rPr lang="en-US" dirty="0"/>
              <a:t>Various degrees of adaption (given current levels of uncertainty)</a:t>
            </a:r>
          </a:p>
          <a:p>
            <a:pPr lvl="1"/>
            <a:r>
              <a:rPr lang="en-US" dirty="0"/>
              <a:t>New investments in climate science to reduce current levels of </a:t>
            </a:r>
            <a:r>
              <a:rPr lang="en-US" dirty="0" smtClean="0"/>
              <a:t>uncertainty</a:t>
            </a:r>
          </a:p>
          <a:p>
            <a:pPr lvl="1"/>
            <a:endParaRPr lang="en-US" dirty="0"/>
          </a:p>
          <a:p>
            <a:r>
              <a:rPr lang="en-US" dirty="0"/>
              <a:t>Reducing uncertainty in timing and magnitude of changes can reduce costs of mitigation and adaptation</a:t>
            </a:r>
          </a:p>
          <a:p>
            <a:pPr lvl="1"/>
            <a:r>
              <a:rPr lang="en-US" dirty="0" smtClean="0"/>
              <a:t>“Uncertainty </a:t>
            </a:r>
            <a:r>
              <a:rPr lang="en-US" dirty="0"/>
              <a:t>is a clear impediment to successful adaptation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Urgent and unplanned-for adaptation incurs significant extra costs</a:t>
            </a:r>
          </a:p>
          <a:p>
            <a:pPr lvl="1"/>
            <a:r>
              <a:rPr lang="en-US" dirty="0" smtClean="0"/>
              <a:t>Conversely, investments in physical capital largely irreversible, so option value to deferring them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4" descr="Screen Shot 2017-03-07 at 12.51.15 AM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34" b="-7934"/>
          <a:stretch>
            <a:fillRect/>
          </a:stretch>
        </p:blipFill>
        <p:spPr>
          <a:xfrm>
            <a:off x="4446814" y="914613"/>
            <a:ext cx="4697186" cy="5526101"/>
          </a:xfrm>
        </p:spPr>
      </p:pic>
    </p:spTree>
    <p:extLst>
      <p:ext uri="{BB962C8B-B14F-4D97-AF65-F5344CB8AC3E}">
        <p14:creationId xmlns:p14="http://schemas.microsoft.com/office/powerpoint/2010/main" val="59648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OI_PPT_Template_10_11_b">
  <a:themeElements>
    <a:clrScheme name="WHOI colors">
      <a:dk1>
        <a:sysClr val="windowText" lastClr="000000"/>
      </a:dk1>
      <a:lt1>
        <a:sysClr val="window" lastClr="FFFFFF"/>
      </a:lt1>
      <a:dk2>
        <a:srgbClr val="173656"/>
      </a:dk2>
      <a:lt2>
        <a:srgbClr val="27668F"/>
      </a:lt2>
      <a:accent1>
        <a:srgbClr val="8DC7F0"/>
      </a:accent1>
      <a:accent2>
        <a:srgbClr val="A2A939"/>
      </a:accent2>
      <a:accent3>
        <a:srgbClr val="CDD74C"/>
      </a:accent3>
      <a:accent4>
        <a:srgbClr val="031C33"/>
      </a:accent4>
      <a:accent5>
        <a:srgbClr val="173656"/>
      </a:accent5>
      <a:accent6>
        <a:srgbClr val="E0E88C"/>
      </a:accent6>
      <a:hlink>
        <a:srgbClr val="CDD74C"/>
      </a:hlink>
      <a:folHlink>
        <a:srgbClr val="A2A93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OI 2">
  <a:themeElements>
    <a:clrScheme name="Custom 2">
      <a:dk1>
        <a:sysClr val="windowText" lastClr="000000"/>
      </a:dk1>
      <a:lt1>
        <a:sysClr val="window" lastClr="FFFFFF"/>
      </a:lt1>
      <a:dk2>
        <a:srgbClr val="173656"/>
      </a:dk2>
      <a:lt2>
        <a:srgbClr val="27668F"/>
      </a:lt2>
      <a:accent1>
        <a:srgbClr val="8DC7F0"/>
      </a:accent1>
      <a:accent2>
        <a:srgbClr val="A2A939"/>
      </a:accent2>
      <a:accent3>
        <a:srgbClr val="CDD74C"/>
      </a:accent3>
      <a:accent4>
        <a:srgbClr val="031C33"/>
      </a:accent4>
      <a:accent5>
        <a:srgbClr val="173656"/>
      </a:accent5>
      <a:accent6>
        <a:srgbClr val="E0E88C"/>
      </a:accent6>
      <a:hlink>
        <a:srgbClr val="27668F"/>
      </a:hlink>
      <a:folHlink>
        <a:srgbClr val="A2A93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KAveryTemplate_0212">
  <a:themeElements>
    <a:clrScheme name="WHOI colors">
      <a:dk1>
        <a:sysClr val="windowText" lastClr="000000"/>
      </a:dk1>
      <a:lt1>
        <a:sysClr val="window" lastClr="FFFFFF"/>
      </a:lt1>
      <a:dk2>
        <a:srgbClr val="173656"/>
      </a:dk2>
      <a:lt2>
        <a:srgbClr val="27668F"/>
      </a:lt2>
      <a:accent1>
        <a:srgbClr val="8DC7F0"/>
      </a:accent1>
      <a:accent2>
        <a:srgbClr val="A2A939"/>
      </a:accent2>
      <a:accent3>
        <a:srgbClr val="CDD74C"/>
      </a:accent3>
      <a:accent4>
        <a:srgbClr val="031C33"/>
      </a:accent4>
      <a:accent5>
        <a:srgbClr val="173656"/>
      </a:accent5>
      <a:accent6>
        <a:srgbClr val="E0E88C"/>
      </a:accent6>
      <a:hlink>
        <a:srgbClr val="CDD74C"/>
      </a:hlink>
      <a:folHlink>
        <a:srgbClr val="A2A93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WHOI colors">
    <a:dk1>
      <a:sysClr val="windowText" lastClr="000000"/>
    </a:dk1>
    <a:lt1>
      <a:sysClr val="window" lastClr="FFFFFF"/>
    </a:lt1>
    <a:dk2>
      <a:srgbClr val="173656"/>
    </a:dk2>
    <a:lt2>
      <a:srgbClr val="27668F"/>
    </a:lt2>
    <a:accent1>
      <a:srgbClr val="8DC7F0"/>
    </a:accent1>
    <a:accent2>
      <a:srgbClr val="A2A939"/>
    </a:accent2>
    <a:accent3>
      <a:srgbClr val="CDD74C"/>
    </a:accent3>
    <a:accent4>
      <a:srgbClr val="031C33"/>
    </a:accent4>
    <a:accent5>
      <a:srgbClr val="173656"/>
    </a:accent5>
    <a:accent6>
      <a:srgbClr val="E0E88C"/>
    </a:accent6>
    <a:hlink>
      <a:srgbClr val="CDD74C"/>
    </a:hlink>
    <a:folHlink>
      <a:srgbClr val="A2A9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AveryPP.pot</Template>
  <TotalTime>52712</TotalTime>
  <Words>493</Words>
  <Application>Microsoft Office PowerPoint</Application>
  <PresentationFormat>On-screen Show (4:3)</PresentationFormat>
  <Paragraphs>88</Paragraphs>
  <Slides>10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WHOI_PPT_Template_10_11_b</vt:lpstr>
      <vt:lpstr>WHOI 2</vt:lpstr>
      <vt:lpstr>SKAveryTemplate_0212</vt:lpstr>
      <vt:lpstr>Document</vt:lpstr>
      <vt:lpstr>Carol Anne Clayson, WHOI</vt:lpstr>
      <vt:lpstr>What kinds of information? And why does it matter?</vt:lpstr>
      <vt:lpstr>SeaFlux Climate Data Record</vt:lpstr>
      <vt:lpstr>Uncertainty estimates of 10-year means</vt:lpstr>
      <vt:lpstr>One estimate of the global heat budget</vt:lpstr>
      <vt:lpstr>Original “closure” to quantitative adjustment</vt:lpstr>
      <vt:lpstr>Global Mean Water Budgets</vt:lpstr>
      <vt:lpstr>The use of uncertainty for future missions</vt:lpstr>
      <vt:lpstr>Past the science to public good</vt:lpstr>
      <vt:lpstr>Thoughts on best practices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Neptune’s Measure: The Role of Technology in the Ocean’s Future</dc:title>
  <dc:creator>Amy_CQ</dc:creator>
  <cp:lastModifiedBy>Hampapuram Ramapriyan</cp:lastModifiedBy>
  <cp:revision>788</cp:revision>
  <cp:lastPrinted>2011-08-05T03:52:19Z</cp:lastPrinted>
  <dcterms:created xsi:type="dcterms:W3CDTF">2011-07-29T15:35:25Z</dcterms:created>
  <dcterms:modified xsi:type="dcterms:W3CDTF">2017-08-01T00:01:37Z</dcterms:modified>
</cp:coreProperties>
</file>