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657" r:id="rId2"/>
    <p:sldMasterId id="2147483659" r:id="rId3"/>
  </p:sldMasterIdLst>
  <p:notesMasterIdLst>
    <p:notesMasterId r:id="rId21"/>
  </p:notesMasterIdLst>
  <p:sldIdLst>
    <p:sldId id="256" r:id="rId4"/>
    <p:sldId id="364" r:id="rId5"/>
    <p:sldId id="358" r:id="rId6"/>
    <p:sldId id="357" r:id="rId7"/>
    <p:sldId id="369" r:id="rId8"/>
    <p:sldId id="372" r:id="rId9"/>
    <p:sldId id="370" r:id="rId10"/>
    <p:sldId id="373" r:id="rId11"/>
    <p:sldId id="366" r:id="rId12"/>
    <p:sldId id="371" r:id="rId13"/>
    <p:sldId id="374" r:id="rId14"/>
    <p:sldId id="376" r:id="rId15"/>
    <p:sldId id="352" r:id="rId16"/>
    <p:sldId id="365" r:id="rId17"/>
    <p:sldId id="360" r:id="rId18"/>
    <p:sldId id="349" r:id="rId19"/>
    <p:sldId id="300" r:id="rId20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7485"/>
    <a:srgbClr val="006983"/>
    <a:srgbClr val="4D4D4F"/>
    <a:srgbClr val="4D4D4D"/>
    <a:srgbClr val="EFFF9C"/>
    <a:srgbClr val="A33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1542" autoAdjust="0"/>
  </p:normalViewPr>
  <p:slideViewPr>
    <p:cSldViewPr>
      <p:cViewPr varScale="1">
        <p:scale>
          <a:sx n="151" d="100"/>
          <a:sy n="151" d="100"/>
        </p:scale>
        <p:origin x="222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Phone:</a:t>
            </a:r>
            <a:r>
              <a:rPr lang="en-AU" b="0"/>
              <a:t> +61 2 6249 9111</a:t>
            </a:r>
          </a:p>
          <a:p>
            <a:r>
              <a:rPr lang="en-AU"/>
              <a:t>Web:</a:t>
            </a:r>
            <a:r>
              <a:rPr lang="en-AU" b="0"/>
              <a:t> www.ga.gov.au</a:t>
            </a:r>
          </a:p>
          <a:p>
            <a:r>
              <a:rPr lang="en-AU"/>
              <a:t>Email:</a:t>
            </a:r>
            <a:r>
              <a:rPr lang="en-AU" b="0"/>
              <a:t> feedback@ga.gov.au</a:t>
            </a:r>
          </a:p>
          <a:p>
            <a:r>
              <a:rPr lang="en-AU"/>
              <a:t>Address:</a:t>
            </a:r>
            <a:r>
              <a:rPr lang="en-AU" b="0"/>
              <a:t> Cnr Jerrabomberra Avenue and Hindmarsh Drive, Symonston ACT 2609</a:t>
            </a:r>
          </a:p>
          <a:p>
            <a:r>
              <a:rPr lang="en-AU"/>
              <a:t>Postal Address:</a:t>
            </a:r>
            <a:r>
              <a:rPr lang="en-AU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395413"/>
            <a:ext cx="7916862" cy="463846"/>
          </a:xfrm>
        </p:spPr>
        <p:txBody>
          <a:bodyPr lIns="90000" tIns="46800" rIns="90000" bIns="46800"/>
          <a:lstStyle>
            <a:lvl1pPr>
              <a:defRPr sz="24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noProof="0" dirty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862138"/>
            <a:ext cx="7916862" cy="340735"/>
          </a:xfrm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dirty="0"/>
              <a:t>Click to edit Master Author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0598D-4541-9A4C-85F8-3E121775304D}"/>
              </a:ext>
            </a:extLst>
          </p:cNvPr>
          <p:cNvSpPr txBox="1"/>
          <p:nvPr userDrawn="1"/>
        </p:nvSpPr>
        <p:spPr>
          <a:xfrm>
            <a:off x="7164288" y="4989612"/>
            <a:ext cx="17281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500" kern="1200" dirty="0"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9589-046D-C94E-8D0A-AA12D48520C4}"/>
              </a:ext>
            </a:extLst>
          </p:cNvPr>
          <p:cNvSpPr txBox="1"/>
          <p:nvPr userDrawn="1"/>
        </p:nvSpPr>
        <p:spPr>
          <a:xfrm>
            <a:off x="2555776" y="4907364"/>
            <a:ext cx="936104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188" y="1862138"/>
            <a:ext cx="8229600" cy="1557349"/>
          </a:xfrm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 sz="1800">
                <a:solidFill>
                  <a:srgbClr val="4D4D4F"/>
                </a:solidFill>
              </a:defRPr>
            </a:lvl2pPr>
            <a:lvl3pPr>
              <a:defRPr sz="1600">
                <a:solidFill>
                  <a:srgbClr val="4D4D4F"/>
                </a:solidFill>
              </a:defRPr>
            </a:lvl3pPr>
            <a:lvl4pPr>
              <a:defRPr sz="1600">
                <a:solidFill>
                  <a:srgbClr val="4D4D4F"/>
                </a:solidFill>
              </a:defRPr>
            </a:lvl4pPr>
            <a:lvl5pPr>
              <a:defRPr sz="1600">
                <a:solidFill>
                  <a:srgbClr val="4D4D4F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07369"/>
            <a:ext cx="8229600" cy="176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2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3723878"/>
            <a:ext cx="82089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spcBef>
                <a:spcPct val="50000"/>
              </a:spcBef>
              <a:defRPr sz="1400" b="1">
                <a:solidFill>
                  <a:srgbClr val="4D4D4D"/>
                </a:solidFill>
              </a:defRPr>
            </a:lvl1pPr>
          </a:lstStyle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feedback@ga.gov.au</a:t>
            </a:r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l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26748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395413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62138"/>
            <a:ext cx="8229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Author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9550B-8F9A-A542-9251-40851F91E6A4}"/>
              </a:ext>
            </a:extLst>
          </p:cNvPr>
          <p:cNvSpPr txBox="1"/>
          <p:nvPr userDrawn="1"/>
        </p:nvSpPr>
        <p:spPr>
          <a:xfrm>
            <a:off x="7164288" y="4989612"/>
            <a:ext cx="17281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821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64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6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286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0441076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1252929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14617507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16705722" algn="l" defTabSz="417643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500" kern="1200" dirty="0">
                <a:solidFill>
                  <a:schemeClr val="bg2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>© Commonwealth of Australia (Geoscience Australia) 2019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500" kern="1200" dirty="0">
              <a:solidFill>
                <a:schemeClr val="bg2">
                  <a:lumMod val="75000"/>
                </a:schemeClr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hane.Crssman@ga.gov.au" TargetMode="External"/><Relationship Id="rId2" Type="http://schemas.openxmlformats.org/officeDocument/2006/relationships/hyperlink" Target="mailto:Irina.Bastrakova@ga.gov.a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force11.org/group/fairgroup/fairprinciples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762" y="1848556"/>
            <a:ext cx="7916862" cy="525401"/>
          </a:xfrm>
          <a:ln/>
        </p:spPr>
        <p:txBody>
          <a:bodyPr/>
          <a:lstStyle/>
          <a:p>
            <a:r>
              <a:rPr lang="en-US" sz="2800" dirty="0">
                <a:solidFill>
                  <a:srgbClr val="006983"/>
                </a:solidFill>
              </a:rPr>
              <a:t>Location Integration Project</a:t>
            </a:r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230" y="2612459"/>
            <a:ext cx="7916862" cy="1171732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400" dirty="0">
              <a:solidFill>
                <a:srgbClr val="006983"/>
              </a:solidFill>
            </a:endParaRPr>
          </a:p>
          <a:p>
            <a:r>
              <a:rPr lang="en-US" sz="1400" dirty="0">
                <a:solidFill>
                  <a:srgbClr val="006983"/>
                </a:solidFill>
              </a:rPr>
              <a:t>Shane Crossman and Matthew </a:t>
            </a:r>
            <a:r>
              <a:rPr lang="en-US" sz="1400" dirty="0" err="1">
                <a:solidFill>
                  <a:srgbClr val="006983"/>
                </a:solidFill>
              </a:rPr>
              <a:t>Purss</a:t>
            </a:r>
            <a:endParaRPr lang="en-US" sz="1400" dirty="0">
              <a:solidFill>
                <a:srgbClr val="006983"/>
              </a:solidFill>
            </a:endParaRPr>
          </a:p>
          <a:p>
            <a:r>
              <a:rPr lang="en-US" sz="1400" dirty="0">
                <a:solidFill>
                  <a:srgbClr val="006983"/>
                </a:solidFill>
              </a:rPr>
              <a:t>Spatial Data Architecture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6983"/>
                </a:solidFill>
              </a:rPr>
              <a:t>Geoscience Australia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3064"/>
            <a:ext cx="681323" cy="603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33" y="4194529"/>
            <a:ext cx="2520280" cy="460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8" y="4190683"/>
            <a:ext cx="1766949" cy="46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64" y="4078848"/>
            <a:ext cx="695921" cy="691819"/>
          </a:xfrm>
          <a:prstGeom prst="rect">
            <a:avLst/>
          </a:prstGeom>
        </p:spPr>
      </p:pic>
      <p:pic>
        <p:nvPicPr>
          <p:cNvPr id="1026" name="Picture 2" descr="Current logo of the Department of Agricul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71" y="3887547"/>
            <a:ext cx="1509729" cy="10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07979"/>
            <a:ext cx="2664296" cy="5212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640960" cy="584775"/>
          </a:xfrm>
        </p:spPr>
        <p:txBody>
          <a:bodyPr/>
          <a:lstStyle/>
          <a:p>
            <a:r>
              <a:rPr lang="en-AU" sz="3200" dirty="0"/>
              <a:t>Challenge 3 - Social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7574"/>
            <a:ext cx="8229600" cy="3528392"/>
          </a:xfrm>
        </p:spPr>
        <p:txBody>
          <a:bodyPr/>
          <a:lstStyle/>
          <a:p>
            <a:r>
              <a:rPr lang="en-AU" sz="2400" dirty="0">
                <a:solidFill>
                  <a:srgbClr val="267485"/>
                </a:solidFill>
              </a:rPr>
              <a:t>Improved: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267485"/>
                </a:solidFill>
              </a:rPr>
              <a:t>User experience and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267485"/>
                </a:solidFill>
              </a:rPr>
              <a:t>Human-related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267485"/>
                </a:solidFill>
              </a:rPr>
              <a:t>Institutional culture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74" y="1205341"/>
            <a:ext cx="2798862" cy="15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36"/>
            <a:ext cx="8229600" cy="461665"/>
          </a:xfrm>
        </p:spPr>
        <p:txBody>
          <a:bodyPr/>
          <a:lstStyle/>
          <a:p>
            <a:r>
              <a:rPr lang="en-AU" dirty="0"/>
              <a:t>Goal – User Centric Focus and Improved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43557"/>
            <a:ext cx="8435280" cy="3251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Security&amp; privacy  - understanding the ethics and other constraining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Improving data integration workflows between Loc-I partner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Ensuring data currency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Enabling multiple complex user requirements and 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Supporting user-centric approach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4092196" y="3018856"/>
            <a:ext cx="4968107" cy="1200987"/>
            <a:chOff x="179512" y="1059582"/>
            <a:chExt cx="8456724" cy="26056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059582"/>
              <a:ext cx="8456724" cy="26056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384504" y="1494324"/>
              <a:ext cx="1532745" cy="868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b="1" dirty="0"/>
                <a:t>LOC-I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88" y="2904456"/>
            <a:ext cx="1647627" cy="1647627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 bwMode="auto">
          <a:xfrm>
            <a:off x="2570318" y="3467933"/>
            <a:ext cx="1800896" cy="62673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144661"/>
            <a:ext cx="8229600" cy="523220"/>
          </a:xfrm>
        </p:spPr>
        <p:txBody>
          <a:bodyPr/>
          <a:lstStyle/>
          <a:p>
            <a:r>
              <a:rPr lang="en-AU" sz="2800" dirty="0"/>
              <a:t>Bringing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03" y="725633"/>
            <a:ext cx="3096344" cy="360040"/>
          </a:xfrm>
        </p:spPr>
        <p:txBody>
          <a:bodyPr/>
          <a:lstStyle/>
          <a:p>
            <a:r>
              <a:rPr lang="en-AU" sz="2000" dirty="0">
                <a:solidFill>
                  <a:srgbClr val="267485"/>
                </a:solidFill>
              </a:rPr>
              <a:t>Ontology for each dataset</a:t>
            </a:r>
            <a:endParaRPr lang="en-AU" dirty="0">
              <a:solidFill>
                <a:srgbClr val="2674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467544" y="1175004"/>
            <a:ext cx="3603637" cy="1497347"/>
            <a:chOff x="464307" y="1182415"/>
            <a:chExt cx="3603637" cy="1497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307" y="1182415"/>
              <a:ext cx="2140565" cy="1497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6555" y="1197858"/>
              <a:ext cx="1274248" cy="806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603" y="1785032"/>
              <a:ext cx="939341" cy="8947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Right Arrow 19"/>
            <p:cNvSpPr/>
            <p:nvPr/>
          </p:nvSpPr>
          <p:spPr bwMode="auto">
            <a:xfrm rot="21089387">
              <a:off x="1562177" y="1551711"/>
              <a:ext cx="1208648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285577">
              <a:off x="1623303" y="2277305"/>
              <a:ext cx="1564397" cy="14401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8024" y="725633"/>
            <a:ext cx="3435556" cy="2118473"/>
            <a:chOff x="4791551" y="725633"/>
            <a:chExt cx="3435556" cy="2118473"/>
          </a:xfrm>
        </p:grpSpPr>
        <p:grpSp>
          <p:nvGrpSpPr>
            <p:cNvPr id="17" name="Group 16"/>
            <p:cNvGrpSpPr/>
            <p:nvPr/>
          </p:nvGrpSpPr>
          <p:grpSpPr>
            <a:xfrm>
              <a:off x="5155566" y="1131590"/>
              <a:ext cx="2924262" cy="1712516"/>
              <a:chOff x="5155566" y="1131590"/>
              <a:chExt cx="2924262" cy="171251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55566" y="1131590"/>
                <a:ext cx="1899710" cy="15841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00192" y="1447514"/>
                <a:ext cx="963606" cy="13965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8264" y="1279757"/>
                <a:ext cx="1131564" cy="143600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791551" y="725633"/>
              <a:ext cx="3435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>
                  <a:solidFill>
                    <a:srgbClr val="267485"/>
                  </a:solidFill>
                </a:rPr>
                <a:t>Individual Dataset Registries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3803" y="2861369"/>
            <a:ext cx="4418197" cy="1370721"/>
            <a:chOff x="153803" y="2861369"/>
            <a:chExt cx="4418197" cy="13707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7544" y="3363838"/>
              <a:ext cx="3537995" cy="8682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3803" y="2861369"/>
              <a:ext cx="4418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>
                  <a:solidFill>
                    <a:srgbClr val="267485"/>
                  </a:solidFill>
                </a:rPr>
                <a:t>Calculated indexes of linked datasets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91551" y="2861369"/>
            <a:ext cx="4172937" cy="1696254"/>
            <a:chOff x="4791551" y="2861369"/>
            <a:chExt cx="4172937" cy="1696254"/>
          </a:xfrm>
        </p:grpSpPr>
        <p:grpSp>
          <p:nvGrpSpPr>
            <p:cNvPr id="22" name="Group 21"/>
            <p:cNvGrpSpPr/>
            <p:nvPr/>
          </p:nvGrpSpPr>
          <p:grpSpPr>
            <a:xfrm>
              <a:off x="5076056" y="3238000"/>
              <a:ext cx="3642324" cy="1319623"/>
              <a:chOff x="4932040" y="3238000"/>
              <a:chExt cx="3642324" cy="131962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32040" y="3238000"/>
                <a:ext cx="3642324" cy="131962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518804" y="3757994"/>
                <a:ext cx="1008112" cy="253916"/>
              </a:xfrm>
              <a:prstGeom prst="rect">
                <a:avLst/>
              </a:prstGeom>
              <a:solidFill>
                <a:srgbClr val="EFFF9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 dirty="0">
                    <a:solidFill>
                      <a:srgbClr val="FF0000"/>
                    </a:solidFill>
                  </a:rPr>
                  <a:t>Place Names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876256" y="3757994"/>
                <a:ext cx="532095" cy="253916"/>
              </a:xfrm>
              <a:prstGeom prst="rect">
                <a:avLst/>
              </a:prstGeom>
              <a:solidFill>
                <a:srgbClr val="D8C5C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 dirty="0">
                    <a:solidFill>
                      <a:srgbClr val="FF0000"/>
                    </a:solidFill>
                  </a:rPr>
                  <a:t>DEM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24328" y="3757994"/>
                <a:ext cx="1008112" cy="253916"/>
              </a:xfrm>
              <a:prstGeom prst="rect">
                <a:avLst/>
              </a:prstGeom>
              <a:solidFill>
                <a:srgbClr val="74AC9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1050" dirty="0">
                    <a:solidFill>
                      <a:srgbClr val="FF0000"/>
                    </a:solidFill>
                  </a:rPr>
                  <a:t>DGGS Index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791551" y="2861369"/>
              <a:ext cx="41729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>
                  <a:solidFill>
                    <a:srgbClr val="267485"/>
                  </a:solidFill>
                </a:rPr>
                <a:t>Capability to query across datasets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8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43" y="206520"/>
            <a:ext cx="8827845" cy="497706"/>
          </a:xfrm>
        </p:spPr>
        <p:txBody>
          <a:bodyPr/>
          <a:lstStyle/>
          <a:p>
            <a:r>
              <a:rPr lang="en-AU" dirty="0">
                <a:solidFill>
                  <a:srgbClr val="006983"/>
                </a:solidFill>
              </a:rPr>
              <a:t>DEA: Assigning names to waterbodies on streams to </a:t>
            </a:r>
            <a:r>
              <a:rPr lang="en-AU" dirty="0" err="1">
                <a:solidFill>
                  <a:srgbClr val="006983"/>
                </a:solidFill>
              </a:rPr>
              <a:t>WOfS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2602" y="1160626"/>
            <a:ext cx="8853894" cy="3516759"/>
            <a:chOff x="398626" y="1160626"/>
            <a:chExt cx="8853894" cy="35167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621" y="1160626"/>
              <a:ext cx="5335446" cy="34586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1835696" y="3805683"/>
              <a:ext cx="1008112" cy="720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863114" y="3805683"/>
              <a:ext cx="3960440" cy="720000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8626" y="4308053"/>
              <a:ext cx="87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FF0000"/>
                  </a:solidFill>
                </a:rPr>
                <a:t>DEA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1035143" y="4305211"/>
              <a:ext cx="723875" cy="18750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7601683" y="4225052"/>
              <a:ext cx="1650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0070C0"/>
                  </a:solidFill>
                </a:rPr>
                <a:t>Surface Water</a:t>
              </a:r>
            </a:p>
          </p:txBody>
        </p:sp>
        <p:cxnSp>
          <p:nvCxnSpPr>
            <p:cNvPr id="20" name="Straight Arrow Connector 19"/>
            <p:cNvCxnSpPr>
              <a:stCxn id="18" idx="1"/>
            </p:cNvCxnSpPr>
            <p:nvPr/>
          </p:nvCxnSpPr>
          <p:spPr bwMode="auto">
            <a:xfrm flipH="1" flipV="1">
              <a:off x="6903820" y="4237226"/>
              <a:ext cx="697863" cy="17249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TextBox 23"/>
          <p:cNvSpPr txBox="1"/>
          <p:nvPr/>
        </p:nvSpPr>
        <p:spPr>
          <a:xfrm>
            <a:off x="7104179" y="954496"/>
            <a:ext cx="2021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Days, not months</a:t>
            </a:r>
          </a:p>
          <a:p>
            <a:endParaRPr lang="en-A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Raster &amp; Vector data integrated</a:t>
            </a:r>
          </a:p>
          <a:p>
            <a:endParaRPr lang="en-A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No reliance on complex schemas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679" y="901065"/>
            <a:ext cx="17150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525"/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Consistent answers to a range of questions</a:t>
            </a:r>
          </a:p>
          <a:p>
            <a:pPr indent="-9525"/>
            <a:endParaRPr lang="en-AU" dirty="0">
              <a:solidFill>
                <a:schemeClr val="accent5">
                  <a:lumMod val="50000"/>
                </a:schemeClr>
              </a:solidFill>
            </a:endParaRPr>
          </a:p>
          <a:p>
            <a:pPr indent="-9525"/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Repeatable over time</a:t>
            </a:r>
          </a:p>
          <a:p>
            <a:pPr indent="-9525"/>
            <a:endParaRPr lang="en-AU" dirty="0">
              <a:solidFill>
                <a:schemeClr val="accent5">
                  <a:lumMod val="50000"/>
                </a:schemeClr>
              </a:solidFill>
            </a:endParaRPr>
          </a:p>
          <a:p>
            <a:pPr indent="-9525"/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Linking Little data to Big data</a:t>
            </a:r>
          </a:p>
        </p:txBody>
      </p:sp>
    </p:spTree>
    <p:extLst>
      <p:ext uri="{BB962C8B-B14F-4D97-AF65-F5344CB8AC3E}">
        <p14:creationId xmlns:p14="http://schemas.microsoft.com/office/powerpoint/2010/main" val="468192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38803"/>
            <a:ext cx="8229600" cy="461665"/>
          </a:xfrm>
        </p:spPr>
        <p:txBody>
          <a:bodyPr/>
          <a:lstStyle/>
          <a:p>
            <a:r>
              <a:rPr lang="en-AU" dirty="0"/>
              <a:t>Matching DEA satellite data to land parcels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655576"/>
            <a:ext cx="5256584" cy="29385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275606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parcel/s are in the irrigated areas 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2320" y="92767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Green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polygons irrigated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320" y="224961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 polygons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Parcels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736" y="437195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DGGS matches location of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715617"/>
            <a:ext cx="9033575" cy="5542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5496" y="3579942"/>
            <a:ext cx="2520280" cy="720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81063" y="3574925"/>
            <a:ext cx="6480720" cy="7200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5821" y="3239834"/>
            <a:ext cx="87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DEA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2280" y="322420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Cadastre</a:t>
            </a:r>
          </a:p>
        </p:txBody>
      </p:sp>
    </p:spTree>
    <p:extLst>
      <p:ext uri="{BB962C8B-B14F-4D97-AF65-F5344CB8AC3E}">
        <p14:creationId xmlns:p14="http://schemas.microsoft.com/office/powerpoint/2010/main" val="3073492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229600" cy="461665"/>
          </a:xfrm>
        </p:spPr>
        <p:txBody>
          <a:bodyPr/>
          <a:lstStyle/>
          <a:p>
            <a:r>
              <a:rPr lang="en-AU"/>
              <a:t>Loc-I Progress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71550"/>
            <a:ext cx="8229600" cy="3816424"/>
          </a:xfrm>
        </p:spPr>
        <p:txBody>
          <a:bodyPr/>
          <a:lstStyle/>
          <a:p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Year one:  Learning Linked Data capabilities and techniques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Created and tested new infrastructure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Created Linked Data Index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Built capability for Linked Data and DGGS</a:t>
            </a:r>
          </a:p>
          <a:p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Year two: Operationalisation of Linked Data infrastructure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Releasing Governance Framework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Developing APIs and other tools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Developing User Guides</a:t>
            </a:r>
          </a:p>
          <a:p>
            <a:pPr marL="733425" lvl="1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Extending Linked Data Index and DGGS to other datasets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95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48" y="125213"/>
            <a:ext cx="8229600" cy="461665"/>
          </a:xfrm>
        </p:spPr>
        <p:txBody>
          <a:bodyPr/>
          <a:lstStyle/>
          <a:p>
            <a:r>
              <a:rPr lang="en-AU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43558"/>
            <a:ext cx="8712968" cy="388843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Unlocking Data Potential: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enabling machine-to machine data integration, analysis and mining 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remove needs for cross-agency data transfer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Accelerating Innovation: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developing protocols, tools, API for quick access to multi-agency data assets on IoT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testing new technologies for seamless data integration across multiple datasets and systems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AU" b="1" dirty="0">
                <a:solidFill>
                  <a:schemeClr val="accent5">
                    <a:lumMod val="50000"/>
                  </a:schemeClr>
                </a:solidFill>
              </a:rPr>
              <a:t>Maximising Collaboration</a:t>
            </a:r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improving relationship across multiple sectors (government, research and industry)</a:t>
            </a:r>
          </a:p>
          <a:p>
            <a:pPr marL="73342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developing common governance processes and workflows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75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88" y="3723878"/>
            <a:ext cx="8208962" cy="1384995"/>
          </a:xfrm>
        </p:spPr>
        <p:txBody>
          <a:bodyPr/>
          <a:lstStyle/>
          <a:p>
            <a:r>
              <a:rPr lang="en-AU" dirty="0"/>
              <a:t>Phone:</a:t>
            </a:r>
            <a:r>
              <a:rPr lang="en-AU" b="0" dirty="0"/>
              <a:t> +61 2 6249 9111</a:t>
            </a:r>
          </a:p>
          <a:p>
            <a:r>
              <a:rPr lang="en-AU" dirty="0"/>
              <a:t>Web:</a:t>
            </a:r>
            <a:r>
              <a:rPr lang="en-AU" b="0" dirty="0"/>
              <a:t> www.ga.gov.au</a:t>
            </a:r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>
                <a:hlinkClick r:id="rId2"/>
              </a:rPr>
              <a:t>Irina.Bastrakova@ga.gov.au</a:t>
            </a:r>
            <a:r>
              <a:rPr lang="en-AU" b="0" dirty="0"/>
              <a:t>; </a:t>
            </a:r>
            <a:r>
              <a:rPr lang="en-AU" b="0" dirty="0">
                <a:hlinkClick r:id="rId3"/>
              </a:rPr>
              <a:t>Shane.Crssman@ga.gov.au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  <a:p>
            <a:r>
              <a:rPr lang="en-AU" dirty="0"/>
              <a:t>Postal Address:</a:t>
            </a:r>
            <a:r>
              <a:rPr lang="en-AU" b="0" dirty="0"/>
              <a:t> GPO Box 378, Canberra ACT 2601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275606"/>
            <a:ext cx="3757509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loc-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88" y="717550"/>
            <a:ext cx="7007225" cy="39417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543" y="743793"/>
            <a:ext cx="4038224" cy="36014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061035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accent5">
                    <a:lumMod val="50000"/>
                  </a:schemeClr>
                </a:solidFill>
              </a:rPr>
              <a:t>Loc</a:t>
            </a:r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-I is the jigsaw piece to connect society, economy and the environment layers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3297"/>
            <a:ext cx="7443861" cy="749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959" y="3445943"/>
            <a:ext cx="2071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Enabler for linking spatial and non-spatial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4257" y="1236054"/>
            <a:ext cx="29883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The Location Index creates a system to support: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Decisions based on fit for purpose data with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Known authoritative sources 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Using best technology and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Available on demand from a device of choice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448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0950"/>
            <a:ext cx="8229600" cy="830997"/>
          </a:xfrm>
        </p:spPr>
        <p:txBody>
          <a:bodyPr/>
          <a:lstStyle/>
          <a:p>
            <a:r>
              <a:rPr lang="en-AU" dirty="0"/>
              <a:t>Challenge – how do you join multiple geographies and observations together that are not structured the same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3009588" y="150092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>
                <a:solidFill>
                  <a:schemeClr val="accent5">
                    <a:lumMod val="50000"/>
                  </a:schemeClr>
                </a:solidFill>
              </a:rPr>
              <a:t>Geofabric</a:t>
            </a:r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562" y="318199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DEA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280" y="3289699"/>
            <a:ext cx="4617352" cy="523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216" y="1879698"/>
            <a:ext cx="4469927" cy="1153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097143" y="3345721"/>
            <a:ext cx="112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accent5">
                    <a:lumMod val="50000"/>
                  </a:schemeClr>
                </a:solidFill>
              </a:rPr>
              <a:t>Lat</a:t>
            </a:r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/Long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1034" y="958847"/>
            <a:ext cx="140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No coordinates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4632" y="22837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3422" y="95362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Addresses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84" y="4077678"/>
            <a:ext cx="7464738" cy="525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433549" y="417008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</a:rPr>
              <a:t>Stats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15" y="1026086"/>
            <a:ext cx="2519648" cy="1422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24" y="1546687"/>
            <a:ext cx="2486960" cy="1405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17" y="2283718"/>
            <a:ext cx="2425060" cy="1676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708" y="1077722"/>
            <a:ext cx="2865917" cy="628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6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2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34" y="139341"/>
            <a:ext cx="8229600" cy="584775"/>
          </a:xfrm>
        </p:spPr>
        <p:txBody>
          <a:bodyPr/>
          <a:lstStyle/>
          <a:p>
            <a:r>
              <a:rPr lang="en-AU" sz="3200" dirty="0"/>
              <a:t>Challenge 1 – Data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634" y="843558"/>
            <a:ext cx="8593830" cy="35194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AU" sz="2800" dirty="0">
                <a:solidFill>
                  <a:srgbClr val="267485"/>
                </a:solidFill>
              </a:rPr>
              <a:t>Accessed &amp; FAIR,</a:t>
            </a:r>
          </a:p>
          <a:p>
            <a:pPr>
              <a:spcBef>
                <a:spcPts val="0"/>
              </a:spcBef>
            </a:pPr>
            <a:r>
              <a:rPr lang="en-AU" sz="2800" dirty="0">
                <a:solidFill>
                  <a:srgbClr val="267485"/>
                </a:solidFill>
              </a:rPr>
              <a:t>not just Delivered or Downloaded </a:t>
            </a:r>
          </a:p>
          <a:p>
            <a:r>
              <a:rPr lang="en-AU" sz="2000" b="1" u="sng" dirty="0">
                <a:solidFill>
                  <a:srgbClr val="267485"/>
                </a:solidFill>
              </a:rPr>
              <a:t>F</a:t>
            </a:r>
            <a:r>
              <a:rPr lang="en-AU" sz="2000" u="sng" dirty="0">
                <a:solidFill>
                  <a:srgbClr val="267485"/>
                </a:solidFill>
              </a:rPr>
              <a:t>indable:</a:t>
            </a:r>
            <a:r>
              <a:rPr lang="en-AU" sz="2000" dirty="0">
                <a:solidFill>
                  <a:srgbClr val="267485"/>
                </a:solidFill>
              </a:rPr>
              <a:t> </a:t>
            </a:r>
            <a:r>
              <a:rPr lang="en-AU" dirty="0">
                <a:solidFill>
                  <a:srgbClr val="267485"/>
                </a:solidFill>
              </a:rPr>
              <a:t>registered or Indexed in a searchable source </a:t>
            </a:r>
          </a:p>
          <a:p>
            <a:r>
              <a:rPr lang="en-AU" dirty="0">
                <a:solidFill>
                  <a:srgbClr val="267485"/>
                </a:solidFill>
              </a:rPr>
              <a:t>	    uniquely identified (PID), self-describable through metadata</a:t>
            </a:r>
          </a:p>
          <a:p>
            <a:r>
              <a:rPr lang="en-AU" sz="2000" b="1" u="sng" dirty="0">
                <a:solidFill>
                  <a:srgbClr val="267485"/>
                </a:solidFill>
              </a:rPr>
              <a:t>A</a:t>
            </a:r>
            <a:r>
              <a:rPr lang="en-AU" sz="2000" u="sng" dirty="0">
                <a:solidFill>
                  <a:srgbClr val="267485"/>
                </a:solidFill>
              </a:rPr>
              <a:t>ccessible:</a:t>
            </a:r>
            <a:r>
              <a:rPr lang="en-AU" sz="2000" dirty="0">
                <a:solidFill>
                  <a:srgbClr val="267485"/>
                </a:solidFill>
              </a:rPr>
              <a:t> </a:t>
            </a:r>
            <a:r>
              <a:rPr lang="en-AU" dirty="0">
                <a:solidFill>
                  <a:srgbClr val="267485"/>
                </a:solidFill>
              </a:rPr>
              <a:t>standardised protocols (open, free, universal) – HTTPS, FTP</a:t>
            </a:r>
          </a:p>
          <a:p>
            <a:r>
              <a:rPr lang="en-AU" dirty="0">
                <a:solidFill>
                  <a:srgbClr val="267485"/>
                </a:solidFill>
              </a:rPr>
              <a:t>	       authentication &amp; authorisation procedures</a:t>
            </a:r>
          </a:p>
          <a:p>
            <a:r>
              <a:rPr lang="en-AU" sz="2000" b="1" u="sng" dirty="0">
                <a:solidFill>
                  <a:srgbClr val="267485"/>
                </a:solidFill>
              </a:rPr>
              <a:t>I</a:t>
            </a:r>
            <a:r>
              <a:rPr lang="en-AU" sz="2000" u="sng" dirty="0">
                <a:solidFill>
                  <a:srgbClr val="267485"/>
                </a:solidFill>
              </a:rPr>
              <a:t>nteroperable:</a:t>
            </a:r>
            <a:r>
              <a:rPr lang="en-AU" sz="2000" dirty="0">
                <a:solidFill>
                  <a:srgbClr val="267485"/>
                </a:solidFill>
              </a:rPr>
              <a:t> a</a:t>
            </a:r>
            <a:r>
              <a:rPr lang="en-AU" dirty="0">
                <a:solidFill>
                  <a:srgbClr val="267485"/>
                </a:solidFill>
              </a:rPr>
              <a:t>greed format, language &amp; vocabularies</a:t>
            </a:r>
          </a:p>
          <a:p>
            <a:r>
              <a:rPr lang="en-AU" sz="2000" b="1" u="sng" dirty="0">
                <a:solidFill>
                  <a:srgbClr val="267485"/>
                </a:solidFill>
              </a:rPr>
              <a:t>R</a:t>
            </a:r>
            <a:r>
              <a:rPr lang="en-AU" sz="2000" u="sng" dirty="0">
                <a:solidFill>
                  <a:srgbClr val="267485"/>
                </a:solidFill>
              </a:rPr>
              <a:t>e-usable:</a:t>
            </a:r>
            <a:r>
              <a:rPr lang="en-AU" sz="2000" dirty="0">
                <a:solidFill>
                  <a:srgbClr val="267485"/>
                </a:solidFill>
              </a:rPr>
              <a:t> </a:t>
            </a:r>
            <a:r>
              <a:rPr lang="en-AU" dirty="0">
                <a:solidFill>
                  <a:srgbClr val="267485"/>
                </a:solidFill>
              </a:rPr>
              <a:t>machine readable, known licence &amp; security, provenance &amp; standards</a:t>
            </a:r>
          </a:p>
          <a:p>
            <a:r>
              <a:rPr lang="en-AU" sz="1050" dirty="0">
                <a:hlinkClick r:id="rId2"/>
              </a:rPr>
              <a:t>https://www.force11.org/group/fairgroup/fairprinciples</a:t>
            </a:r>
            <a:endParaRPr lang="en-AU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57" y="357356"/>
            <a:ext cx="2253719" cy="1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768" y="76771"/>
            <a:ext cx="8784531" cy="523220"/>
          </a:xfrm>
        </p:spPr>
        <p:txBody>
          <a:bodyPr/>
          <a:lstStyle/>
          <a:p>
            <a:r>
              <a:rPr lang="en-AU" sz="2800" dirty="0"/>
              <a:t>Goal – Semantic Integration of Linked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36477"/>
            <a:ext cx="2376264" cy="20959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059697"/>
            <a:ext cx="74168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267485"/>
                </a:solidFill>
              </a:rPr>
              <a:t>Power of Linked Data: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7485"/>
                </a:solidFill>
              </a:rPr>
              <a:t>Discovery through the Web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7485"/>
                </a:solidFill>
              </a:rPr>
              <a:t>Enable machine-to-machine communication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7485"/>
                </a:solidFill>
              </a:rPr>
              <a:t>Easily extendable by linking to other Linked Data sources on the Web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7485"/>
                </a:solidFill>
              </a:rPr>
              <a:t>Re-use beyond traditional client base and use cases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67485"/>
                </a:solidFill>
              </a:rPr>
              <a:t>Enable consistent data mining of multiple spatial and non-spatial data without GIS software though Open Linked Data</a:t>
            </a:r>
          </a:p>
        </p:txBody>
      </p:sp>
    </p:spTree>
    <p:extLst>
      <p:ext uri="{BB962C8B-B14F-4D97-AF65-F5344CB8AC3E}">
        <p14:creationId xmlns:p14="http://schemas.microsoft.com/office/powerpoint/2010/main" val="16870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07985"/>
            <a:ext cx="8229600" cy="523220"/>
          </a:xfrm>
        </p:spPr>
        <p:txBody>
          <a:bodyPr/>
          <a:lstStyle/>
          <a:p>
            <a:r>
              <a:rPr lang="en-AU" sz="2800" dirty="0"/>
              <a:t>Challenge 2 - Innovative Technologies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843558"/>
            <a:ext cx="842493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Test Linked Data and Discrete Global Grid System technologies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Build new innovative capability across multiple agencies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Implement a set of new tools for Semantic Integration of Data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Re-using existing tools &amp; infrastructures (e.g. Research Vocabulary Australia)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Implement in the cloud and private repositories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67485"/>
                </a:solidFill>
              </a:rPr>
              <a:t>Ensure Requirement for secure access and integration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04" y="3022691"/>
            <a:ext cx="1980220" cy="14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57" y="7032"/>
            <a:ext cx="8229600" cy="523220"/>
          </a:xfrm>
        </p:spPr>
        <p:txBody>
          <a:bodyPr/>
          <a:lstStyle/>
          <a:p>
            <a:r>
              <a:rPr lang="en-AU" sz="2800" dirty="0"/>
              <a:t>Goal – Extendable Systems to re-use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92856" y="699542"/>
            <a:ext cx="812355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AU" sz="2000" u="sng" dirty="0">
                <a:solidFill>
                  <a:srgbClr val="267485"/>
                </a:solidFill>
              </a:rPr>
              <a:t>Highly Scalable:</a:t>
            </a:r>
          </a:p>
          <a:p>
            <a:pPr lvl="0">
              <a:spcBef>
                <a:spcPts val="600"/>
              </a:spcBef>
            </a:pPr>
            <a:r>
              <a:rPr lang="en-AU" dirty="0">
                <a:solidFill>
                  <a:srgbClr val="267485"/>
                </a:solidFill>
              </a:rPr>
              <a:t>Elastic File Store and Load Balance for large datasets and volume requests</a:t>
            </a:r>
          </a:p>
          <a:p>
            <a:pPr lvl="0">
              <a:spcBef>
                <a:spcPts val="600"/>
              </a:spcBef>
            </a:pPr>
            <a:r>
              <a:rPr lang="en-AU" sz="2000" u="sng" dirty="0">
                <a:solidFill>
                  <a:srgbClr val="267485"/>
                </a:solidFill>
              </a:rPr>
              <a:t>Secure:</a:t>
            </a:r>
          </a:p>
          <a:p>
            <a:pPr lvl="0">
              <a:spcBef>
                <a:spcPts val="600"/>
              </a:spcBef>
            </a:pPr>
            <a:r>
              <a:rPr lang="en-AU" dirty="0">
                <a:solidFill>
                  <a:srgbClr val="267485"/>
                </a:solidFill>
              </a:rPr>
              <a:t>Virtual Private Cloud; Highly secure network access</a:t>
            </a:r>
          </a:p>
          <a:p>
            <a:pPr lvl="0">
              <a:spcBef>
                <a:spcPts val="600"/>
              </a:spcBef>
            </a:pPr>
            <a:r>
              <a:rPr lang="en-AU" sz="2000" u="sng" dirty="0">
                <a:solidFill>
                  <a:srgbClr val="267485"/>
                </a:solidFill>
              </a:rPr>
              <a:t>Flexible:</a:t>
            </a:r>
          </a:p>
          <a:p>
            <a:pPr lvl="0">
              <a:spcBef>
                <a:spcPts val="600"/>
              </a:spcBef>
            </a:pPr>
            <a:r>
              <a:rPr lang="en-AU" dirty="0">
                <a:solidFill>
                  <a:srgbClr val="267485"/>
                </a:solidFill>
              </a:rPr>
              <a:t>Code can be deployed by different users/custodians</a:t>
            </a:r>
          </a:p>
          <a:p>
            <a:pPr lvl="0">
              <a:spcBef>
                <a:spcPts val="600"/>
              </a:spcBef>
            </a:pPr>
            <a:r>
              <a:rPr lang="en-AU" sz="2000" u="sng" dirty="0">
                <a:solidFill>
                  <a:srgbClr val="267485"/>
                </a:solidFill>
              </a:rPr>
              <a:t>Repeatable:</a:t>
            </a:r>
          </a:p>
          <a:p>
            <a:pPr lvl="0">
              <a:spcBef>
                <a:spcPts val="600"/>
              </a:spcBef>
            </a:pPr>
            <a:r>
              <a:rPr lang="en-AU" dirty="0">
                <a:solidFill>
                  <a:srgbClr val="267485"/>
                </a:solidFill>
              </a:rPr>
              <a:t>Infrastructure as code, GitHub code management</a:t>
            </a:r>
          </a:p>
          <a:p>
            <a:pPr lvl="0">
              <a:spcBef>
                <a:spcPts val="600"/>
              </a:spcBef>
            </a:pPr>
            <a:r>
              <a:rPr lang="en-AU" sz="2000" u="sng" dirty="0">
                <a:solidFill>
                  <a:srgbClr val="267485"/>
                </a:solidFill>
              </a:rPr>
              <a:t>Easy to administer:</a:t>
            </a:r>
          </a:p>
          <a:p>
            <a:pPr lvl="0">
              <a:spcBef>
                <a:spcPts val="600"/>
              </a:spcBef>
            </a:pPr>
            <a:r>
              <a:rPr lang="en-AU" dirty="0">
                <a:solidFill>
                  <a:srgbClr val="267485"/>
                </a:solidFill>
              </a:rPr>
              <a:t>Code deployed as workflow through </a:t>
            </a:r>
            <a:r>
              <a:rPr lang="en-AU" dirty="0" err="1">
                <a:solidFill>
                  <a:srgbClr val="267485"/>
                </a:solidFill>
              </a:rPr>
              <a:t>BitBucket</a:t>
            </a:r>
            <a:r>
              <a:rPr lang="en-AU" dirty="0">
                <a:solidFill>
                  <a:srgbClr val="267485"/>
                </a:solidFill>
              </a:rPr>
              <a:t> pipelines</a:t>
            </a:r>
          </a:p>
        </p:txBody>
      </p:sp>
    </p:spTree>
    <p:extLst>
      <p:ext uri="{BB962C8B-B14F-4D97-AF65-F5344CB8AC3E}">
        <p14:creationId xmlns:p14="http://schemas.microsoft.com/office/powerpoint/2010/main" val="27211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DGGS technologies</a:t>
            </a:r>
          </a:p>
        </p:txBody>
      </p:sp>
      <p:pic>
        <p:nvPicPr>
          <p:cNvPr id="84" name="Content Placeholder 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16" y="787440"/>
            <a:ext cx="4640434" cy="22799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300192" y="915566"/>
            <a:ext cx="821091" cy="2208233"/>
            <a:chOff x="3727259" y="1730714"/>
            <a:chExt cx="1675696" cy="45065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/>
            <p:cNvGrpSpPr/>
            <p:nvPr/>
          </p:nvGrpSpPr>
          <p:grpSpPr>
            <a:xfrm>
              <a:off x="3732845" y="3840956"/>
              <a:ext cx="1670110" cy="2396356"/>
              <a:chOff x="3732845" y="3840956"/>
              <a:chExt cx="1670110" cy="239635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732845" y="4485924"/>
                <a:ext cx="1656184" cy="1751388"/>
                <a:chOff x="6064932" y="3621828"/>
                <a:chExt cx="1656184" cy="1751388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6064932" y="3621828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75" name="Rectangle 74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6" name="Rectangle 75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7" name="Rectangle 76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8" name="Rectangle 77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9" name="Oval 78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80" name="Oval 79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82" name="Oval 81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6893024" y="4501066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67" name="Rectangle 66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8" name="Rectangle 67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9" name="Rectangle 68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0" name="Rectangle 69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1" name="Oval 70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2" name="Oval 71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3" name="Oval 72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74" name="Oval 73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6064932" y="4501066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59" name="Rectangle 58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0" name="Rectangle 59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1" name="Rectangle 60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2" name="Rectangle 61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3" name="Oval 62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4" name="Oval 63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5" name="Oval 64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66" name="Oval 65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6893024" y="3621828"/>
                  <a:ext cx="828092" cy="872150"/>
                  <a:chOff x="6588224" y="4077072"/>
                  <a:chExt cx="828092" cy="872150"/>
                </a:xfrm>
              </p:grpSpPr>
              <p:sp>
                <p:nvSpPr>
                  <p:cNvPr id="51" name="Rectangle 50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2" name="Rectangle 51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077072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3" name="Rectangle 52"/>
                  <p:cNvSpPr>
                    <a:spLocks noChangeAspect="1"/>
                  </p:cNvSpPr>
                  <p:nvPr/>
                </p:nvSpPr>
                <p:spPr bwMode="auto">
                  <a:xfrm>
                    <a:off x="6588224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4" name="Rectangle 53"/>
                  <p:cNvSpPr>
                    <a:spLocks noChangeAspect="1"/>
                  </p:cNvSpPr>
                  <p:nvPr/>
                </p:nvSpPr>
                <p:spPr bwMode="auto">
                  <a:xfrm>
                    <a:off x="7002270" y="4517174"/>
                    <a:ext cx="414046" cy="432048"/>
                  </a:xfrm>
                  <a:prstGeom prst="rect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5" name="Oval 54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6" name="Oval 55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257092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7" name="Oval 56"/>
                  <p:cNvSpPr>
                    <a:spLocks noChangeAspect="1"/>
                  </p:cNvSpPr>
                  <p:nvPr/>
                </p:nvSpPr>
                <p:spPr bwMode="auto">
                  <a:xfrm>
                    <a:off x="6759243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  <p:sp>
                <p:nvSpPr>
                  <p:cNvPr id="58" name="Oval 57"/>
                  <p:cNvSpPr>
                    <a:spLocks noChangeAspect="1"/>
                  </p:cNvSpPr>
                  <p:nvPr/>
                </p:nvSpPr>
                <p:spPr bwMode="auto">
                  <a:xfrm>
                    <a:off x="7173289" y="4697194"/>
                    <a:ext cx="72008" cy="7200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000" tIns="46800" rIns="90000" bIns="4680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D4D4F"/>
                      </a:solidFill>
                      <a:effectLst/>
                      <a:uLnTx/>
                      <a:uFillTx/>
                      <a:latin typeface="Arial" charset="0"/>
                      <a:ea typeface="MS PGothic" pitchFamily="34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" name="Group 25"/>
              <p:cNvGrpSpPr/>
              <p:nvPr/>
            </p:nvGrpSpPr>
            <p:grpSpPr>
              <a:xfrm>
                <a:off x="3734512" y="3840956"/>
                <a:ext cx="1668443" cy="1766888"/>
                <a:chOff x="3734512" y="3840956"/>
                <a:chExt cx="1668443" cy="176688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4110039" y="3840956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43" name="Straight Connector 42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5" name="Straight Connector 44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6" name="Straight Connector 45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4857650" y="3954487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0" name="Straight Connector 39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1" name="Straight Connector 40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2" name="Straight Connector 41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3734512" y="4091360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6" name="Straight Connector 35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7" name="Straight Connector 36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" name="Straight Connector 37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4471989" y="4198144"/>
                  <a:ext cx="545305" cy="1409700"/>
                  <a:chOff x="4110039" y="3840956"/>
                  <a:chExt cx="545305" cy="1409700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 bwMode="auto">
                  <a:xfrm flipH="1">
                    <a:off x="4295776" y="3840956"/>
                    <a:ext cx="66674" cy="1221582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>
                    <a:off x="4362450" y="3840956"/>
                    <a:ext cx="292894" cy="1276350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3" name="Straight Connector 32"/>
                  <p:cNvCxnSpPr/>
                  <p:nvPr/>
                </p:nvCxnSpPr>
                <p:spPr bwMode="auto">
                  <a:xfrm>
                    <a:off x="4366105" y="3861048"/>
                    <a:ext cx="102394" cy="1389608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4" name="Straight Connector 33"/>
                  <p:cNvCxnSpPr/>
                  <p:nvPr/>
                </p:nvCxnSpPr>
                <p:spPr bwMode="auto">
                  <a:xfrm flipH="1">
                    <a:off x="4110039" y="3852863"/>
                    <a:ext cx="252411" cy="1335881"/>
                  </a:xfrm>
                  <a:prstGeom prst="line">
                    <a:avLst/>
                  </a:prstGeom>
                  <a:solidFill>
                    <a:srgbClr val="A0D7E4"/>
                  </a:solidFill>
                  <a:ln w="9525" cap="flat" cmpd="sng" algn="ctr">
                    <a:solidFill>
                      <a:srgbClr val="4D4D4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grpSp>
          <p:nvGrpSpPr>
            <p:cNvPr id="7" name="Group 6"/>
            <p:cNvGrpSpPr/>
            <p:nvPr/>
          </p:nvGrpSpPr>
          <p:grpSpPr>
            <a:xfrm>
              <a:off x="3727259" y="2666818"/>
              <a:ext cx="1667356" cy="2169693"/>
              <a:chOff x="3727259" y="2666818"/>
              <a:chExt cx="1667356" cy="216969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727259" y="3108319"/>
                <a:ext cx="1667356" cy="1728192"/>
                <a:chOff x="3984764" y="3645024"/>
                <a:chExt cx="1667356" cy="1728192"/>
              </a:xfrm>
              <a:scene3d>
                <a:camera prst="isometricOffAxis2Top"/>
                <a:lightRig rig="threePt" dir="t"/>
              </a:scene3d>
            </p:grpSpPr>
            <p:sp>
              <p:nvSpPr>
                <p:cNvPr id="17" name="Rectangle 16"/>
                <p:cNvSpPr>
                  <a:spLocks noChangeAspect="1"/>
                </p:cNvSpPr>
                <p:nvPr/>
              </p:nvSpPr>
              <p:spPr bwMode="auto">
                <a:xfrm>
                  <a:off x="3984764" y="3645024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8" name="Rectangle 17"/>
                <p:cNvSpPr>
                  <a:spLocks noChangeAspect="1"/>
                </p:cNvSpPr>
                <p:nvPr/>
              </p:nvSpPr>
              <p:spPr bwMode="auto">
                <a:xfrm>
                  <a:off x="3984764" y="4509120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9" name="Rectangle 18"/>
                <p:cNvSpPr>
                  <a:spLocks noChangeAspect="1"/>
                </p:cNvSpPr>
                <p:nvPr/>
              </p:nvSpPr>
              <p:spPr bwMode="auto">
                <a:xfrm>
                  <a:off x="4824028" y="4509120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0" name="Rectangle 19"/>
                <p:cNvSpPr>
                  <a:spLocks noChangeAspect="1"/>
                </p:cNvSpPr>
                <p:nvPr/>
              </p:nvSpPr>
              <p:spPr bwMode="auto">
                <a:xfrm>
                  <a:off x="4824028" y="3645024"/>
                  <a:ext cx="828092" cy="864096"/>
                </a:xfrm>
                <a:prstGeom prst="rect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 bwMode="auto">
                <a:xfrm>
                  <a:off x="4344804" y="4023066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 bwMode="auto">
                <a:xfrm>
                  <a:off x="5184068" y="4023066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 bwMode="auto">
                <a:xfrm>
                  <a:off x="4344804" y="4887162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 bwMode="auto">
                <a:xfrm>
                  <a:off x="5184068" y="4887162"/>
                  <a:ext cx="108012" cy="108012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Arial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3995937" y="2666818"/>
                <a:ext cx="1080119" cy="1410254"/>
                <a:chOff x="3995937" y="2666818"/>
                <a:chExt cx="1080119" cy="1410254"/>
              </a:xfrm>
            </p:grpSpPr>
            <p:cxnSp>
              <p:nvCxnSpPr>
                <p:cNvPr id="13" name="Straight Connector 12"/>
                <p:cNvCxnSpPr>
                  <a:stCxn id="10" idx="4"/>
                </p:cNvCxnSpPr>
                <p:nvPr/>
              </p:nvCxnSpPr>
              <p:spPr bwMode="auto">
                <a:xfrm>
                  <a:off x="4560937" y="2666818"/>
                  <a:ext cx="515119" cy="1194230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" name="Straight Connector 13"/>
                <p:cNvCxnSpPr/>
                <p:nvPr/>
              </p:nvCxnSpPr>
              <p:spPr bwMode="auto">
                <a:xfrm>
                  <a:off x="4555351" y="2669869"/>
                  <a:ext cx="176605" cy="1407203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" name="Straight Connector 14"/>
                <p:cNvCxnSpPr/>
                <p:nvPr/>
              </p:nvCxnSpPr>
              <p:spPr bwMode="auto">
                <a:xfrm flipH="1">
                  <a:off x="3995937" y="2669869"/>
                  <a:ext cx="559414" cy="1335195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" name="Straight Connector 15"/>
                <p:cNvCxnSpPr/>
                <p:nvPr/>
              </p:nvCxnSpPr>
              <p:spPr bwMode="auto">
                <a:xfrm flipH="1">
                  <a:off x="4395789" y="2669869"/>
                  <a:ext cx="165148" cy="1085362"/>
                </a:xfrm>
                <a:prstGeom prst="line">
                  <a:avLst/>
                </a:prstGeom>
                <a:solidFill>
                  <a:srgbClr val="A0D7E4"/>
                </a:solidFill>
                <a:ln w="9525" cap="flat" cmpd="sng" algn="ctr">
                  <a:solidFill>
                    <a:srgbClr val="4D4D4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3732845" y="1730714"/>
              <a:ext cx="1656184" cy="1728192"/>
              <a:chOff x="1403648" y="2204864"/>
              <a:chExt cx="1656184" cy="1728192"/>
            </a:xfrm>
            <a:scene3d>
              <a:camera prst="isometricOffAxis2Top"/>
              <a:lightRig rig="threePt" dir="t"/>
            </a:scene3d>
          </p:grpSpPr>
          <p:sp>
            <p:nvSpPr>
              <p:cNvPr id="9" name="Rectangle 8"/>
              <p:cNvSpPr/>
              <p:nvPr/>
            </p:nvSpPr>
            <p:spPr bwMode="auto">
              <a:xfrm>
                <a:off x="1403648" y="2204864"/>
                <a:ext cx="1656184" cy="1728192"/>
              </a:xfrm>
              <a:prstGeom prst="rect">
                <a:avLst/>
              </a:prstGeom>
              <a:solidFill>
                <a:srgbClr val="A0D7E4"/>
              </a:solidFill>
              <a:ln w="9525" cap="flat" cmpd="sng" algn="ctr">
                <a:solidFill>
                  <a:srgbClr val="4D4D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2159732" y="2996952"/>
                <a:ext cx="144016" cy="144016"/>
              </a:xfrm>
              <a:prstGeom prst="ellipse">
                <a:avLst/>
              </a:prstGeom>
              <a:solidFill>
                <a:srgbClr val="000000"/>
              </a:solidFill>
              <a:ln w="9525" cap="flat" cmpd="sng" algn="ctr">
                <a:solidFill>
                  <a:srgbClr val="4D4D4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5720270" y="2912096"/>
            <a:ext cx="1906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Fixed Cell Hierarchy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69309" y="3630795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AU" dirty="0">
                <a:solidFill>
                  <a:srgbClr val="267485"/>
                </a:solidFill>
              </a:rPr>
              <a:t>DGGS is agnostic to projection and data formats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6748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Maths based does not require GIS queries</a:t>
            </a:r>
          </a:p>
        </p:txBody>
      </p:sp>
    </p:spTree>
    <p:extLst>
      <p:ext uri="{BB962C8B-B14F-4D97-AF65-F5344CB8AC3E}">
        <p14:creationId xmlns:p14="http://schemas.microsoft.com/office/powerpoint/2010/main" val="2684913362"/>
      </p:ext>
    </p:extLst>
  </p:cSld>
  <p:clrMapOvr>
    <a:masterClrMapping/>
  </p:clrMapOvr>
</p:sld>
</file>

<file path=ppt/theme/theme1.xml><?xml version="1.0" encoding="utf-8"?>
<a:theme xmlns:a="http://schemas.openxmlformats.org/drawingml/2006/main" name="GA White Widescreen 16x9">
  <a:themeElements>
    <a:clrScheme name="GA Conclusion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C3157A58-750A-2B44-9659-1CFBE0D90AC4}"/>
    </a:ext>
  </a:extLst>
</a:theme>
</file>

<file path=ppt/theme/theme2.xml><?xml version="1.0" encoding="utf-8"?>
<a:theme xmlns:a="http://schemas.openxmlformats.org/drawingml/2006/main" name="GA Blue Pages">
  <a:themeElements>
    <a:clrScheme name="GA Blu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5B3BDBA9-BE04-D741-A635-5A56F3EF331E}"/>
    </a:ext>
  </a:extLst>
</a:theme>
</file>

<file path=ppt/theme/theme3.xml><?xml version="1.0" encoding="utf-8"?>
<a:theme xmlns:a="http://schemas.openxmlformats.org/drawingml/2006/main" name="GA Internal Title Slide">
  <a:themeElements>
    <a:clrScheme name="GA Internal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8" id="{DF60CD8A-A318-AD46-BE9A-52193352F14C}" vid="{72443491-F3FC-E64B-936B-4C30ECE72AE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GA White Widescreen 16x9</Template>
  <TotalTime>827</TotalTime>
  <Words>723</Words>
  <Application>Microsoft Office PowerPoint</Application>
  <PresentationFormat>On-screen Show (16:9)</PresentationFormat>
  <Paragraphs>125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Wingdings</vt:lpstr>
      <vt:lpstr>GA White Widescreen 16x9</vt:lpstr>
      <vt:lpstr>GA Blue Pages</vt:lpstr>
      <vt:lpstr>GA Internal Title Slide</vt:lpstr>
      <vt:lpstr>Location Integration Project</vt:lpstr>
      <vt:lpstr>PowerPoint Presentation</vt:lpstr>
      <vt:lpstr>PowerPoint Presentation</vt:lpstr>
      <vt:lpstr>Challenge – how do you join multiple geographies and observations together that are not structured the same</vt:lpstr>
      <vt:lpstr>Challenge 1 – Data Integration</vt:lpstr>
      <vt:lpstr>Goal – Semantic Integration of Linked Data</vt:lpstr>
      <vt:lpstr>Challenge 2 - Innovative Technologies</vt:lpstr>
      <vt:lpstr>Goal – Extendable Systems to re-use </vt:lpstr>
      <vt:lpstr>DGGS technologies</vt:lpstr>
      <vt:lpstr>Challenge 3 - Social Architecture</vt:lpstr>
      <vt:lpstr>Goal – User Centric Focus and Improved Governance</vt:lpstr>
      <vt:lpstr>Bringing it all together</vt:lpstr>
      <vt:lpstr>DEA: Assigning names to waterbodies on streams to WOfS</vt:lpstr>
      <vt:lpstr>Matching DEA satellite data to land parcels</vt:lpstr>
      <vt:lpstr>Loc-I Progress</vt:lpstr>
      <vt:lpstr>Benefits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Crossman Shane</dc:creator>
  <cp:lastModifiedBy>Shane Crossman</cp:lastModifiedBy>
  <cp:revision>103</cp:revision>
  <dcterms:created xsi:type="dcterms:W3CDTF">2019-07-11T02:02:01Z</dcterms:created>
  <dcterms:modified xsi:type="dcterms:W3CDTF">2019-11-14T08:48:30Z</dcterms:modified>
</cp:coreProperties>
</file>