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3" r:id="rId1"/>
  </p:sldMasterIdLst>
  <p:notesMasterIdLst>
    <p:notesMasterId r:id="rId18"/>
  </p:notesMasterIdLst>
  <p:handoutMasterIdLst>
    <p:handoutMasterId r:id="rId19"/>
  </p:handoutMasterIdLst>
  <p:sldIdLst>
    <p:sldId id="367" r:id="rId2"/>
    <p:sldId id="524" r:id="rId3"/>
    <p:sldId id="614" r:id="rId4"/>
    <p:sldId id="458" r:id="rId5"/>
    <p:sldId id="606" r:id="rId6"/>
    <p:sldId id="589" r:id="rId7"/>
    <p:sldId id="618" r:id="rId8"/>
    <p:sldId id="609" r:id="rId9"/>
    <p:sldId id="610" r:id="rId10"/>
    <p:sldId id="613" r:id="rId11"/>
    <p:sldId id="612" r:id="rId12"/>
    <p:sldId id="596" r:id="rId13"/>
    <p:sldId id="603" r:id="rId14"/>
    <p:sldId id="629" r:id="rId15"/>
    <p:sldId id="605" r:id="rId16"/>
    <p:sldId id="608" r:id="rId17"/>
  </p:sldIdLst>
  <p:sldSz cx="9144000" cy="6858000" type="screen4x3"/>
  <p:notesSz cx="6400800" cy="86868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sz="1700"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09">
          <p15:clr>
            <a:srgbClr val="A4A3A4"/>
          </p15:clr>
        </p15:guide>
        <p15:guide id="2" orient="horz" pos="4110">
          <p15:clr>
            <a:srgbClr val="A4A3A4"/>
          </p15:clr>
        </p15:guide>
        <p15:guide id="3" orient="horz" pos="119">
          <p15:clr>
            <a:srgbClr val="A4A3A4"/>
          </p15:clr>
        </p15:guide>
        <p15:guide id="4" orient="horz" pos="3838">
          <p15:clr>
            <a:srgbClr val="A4A3A4"/>
          </p15:clr>
        </p15:guide>
        <p15:guide id="5" pos="5193">
          <p15:clr>
            <a:srgbClr val="A4A3A4"/>
          </p15:clr>
        </p15:guide>
        <p15:guide id="6" pos="56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736">
          <p15:clr>
            <a:srgbClr val="A4A3A4"/>
          </p15:clr>
        </p15:guide>
        <p15:guide id="2" pos="201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F00"/>
    <a:srgbClr val="A5CC35"/>
    <a:srgbClr val="344C72"/>
    <a:srgbClr val="E0FEDE"/>
    <a:srgbClr val="B2F1B1"/>
    <a:srgbClr val="005493"/>
    <a:srgbClr val="DDF4EB"/>
    <a:srgbClr val="D8FEE0"/>
    <a:srgbClr val="F3DCD8"/>
    <a:srgbClr val="DFF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76" autoAdjust="0"/>
    <p:restoredTop sz="94689" autoAdjust="0"/>
  </p:normalViewPr>
  <p:slideViewPr>
    <p:cSldViewPr snapToObjects="1">
      <p:cViewPr>
        <p:scale>
          <a:sx n="93" d="100"/>
          <a:sy n="93" d="100"/>
        </p:scale>
        <p:origin x="-989" y="0"/>
      </p:cViewPr>
      <p:guideLst>
        <p:guide orient="horz" pos="709"/>
        <p:guide orient="horz" pos="4110"/>
        <p:guide orient="horz" pos="119"/>
        <p:guide orient="horz" pos="3838"/>
        <p:guide pos="5193"/>
        <p:guide pos="567"/>
      </p:guideLst>
    </p:cSldViewPr>
  </p:slideViewPr>
  <p:outlineViewPr>
    <p:cViewPr>
      <p:scale>
        <a:sx n="33" d="100"/>
        <a:sy n="33" d="100"/>
      </p:scale>
      <p:origin x="6" y="10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8" d="100"/>
        <a:sy n="188" d="100"/>
      </p:scale>
      <p:origin x="0" y="5946"/>
    </p:cViewPr>
  </p:sorterViewPr>
  <p:notesViewPr>
    <p:cSldViewPr snapToGrid="0" snapToObjects="1">
      <p:cViewPr varScale="1">
        <p:scale>
          <a:sx n="86" d="100"/>
          <a:sy n="86" d="100"/>
        </p:scale>
        <p:origin x="-2328" y="-96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625850" y="0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B169-C35F-BD48-B4D2-BFF2343759B4}" type="datetimeFigureOut">
              <a:rPr lang="en-US" smtClean="0"/>
              <a:t>6/29/2017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625850" y="8250238"/>
            <a:ext cx="2773363" cy="4349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DE897-F8C2-D240-9D33-4C48ED8F28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8055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0288" y="652463"/>
            <a:ext cx="4341812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altLang="en-US" noProof="0" smtClean="0"/>
              <a:t>Textmasterformate durch Klicken bearbeiten</a:t>
            </a:r>
          </a:p>
          <a:p>
            <a:pPr lvl="1"/>
            <a:r>
              <a:rPr lang="de-CH" altLang="en-US" noProof="0" smtClean="0"/>
              <a:t>Zweite Ebene</a:t>
            </a:r>
          </a:p>
          <a:p>
            <a:pPr lvl="2"/>
            <a:r>
              <a:rPr lang="de-CH" altLang="en-US" noProof="0" smtClean="0"/>
              <a:t>Dritte Ebene</a:t>
            </a:r>
          </a:p>
          <a:p>
            <a:pPr lvl="3"/>
            <a:r>
              <a:rPr lang="de-CH" altLang="en-US" noProof="0" smtClean="0"/>
              <a:t>Vierte Ebene</a:t>
            </a:r>
          </a:p>
          <a:p>
            <a:pPr lvl="4"/>
            <a:r>
              <a:rPr lang="de-CH" altLang="en-US" noProof="0" smtClean="0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defTabSz="862013" eaLnBrk="1" hangingPunct="1">
              <a:defRPr sz="1100">
                <a:latin typeface="Arial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1825"/>
            <a:ext cx="2773363" cy="43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algn="r" defTabSz="862013" eaLnBrk="1" hangingPunct="1">
              <a:defRPr sz="11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066B99-7191-4C41-A3ED-64083AB6D595}" type="slidenum">
              <a:rPr lang="de-CH" altLang="en-US"/>
              <a:pPr>
                <a:defRPr/>
              </a:pPr>
              <a:t>‹#›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90363837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en-US" smtClean="0">
                <a:ea typeface="ＭＳ Ｐゴシック" pitchFamily="34" charset="-128"/>
              </a:rPr>
              <a:t>LPV established as subgroup in 2000.</a:t>
            </a: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EE444E9D-01CA-4B63-B5CB-F2E1566FA80F}" type="slidenum">
              <a:rPr lang="en-US" altLang="en-US" sz="1100" smtClean="0">
                <a:solidFill>
                  <a:srgbClr val="000000"/>
                </a:solidFill>
                <a:cs typeface="Arial" charset="0"/>
              </a:rPr>
              <a:pPr/>
              <a:t>1</a:t>
            </a:fld>
            <a:endParaRPr lang="en-US" altLang="en-US" sz="11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88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>
                <a:ea typeface="ＭＳ Ｐゴシック" pitchFamily="34" charset="-128"/>
              </a:rPr>
              <a:t>International associates include intergovernmental groups like GCOS, GEO, UN systems</a:t>
            </a:r>
          </a:p>
          <a:p>
            <a:endParaRPr lang="en-US" altLang="en-US" smtClean="0">
              <a:ea typeface="ＭＳ Ｐゴシック" pitchFamily="34" charset="-128"/>
            </a:endParaRPr>
          </a:p>
          <a:p>
            <a:r>
              <a:rPr lang="en-US" altLang="en-US" smtClean="0">
                <a:ea typeface="ＭＳ Ｐゴシック" pitchFamily="34" charset="-128"/>
              </a:rPr>
              <a:t>WGCV subgroups  Terrain Mapping, IR Visible Optical Sensors, SAR, Microwave, Atmospheric Composition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3A67E771-16FC-4560-AF22-3DE41D098C2A}" type="slidenum">
              <a:rPr lang="de-CH" altLang="en-US" sz="1100" smtClean="0">
                <a:cs typeface="Arial" charset="0"/>
              </a:rPr>
              <a:pPr/>
              <a:t>2</a:t>
            </a:fld>
            <a:endParaRPr lang="de-CH" altLang="en-US" sz="1100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051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de-CH" altLang="en-US" smtClean="0">
                <a:ea typeface="ＭＳ Ｐゴシック" pitchFamily="34" charset="-128"/>
              </a:rPr>
              <a:t>Restructured a few years ago, now following essential climate variables. Several focus area co-leads presenting variable-specific results.</a:t>
            </a: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B1170F57-BD3F-4742-9FA0-658C64572634}" type="slidenum">
              <a:rPr lang="en-US" altLang="en-US" sz="1100" smtClean="0">
                <a:solidFill>
                  <a:srgbClr val="000000"/>
                </a:solidFill>
                <a:cs typeface="Arial" charset="0"/>
              </a:rPr>
              <a:pPr/>
              <a:t>4</a:t>
            </a:fld>
            <a:endParaRPr lang="en-US" altLang="en-US" sz="1100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601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/>
              <a:t>Formed in 2000 as part of NASA’s EOS validation program – validating MODIS land products</a:t>
            </a:r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62013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2EC1F4D-F455-0545-9EA2-4AA738EA87BB}" type="slidenum">
              <a:rPr lang="en-US" sz="1100">
                <a:solidFill>
                  <a:srgbClr val="000000"/>
                </a:solidFill>
                <a:latin typeface="Calibri" charset="0"/>
              </a:rPr>
              <a:pPr/>
              <a:t>5</a:t>
            </a:fld>
            <a:endParaRPr lang="en-US" sz="110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891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66B99-7191-4C41-A3ED-64083AB6D595}" type="slidenum">
              <a:rPr lang="de-CH" altLang="en-US" smtClean="0"/>
              <a:pPr>
                <a:defRPr/>
              </a:pPr>
              <a:t>6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27896365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mtClean="0">
                <a:ea typeface="ＭＳ Ｐゴシック" pitchFamily="34" charset="-128"/>
              </a:rPr>
              <a:t>Formed in 2000 as part of NASA’s EOS validation program – validating MODIS land products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862013"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defTabSz="8620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fld id="{4FC902D2-6E18-43EA-81F2-FCDBCBFCD310}" type="slidenum">
              <a:rPr lang="en-US" altLang="en-US" sz="110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pPr/>
              <a:t>7</a:t>
            </a:fld>
            <a:endParaRPr lang="en-US" altLang="en-US" sz="1100" smtClean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51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66B99-7191-4C41-A3ED-64083AB6D595}" type="slidenum">
              <a:rPr lang="de-CH" altLang="en-US" smtClean="0"/>
              <a:pPr>
                <a:defRPr/>
              </a:pPr>
              <a:t>12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9934807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3066B99-7191-4C41-A3ED-64083AB6D595}" type="slidenum">
              <a:rPr lang="de-CH" altLang="en-US" smtClean="0"/>
              <a:pPr>
                <a:defRPr/>
              </a:pPr>
              <a:t>13</a:t>
            </a:fld>
            <a:endParaRPr lang="de-CH" altLang="en-US"/>
          </a:p>
        </p:txBody>
      </p:sp>
    </p:spTree>
    <p:extLst>
      <p:ext uri="{BB962C8B-B14F-4D97-AF65-F5344CB8AC3E}">
        <p14:creationId xmlns:p14="http://schemas.microsoft.com/office/powerpoint/2010/main" val="1957631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F335-0D5C-40D0-A81C-F0E6C573DC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8808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6A057-3DC0-48D4-986F-07D652B065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994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56CD8-71C0-448A-9FB0-7CB7C4F6D4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668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6" descr="top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8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6200"/>
            <a:ext cx="8229600" cy="6096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914400"/>
            <a:ext cx="8229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609600" y="637540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63817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973ED-3CA8-486F-9949-DD3997A21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5521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6BA8A-0601-43A9-B8B5-ED1A0EDD85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34777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1EB8C-AA48-40A1-93C5-45D84C0D9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55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AB25D-921A-4BF2-B813-46D0E92871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2664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F5A82-3698-4C51-BB5C-E620EAF627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007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92CF5-04B4-48DD-BF91-886DFA49B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859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342D9-7451-4ED4-A7D3-AA01D44F7B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07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CH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28423-A651-4546-AD82-8911A111AE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8482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de-CH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de-CH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de-CH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DC67A6-4AEC-4B68-94DB-B051B95E65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40" r:id="rId1"/>
    <p:sldLayoutId id="2147484551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43.jpeg"/><Relationship Id="rId3" Type="http://schemas.openxmlformats.org/officeDocument/2006/relationships/image" Target="../media/image28.png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11" Type="http://schemas.openxmlformats.org/officeDocument/2006/relationships/image" Target="../media/image36.png"/><Relationship Id="rId24" Type="http://schemas.openxmlformats.org/officeDocument/2006/relationships/image" Target="../media/image6.tiff"/><Relationship Id="rId5" Type="http://schemas.openxmlformats.org/officeDocument/2006/relationships/image" Target="../media/image30.png"/><Relationship Id="rId15" Type="http://schemas.openxmlformats.org/officeDocument/2006/relationships/image" Target="../media/image40.jpe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jpeg"/><Relationship Id="rId4" Type="http://schemas.openxmlformats.org/officeDocument/2006/relationships/image" Target="../media/image29.png"/><Relationship Id="rId9" Type="http://schemas.openxmlformats.org/officeDocument/2006/relationships/image" Target="../media/image34.gif"/><Relationship Id="rId14" Type="http://schemas.openxmlformats.org/officeDocument/2006/relationships/image" Target="../media/image39.png"/><Relationship Id="rId22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6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6.tif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2232725" cy="2016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813" y="2348880"/>
            <a:ext cx="7658373" cy="1584176"/>
          </a:xfrm>
          <a:effectLst>
            <a:outerShdw blurRad="50800" dist="38100" dir="2700000" algn="tl" rotWithShape="0">
              <a:srgbClr val="000000">
                <a:alpha val="39998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4000" dirty="0">
                <a:latin typeface="Avenir Medium" charset="0"/>
                <a:ea typeface="Avenir Medium" charset="0"/>
                <a:cs typeface="Avenir Medium" charset="0"/>
              </a:rPr>
              <a:t>CEOS Land Product Validation</a:t>
            </a:r>
            <a:br>
              <a:rPr lang="en-US" sz="4000" dirty="0">
                <a:latin typeface="Avenir Medium" charset="0"/>
                <a:ea typeface="Avenir Medium" charset="0"/>
                <a:cs typeface="Avenir Medium" charset="0"/>
              </a:rPr>
            </a:br>
            <a:r>
              <a:rPr lang="en-US" sz="3200" dirty="0">
                <a:latin typeface="Avenir Medium" charset="0"/>
                <a:ea typeface="Avenir Medium" charset="0"/>
                <a:cs typeface="Avenir Medium" charset="0"/>
              </a:rPr>
              <a:t>Overview and Goals </a:t>
            </a:r>
            <a:r>
              <a:rPr lang="en-US" sz="3600" dirty="0" smtClean="0">
                <a:latin typeface="Avenir Medium" charset="0"/>
                <a:ea typeface="Avenir Medium" charset="0"/>
                <a:cs typeface="Avenir Medium" charset="0"/>
              </a:rPr>
              <a:t/>
            </a:r>
            <a:br>
              <a:rPr lang="en-US" sz="3600" dirty="0" smtClean="0">
                <a:latin typeface="Avenir Medium" charset="0"/>
                <a:ea typeface="Avenir Medium" charset="0"/>
                <a:cs typeface="Avenir Medium" charset="0"/>
              </a:rPr>
            </a:br>
            <a:endParaRPr lang="en-US" sz="1400" dirty="0" smtClean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4077072"/>
            <a:ext cx="9144000" cy="5478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Pierre Guillevic, </a:t>
            </a:r>
            <a:r>
              <a:rPr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Miguel Rom</a:t>
            </a:r>
            <a:r>
              <a:rPr lang="de-CH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án</a:t>
            </a:r>
            <a:r>
              <a:rPr lang="de-CH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, </a:t>
            </a:r>
            <a:r>
              <a:rPr lang="en-US" alt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Fernando Camacho de Coca,</a:t>
            </a: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Jaime </a:t>
            </a:r>
            <a:r>
              <a:rPr lang="en-US" altLang="de-DE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Nickeson</a:t>
            </a:r>
            <a:r>
              <a:rPr lang="en-US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, </a:t>
            </a:r>
            <a:r>
              <a:rPr lang="en-US" altLang="de-DE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Zhuosen</a:t>
            </a:r>
            <a:r>
              <a:rPr lang="en-US" altLang="de-DE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 Wang, &amp;  Christopher Justice</a:t>
            </a:r>
            <a:endParaRPr lang="en-US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Avenir Roman" charset="0"/>
              <a:ea typeface="Avenir Roman" charset="0"/>
              <a:cs typeface="Avenir Roman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41BF335-0D5C-40D0-A81C-F0E6C573DC2C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sp>
        <p:nvSpPr>
          <p:cNvPr id="4" name="Rectangle 3"/>
          <p:cNvSpPr/>
          <p:nvPr/>
        </p:nvSpPr>
        <p:spPr>
          <a:xfrm>
            <a:off x="1201540" y="6544758"/>
            <a:ext cx="6740918" cy="24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altLang="de-DE" sz="12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ESIP Winter Conference– January 11-13, 2017</a:t>
            </a:r>
            <a:endParaRPr lang="en-US" altLang="de-DE" sz="1600" baseline="300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4920198"/>
            <a:ext cx="739556" cy="616849"/>
          </a:xfrm>
          <a:prstGeom prst="rect">
            <a:avLst/>
          </a:prstGeom>
        </p:spPr>
      </p:pic>
      <p:pic>
        <p:nvPicPr>
          <p:cNvPr id="10" name="Picture 9" descr="UMD GEOG log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4775" y="4811540"/>
            <a:ext cx="909550" cy="83416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7406" y="188640"/>
            <a:ext cx="5764603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20000"/>
              </a:spcBef>
              <a:tabLst>
                <a:tab pos="4851400" algn="r"/>
                <a:tab pos="5537200" algn="r"/>
              </a:tabLst>
              <a:defRPr/>
            </a:pPr>
            <a:r>
              <a:rPr lang="en-US" altLang="de-DE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	Committee </a:t>
            </a:r>
            <a:r>
              <a:rPr lang="en-US" altLang="de-DE" sz="1600" dirty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on Earth Observation </a:t>
            </a:r>
            <a:r>
              <a:rPr lang="en-US" altLang="de-DE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Satellites 	CEOS</a:t>
            </a:r>
            <a:endParaRPr lang="en-US" altLang="de-DE" sz="16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tabLst>
                <a:tab pos="4851400" algn="r"/>
                <a:tab pos="5537200" algn="r"/>
              </a:tabLst>
              <a:defRPr/>
            </a:pPr>
            <a:r>
              <a:rPr lang="en-US" altLang="de-DE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	Working </a:t>
            </a:r>
            <a:r>
              <a:rPr lang="en-US" altLang="de-DE" sz="1600" dirty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Group on Calibration and </a:t>
            </a:r>
            <a:r>
              <a:rPr lang="en-US" altLang="de-DE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Validation 	WGCV</a:t>
            </a:r>
            <a:endParaRPr lang="en-US" altLang="de-DE" sz="16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tabLst>
                <a:tab pos="4851400" algn="r"/>
                <a:tab pos="5537200" algn="r"/>
              </a:tabLst>
              <a:defRPr/>
            </a:pPr>
            <a:r>
              <a:rPr lang="en-US" altLang="de-DE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	Land </a:t>
            </a:r>
            <a:r>
              <a:rPr lang="en-US" altLang="de-DE" sz="1600" dirty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Product </a:t>
            </a:r>
            <a:r>
              <a:rPr lang="en-US" altLang="de-DE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Validation Subgroup 	LPV</a:t>
            </a:r>
            <a:endParaRPr lang="en-US" altLang="de-DE" sz="16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22403" y="5877272"/>
            <a:ext cx="2899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And </a:t>
            </a:r>
            <a:r>
              <a:rPr lang="en-US" altLang="de-DE" sz="1800" smtClean="0">
                <a:solidFill>
                  <a:schemeClr val="tx1">
                    <a:lumMod val="75000"/>
                    <a:lumOff val="25000"/>
                  </a:schemeClr>
                </a:solidFill>
                <a:latin typeface="Avenir Roman" charset="0"/>
                <a:ea typeface="Avenir Roman" charset="0"/>
                <a:cs typeface="Avenir Roman" charset="0"/>
              </a:rPr>
              <a:t>LPV Focus Area leads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6249" y="4936905"/>
            <a:ext cx="822209" cy="571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DIS_gobabe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6699" y="1743369"/>
            <a:ext cx="4002599" cy="3694707"/>
          </a:xfrm>
          <a:prstGeom prst="rect">
            <a:avLst/>
          </a:prstGeom>
        </p:spPr>
      </p:pic>
      <p:pic>
        <p:nvPicPr>
          <p:cNvPr id="12" name="Picture 11" descr="VIIRS_gobabe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213" y="1743369"/>
            <a:ext cx="4002600" cy="369470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8532" y="5941900"/>
            <a:ext cx="81028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venir Light"/>
                <a:cs typeface="Avenir Light"/>
              </a:rPr>
              <a:t>VIIRS vs. MOD11 algorithms: similar poor performance over arid areas</a:t>
            </a:r>
            <a:endParaRPr lang="en-US" sz="2000" dirty="0">
              <a:latin typeface="Avenir Light"/>
              <a:cs typeface="Avenir Light"/>
            </a:endParaRPr>
          </a:p>
        </p:txBody>
      </p:sp>
      <p:sp>
        <p:nvSpPr>
          <p:cNvPr id="18" name="Shape 127"/>
          <p:cNvSpPr txBox="1">
            <a:spLocks/>
          </p:cNvSpPr>
          <p:nvPr/>
        </p:nvSpPr>
        <p:spPr bwMode="auto">
          <a:xfrm>
            <a:off x="628650" y="44624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b="1" dirty="0" smtClean="0">
                <a:solidFill>
                  <a:srgbClr val="000000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  <a:sym typeface="Calibri"/>
              </a:rPr>
              <a:t>LPV validation challenges</a:t>
            </a:r>
            <a:r>
              <a:rPr lang="en-US" sz="3600" b="1" dirty="0" smtClean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  <a:sym typeface="Calibri"/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  <a:sym typeface="Calibri"/>
              </a:rPr>
            </a:br>
            <a:r>
              <a:rPr lang="en-US" sz="2000" dirty="0" smtClean="0">
                <a:solidFill>
                  <a:srgbClr val="C00000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Critical need for ground truth</a:t>
            </a:r>
            <a:endParaRPr lang="en-US" sz="2000" dirty="0">
              <a:solidFill>
                <a:srgbClr val="C00000"/>
              </a:solidFill>
              <a:latin typeface="Avenir Light" charset="0"/>
              <a:ea typeface="Avenir Light" charset="0"/>
              <a:cs typeface="Avenir Light" charset="0"/>
              <a:sym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10</a:t>
            </a:fld>
            <a:endParaRPr lang="en-US" alt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6483970" y="5534260"/>
            <a:ext cx="2365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(From </a:t>
            </a:r>
            <a:r>
              <a:rPr lang="en-US" sz="1200" dirty="0" err="1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Guillevic</a:t>
            </a:r>
            <a:r>
              <a:rPr lang="en-US" sz="1200" dirty="0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 et al., RSE, 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1844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11</a:t>
            </a:fld>
            <a:endParaRPr lang="en-US" altLang="en-US" dirty="0"/>
          </a:p>
        </p:txBody>
      </p:sp>
      <p:pic>
        <p:nvPicPr>
          <p:cNvPr id="7" name="Picture 6" descr="LstDiffMap_ViirsMyd11_20120811_2032_all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261" y="1416040"/>
            <a:ext cx="3595370" cy="4745736"/>
          </a:xfrm>
          <a:prstGeom prst="rect">
            <a:avLst/>
          </a:prstGeom>
        </p:spPr>
      </p:pic>
      <p:pic>
        <p:nvPicPr>
          <p:cNvPr id="8" name="Picture 7" descr="LstDiffMap_ViirsMyd11_20121014_2033_al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515" y="1416040"/>
            <a:ext cx="3595370" cy="4745736"/>
          </a:xfrm>
          <a:prstGeom prst="rect">
            <a:avLst/>
          </a:prstGeom>
        </p:spPr>
      </p:pic>
      <p:sp>
        <p:nvSpPr>
          <p:cNvPr id="10" name="Shape 127"/>
          <p:cNvSpPr txBox="1">
            <a:spLocks/>
          </p:cNvSpPr>
          <p:nvPr/>
        </p:nvSpPr>
        <p:spPr bwMode="auto">
          <a:xfrm>
            <a:off x="628650" y="44624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b="1" dirty="0" smtClean="0">
                <a:solidFill>
                  <a:srgbClr val="000000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  <a:sym typeface="Calibri"/>
              </a:rPr>
              <a:t>LPV validation challenges</a:t>
            </a:r>
            <a:r>
              <a:rPr lang="en-US" sz="3600" b="1" dirty="0" smtClean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  <a:sym typeface="Calibri"/>
              </a:rPr>
              <a:t/>
            </a:r>
            <a:br>
              <a:rPr lang="en-US" sz="3600" b="1" dirty="0" smtClean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  <a:sym typeface="Calibri"/>
              </a:rPr>
            </a:br>
            <a:r>
              <a:rPr lang="en-US" sz="2000" dirty="0" smtClean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Example: Comparison with heritage products</a:t>
            </a:r>
            <a:endParaRPr lang="en-US" sz="2000" dirty="0">
              <a:solidFill>
                <a:srgbClr val="000000"/>
              </a:solidFill>
              <a:latin typeface="Avenir Light" charset="0"/>
              <a:ea typeface="Avenir Light" charset="0"/>
              <a:cs typeface="Avenir Light" charset="0"/>
              <a:sym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1085961" y="5949280"/>
            <a:ext cx="287450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venir Light" charset="0"/>
                <a:ea typeface="Avenir Light" charset="0"/>
                <a:cs typeface="Avenir Light" charset="0"/>
              </a:rPr>
              <a:t>Differences between VIIRS and MODIS LST</a:t>
            </a:r>
          </a:p>
          <a:p>
            <a:pPr algn="ctr"/>
            <a:r>
              <a:rPr lang="en-US" sz="1100" dirty="0" smtClean="0">
                <a:latin typeface="Avenir Light" charset="0"/>
                <a:ea typeface="Avenir Light" charset="0"/>
                <a:cs typeface="Avenir Light" charset="0"/>
              </a:rPr>
              <a:t>Aug. 11, 2012</a:t>
            </a:r>
            <a:endParaRPr lang="en-US" sz="11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8347" y="5949280"/>
            <a:ext cx="2874505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00" dirty="0" smtClean="0">
                <a:latin typeface="Avenir Light" charset="0"/>
                <a:ea typeface="Avenir Light" charset="0"/>
                <a:cs typeface="Avenir Light" charset="0"/>
              </a:rPr>
              <a:t>Differences between VIIRS and MODIS LST</a:t>
            </a:r>
          </a:p>
          <a:p>
            <a:pPr algn="ctr"/>
            <a:r>
              <a:rPr lang="en-US" sz="1100" dirty="0" smtClean="0">
                <a:latin typeface="Avenir Light" charset="0"/>
                <a:ea typeface="Avenir Light" charset="0"/>
                <a:cs typeface="Avenir Light" charset="0"/>
              </a:rPr>
              <a:t>Oct. 14, 2012</a:t>
            </a:r>
            <a:endParaRPr lang="en-US" sz="11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77524" y="6425812"/>
            <a:ext cx="2365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(From </a:t>
            </a:r>
            <a:r>
              <a:rPr lang="en-US" sz="1200" dirty="0" err="1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Guillevic</a:t>
            </a:r>
            <a:r>
              <a:rPr lang="en-US" sz="1200" dirty="0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 et al., RSE, 2014)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0237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5576" y="1660000"/>
            <a:ext cx="2665413" cy="44289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Established in </a:t>
            </a:r>
            <a:r>
              <a:rPr lang="en-US" sz="1600" b="1" dirty="0" smtClean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2000</a:t>
            </a:r>
            <a:endParaRPr lang="en-US" sz="1600" b="1" dirty="0">
              <a:solidFill>
                <a:prstClr val="black"/>
              </a:solidFill>
              <a:latin typeface="Avenir Heavy" charset="0"/>
              <a:ea typeface="Avenir Heavy" charset="0"/>
              <a:cs typeface="Avenir Heavy" charset="0"/>
            </a:endParaRPr>
          </a:p>
          <a:p>
            <a:pPr>
              <a:defRPr/>
            </a:pPr>
            <a:endParaRPr lang="en-US" sz="16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sz="1600" dirty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Subscribed member list has grown </a:t>
            </a:r>
            <a:r>
              <a:rPr lang="en-US" sz="1600" dirty="0">
                <a:solidFill>
                  <a:srgbClr val="002060"/>
                </a:solidFill>
                <a:latin typeface="Avenir Light" charset="0"/>
                <a:ea typeface="Avenir Light" charset="0"/>
                <a:cs typeface="Avenir Light" charset="0"/>
              </a:rPr>
              <a:t>to</a:t>
            </a:r>
            <a:r>
              <a:rPr lang="en-US" sz="1600" dirty="0">
                <a:latin typeface="Avenir Light" charset="0"/>
                <a:ea typeface="Avenir Light" charset="0"/>
                <a:cs typeface="Avenir Light" charset="0"/>
              </a:rPr>
              <a:t> </a:t>
            </a:r>
            <a:r>
              <a:rPr lang="en-US" sz="1600" b="1" dirty="0">
                <a:latin typeface="Avenir Heavy" charset="0"/>
                <a:ea typeface="Avenir Heavy" charset="0"/>
                <a:cs typeface="Avenir Heavy" charset="0"/>
              </a:rPr>
              <a:t>nearly </a:t>
            </a:r>
            <a:r>
              <a:rPr lang="en-US" sz="1600" b="1" dirty="0" smtClean="0">
                <a:latin typeface="Avenir Heavy" charset="0"/>
                <a:ea typeface="Avenir Heavy" charset="0"/>
                <a:cs typeface="Avenir Heavy" charset="0"/>
              </a:rPr>
              <a:t>600 members</a:t>
            </a:r>
            <a:r>
              <a:rPr lang="en-US" sz="1600" dirty="0" smtClean="0">
                <a:latin typeface="Avenir Light" charset="0"/>
                <a:ea typeface="Avenir Light" charset="0"/>
                <a:cs typeface="Avenir Light" charset="0"/>
              </a:rPr>
              <a:t>.</a:t>
            </a:r>
          </a:p>
          <a:p>
            <a:pPr>
              <a:spcBef>
                <a:spcPts val="1200"/>
              </a:spcBef>
              <a:defRPr/>
            </a:pPr>
            <a:r>
              <a:rPr lang="en-US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Over 500 visits/month</a:t>
            </a:r>
          </a:p>
          <a:p>
            <a:pPr>
              <a:spcBef>
                <a:spcPts val="1200"/>
              </a:spcBef>
              <a:defRPr/>
            </a:pPr>
            <a:endParaRPr lang="en-US" sz="16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>
              <a:lnSpc>
                <a:spcPct val="110000"/>
              </a:lnSpc>
              <a:spcBef>
                <a:spcPts val="1200"/>
              </a:spcBef>
              <a:defRPr/>
            </a:pPr>
            <a:r>
              <a:rPr lang="en-US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For each </a:t>
            </a:r>
            <a:r>
              <a:rPr lang="en-US" sz="1600" dirty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focus </a:t>
            </a:r>
            <a:r>
              <a:rPr lang="en-US" sz="16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area: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Variable home </a:t>
            </a:r>
            <a:r>
              <a:rPr lang="en-US" sz="1400" dirty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page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Peer-reviewed papers</a:t>
            </a:r>
            <a:endParaRPr lang="en-US" sz="14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Community Collaboration</a:t>
            </a:r>
            <a:endParaRPr lang="en-US" sz="1400" dirty="0">
              <a:solidFill>
                <a:prstClr val="black"/>
              </a:solidFill>
              <a:latin typeface="Avenir Light" charset="0"/>
              <a:ea typeface="Avenir Light" charset="0"/>
              <a:cs typeface="Avenir Light" charset="0"/>
            </a:endParaRP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Operational Product database list</a:t>
            </a:r>
          </a:p>
          <a:p>
            <a:pPr marL="285750" indent="-285750">
              <a:lnSpc>
                <a:spcPct val="11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sz="1400" b="1" dirty="0" smtClean="0">
                <a:solidFill>
                  <a:prstClr val="black"/>
                </a:solidFill>
                <a:latin typeface="Avenir Heavy" charset="0"/>
                <a:ea typeface="Avenir Heavy" charset="0"/>
                <a:cs typeface="Avenir Heavy" charset="0"/>
              </a:rPr>
              <a:t>Protocols &amp; best practice</a:t>
            </a:r>
            <a:endParaRPr lang="en-US" sz="1400" b="1" dirty="0">
              <a:solidFill>
                <a:prstClr val="black"/>
              </a:solidFill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3318" name="TextBox 9"/>
          <p:cNvSpPr txBox="1">
            <a:spLocks noChangeArrowheads="1"/>
          </p:cNvSpPr>
          <p:nvPr/>
        </p:nvSpPr>
        <p:spPr bwMode="auto">
          <a:xfrm>
            <a:off x="367436" y="260648"/>
            <a:ext cx="864095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de-CH" altLang="en-US" sz="3600" b="1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LPV Web </a:t>
            </a:r>
            <a:r>
              <a:rPr lang="de-CH" altLang="en-US" sz="36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Site</a:t>
            </a:r>
          </a:p>
          <a:p>
            <a:pPr algn="ctr">
              <a:spcBef>
                <a:spcPct val="0"/>
              </a:spcBef>
              <a:buNone/>
            </a:pPr>
            <a:r>
              <a:rPr lang="de-CH" sz="2000" dirty="0" smtClean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https://lpvs.gsfc.nasa.gov</a:t>
            </a:r>
            <a:endParaRPr lang="de-CH" altLang="en-US" sz="20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858000" y="6453336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de-CH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5pPr>
            <a:lvl6pPr marL="22860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6pPr>
            <a:lvl7pPr marL="27432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7pPr>
            <a:lvl8pPr marL="32004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8pPr>
            <a:lvl9pPr marL="3657600" algn="l" defTabSz="914400" rtl="0" eaLnBrk="1" latinLnBrk="0" hangingPunct="1">
              <a:defRPr sz="1700" kern="120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defRPr>
            </a:lvl9pPr>
          </a:lstStyle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12</a:t>
            </a:fld>
            <a:endParaRPr lang="en-US" altLang="en-US" dirty="0"/>
          </a:p>
        </p:txBody>
      </p:sp>
      <p:pic>
        <p:nvPicPr>
          <p:cNvPr id="2" name="Picture 1" descr="Screen Shot 2016-05-03 at 10.49.1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91880" y="1338508"/>
            <a:ext cx="5176475" cy="518376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22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666172" y="44624"/>
            <a:ext cx="8229600" cy="648072"/>
          </a:xfrm>
        </p:spPr>
        <p:txBody>
          <a:bodyPr/>
          <a:lstStyle/>
          <a:p>
            <a:r>
              <a:rPr lang="en-US" sz="3600" b="1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CEOS-LPV </a:t>
            </a:r>
            <a:r>
              <a:rPr lang="en-US" sz="36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5-Year Roadmap</a:t>
            </a:r>
            <a:endParaRPr lang="en-US" sz="3600" b="1" dirty="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74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902896" y="6381750"/>
            <a:ext cx="2133600" cy="365125"/>
          </a:xfrm>
        </p:spPr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88" name="Rectangle 2"/>
          <p:cNvSpPr>
            <a:spLocks noChangeArrowheads="1"/>
          </p:cNvSpPr>
          <p:nvPr/>
        </p:nvSpPr>
        <p:spPr bwMode="auto">
          <a:xfrm>
            <a:off x="601089" y="980728"/>
            <a:ext cx="8037635" cy="5760640"/>
          </a:xfrm>
          <a:prstGeom prst="rect">
            <a:avLst/>
          </a:prstGeom>
          <a:solidFill>
            <a:srgbClr val="EFFFE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altLang="en-US" b="1" dirty="0">
              <a:latin typeface="Times New Roman" pitchFamily="18" charset="0"/>
            </a:endParaRPr>
          </a:p>
        </p:txBody>
      </p:sp>
      <p:sp>
        <p:nvSpPr>
          <p:cNvPr id="89" name="Rectangle 3"/>
          <p:cNvSpPr>
            <a:spLocks noChangeArrowheads="1"/>
          </p:cNvSpPr>
          <p:nvPr/>
        </p:nvSpPr>
        <p:spPr bwMode="auto">
          <a:xfrm>
            <a:off x="611560" y="980728"/>
            <a:ext cx="8037635" cy="576064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" name="Text Box 28"/>
          <p:cNvSpPr txBox="1">
            <a:spLocks noChangeArrowheads="1"/>
          </p:cNvSpPr>
          <p:nvPr/>
        </p:nvSpPr>
        <p:spPr bwMode="auto">
          <a:xfrm>
            <a:off x="476697" y="652626"/>
            <a:ext cx="733566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2000" b="1" dirty="0">
                <a:latin typeface="Arial Narrow" pitchFamily="34" charset="0"/>
              </a:rPr>
              <a:t>&lt;</a:t>
            </a:r>
            <a:r>
              <a:rPr lang="en-GB" altLang="en-US" sz="2000" b="1" dirty="0" smtClean="0">
                <a:latin typeface="Arial Narrow" pitchFamily="34" charset="0"/>
              </a:rPr>
              <a:t>2016                   2017                    2018                   2019                     &gt;2020</a:t>
            </a:r>
            <a:endParaRPr lang="en-US" altLang="en-US" sz="2000" b="1" dirty="0">
              <a:latin typeface="Arial Narrow" pitchFamily="34" charset="0"/>
            </a:endParaRPr>
          </a:p>
        </p:txBody>
      </p:sp>
      <p:pic>
        <p:nvPicPr>
          <p:cNvPr id="91" name="Picture 90" descr="http://eospso.nasa.gov/sites/default/files/thumbs/ECOSTRESS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27984" y="4885595"/>
            <a:ext cx="648072" cy="477846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pic>
        <p:nvPicPr>
          <p:cNvPr id="93" name="Picture 6" descr="http://eospso.nasa.gov/sites/default/files/thumbs/NISAR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80578" y="4733031"/>
            <a:ext cx="456397" cy="676530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pic>
        <p:nvPicPr>
          <p:cNvPr id="94" name="Picture 12" descr="http://eospso.nasa.gov/sites/default/files/thumbs/ICESat-2_0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48182" y="4747888"/>
            <a:ext cx="786748" cy="680931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grpSp>
        <p:nvGrpSpPr>
          <p:cNvPr id="95" name="Group 6"/>
          <p:cNvGrpSpPr>
            <a:grpSpLocks/>
          </p:cNvGrpSpPr>
          <p:nvPr/>
        </p:nvGrpSpPr>
        <p:grpSpPr bwMode="auto">
          <a:xfrm>
            <a:off x="827584" y="980728"/>
            <a:ext cx="6273311" cy="5760640"/>
            <a:chOff x="432" y="528"/>
            <a:chExt cx="3072" cy="5472"/>
          </a:xfrm>
        </p:grpSpPr>
        <p:sp>
          <p:nvSpPr>
            <p:cNvPr id="96" name="Line 8"/>
            <p:cNvSpPr>
              <a:spLocks noChangeShapeType="1"/>
            </p:cNvSpPr>
            <p:nvPr/>
          </p:nvSpPr>
          <p:spPr bwMode="auto">
            <a:xfrm>
              <a:off x="2727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Line 9"/>
            <p:cNvSpPr>
              <a:spLocks noChangeShapeType="1"/>
            </p:cNvSpPr>
            <p:nvPr/>
          </p:nvSpPr>
          <p:spPr bwMode="auto">
            <a:xfrm>
              <a:off x="1968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Line 10"/>
            <p:cNvSpPr>
              <a:spLocks noChangeShapeType="1"/>
            </p:cNvSpPr>
            <p:nvPr/>
          </p:nvSpPr>
          <p:spPr bwMode="auto">
            <a:xfrm>
              <a:off x="1200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Line 11"/>
            <p:cNvSpPr>
              <a:spLocks noChangeShapeType="1"/>
            </p:cNvSpPr>
            <p:nvPr/>
          </p:nvSpPr>
          <p:spPr bwMode="auto">
            <a:xfrm>
              <a:off x="432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Line 7"/>
            <p:cNvSpPr>
              <a:spLocks noChangeShapeType="1"/>
            </p:cNvSpPr>
            <p:nvPr/>
          </p:nvSpPr>
          <p:spPr bwMode="auto">
            <a:xfrm>
              <a:off x="3504" y="528"/>
              <a:ext cx="0" cy="5472"/>
            </a:xfrm>
            <a:prstGeom prst="line">
              <a:avLst/>
            </a:prstGeom>
            <a:noFill/>
            <a:ln w="6350">
              <a:solidFill>
                <a:srgbClr val="969696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1" name="AutoShape 14"/>
          <p:cNvSpPr>
            <a:spLocks noChangeArrowheads="1"/>
          </p:cNvSpPr>
          <p:nvPr/>
        </p:nvSpPr>
        <p:spPr bwMode="auto">
          <a:xfrm>
            <a:off x="3779912" y="2141096"/>
            <a:ext cx="1368152" cy="317500"/>
          </a:xfrm>
          <a:prstGeom prst="chevron">
            <a:avLst>
              <a:gd name="adj" fmla="val 29685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r>
              <a:rPr lang="en-GB" altLang="en-US" sz="1200" b="1" dirty="0">
                <a:latin typeface="Arial Narrow" pitchFamily="34" charset="0"/>
              </a:rPr>
              <a:t>Biomass Protocol </a:t>
            </a:r>
            <a:r>
              <a:rPr lang="en-GB" altLang="en-US" sz="1200" b="1" dirty="0" smtClean="0">
                <a:latin typeface="Arial Narrow" pitchFamily="34" charset="0"/>
              </a:rPr>
              <a:t>    (</a:t>
            </a:r>
            <a:r>
              <a:rPr lang="en-GB" altLang="en-US" sz="1200" b="1" dirty="0">
                <a:latin typeface="Arial Narrow" pitchFamily="34" charset="0"/>
              </a:rPr>
              <a:t>Lead </a:t>
            </a:r>
            <a:r>
              <a:rPr lang="en-GB" altLang="en-US" sz="1200" b="1" dirty="0" smtClean="0">
                <a:latin typeface="Arial Narrow" pitchFamily="34" charset="0"/>
              </a:rPr>
              <a:t>Agencies: NASA/ESA)</a:t>
            </a:r>
            <a:endParaRPr lang="en-US" altLang="en-US" sz="1200" b="1" dirty="0">
              <a:latin typeface="Arial Narrow" pitchFamily="34" charset="0"/>
            </a:endParaRPr>
          </a:p>
        </p:txBody>
      </p:sp>
      <p:sp>
        <p:nvSpPr>
          <p:cNvPr id="102" name="AutoShape 17"/>
          <p:cNvSpPr>
            <a:spLocks noChangeArrowheads="1"/>
          </p:cNvSpPr>
          <p:nvPr/>
        </p:nvSpPr>
        <p:spPr bwMode="auto">
          <a:xfrm>
            <a:off x="2617068" y="3429000"/>
            <a:ext cx="2897120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GB" altLang="en-US" sz="1200" b="1" dirty="0" smtClean="0">
                <a:latin typeface="Arial Narrow" pitchFamily="34" charset="0"/>
              </a:rPr>
              <a:t>Atmospheric Correction and VI Protocols        (Lead Agencies: ESA/NOAA)</a:t>
            </a:r>
            <a:endParaRPr lang="en-GB" altLang="en-US" sz="1200" b="1" dirty="0">
              <a:latin typeface="Arial Narrow" pitchFamily="34" charset="0"/>
            </a:endParaRPr>
          </a:p>
        </p:txBody>
      </p:sp>
      <p:sp>
        <p:nvSpPr>
          <p:cNvPr id="103" name="AutoShape 17"/>
          <p:cNvSpPr>
            <a:spLocks noChangeArrowheads="1"/>
          </p:cNvSpPr>
          <p:nvPr/>
        </p:nvSpPr>
        <p:spPr bwMode="auto">
          <a:xfrm>
            <a:off x="3347864" y="1731007"/>
            <a:ext cx="3024336" cy="317500"/>
          </a:xfrm>
          <a:prstGeom prst="chevron">
            <a:avLst>
              <a:gd name="adj" fmla="val 36748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r>
              <a:rPr lang="en-GB" altLang="en-US" sz="1200" b="1" dirty="0" smtClean="0">
                <a:latin typeface="Arial Narrow" pitchFamily="34" charset="0"/>
              </a:rPr>
              <a:t>Phenology, ET, &amp; Soil Moisture Protocols            (Lead Agency: NASA)</a:t>
            </a:r>
            <a:endParaRPr lang="en-US" altLang="en-US" sz="1200" b="1" dirty="0">
              <a:latin typeface="Arial Narrow" pitchFamily="34" charset="0"/>
            </a:endParaRPr>
          </a:p>
        </p:txBody>
      </p:sp>
      <p:pic>
        <p:nvPicPr>
          <p:cNvPr id="104" name="Picture 27" descr="http://www.ozemle.net/wp-content/uploads/2013/05/esa-biomass-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991"/>
          <a:stretch/>
        </p:blipFill>
        <p:spPr bwMode="auto">
          <a:xfrm>
            <a:off x="7984013" y="4869160"/>
            <a:ext cx="548427" cy="57369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5" name="TextBox 104"/>
          <p:cNvSpPr txBox="1"/>
          <p:nvPr/>
        </p:nvSpPr>
        <p:spPr>
          <a:xfrm>
            <a:off x="7984013" y="5301208"/>
            <a:ext cx="527709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Biomass</a:t>
            </a:r>
            <a:endParaRPr lang="en-US" sz="700" dirty="0"/>
          </a:p>
        </p:txBody>
      </p:sp>
      <p:sp>
        <p:nvSpPr>
          <p:cNvPr id="106" name="AutoShape 19"/>
          <p:cNvSpPr>
            <a:spLocks noChangeArrowheads="1"/>
          </p:cNvSpPr>
          <p:nvPr/>
        </p:nvSpPr>
        <p:spPr bwMode="auto">
          <a:xfrm>
            <a:off x="699641" y="4005064"/>
            <a:ext cx="7040709" cy="389989"/>
          </a:xfrm>
          <a:prstGeom prst="chevron">
            <a:avLst>
              <a:gd name="adj" fmla="val 46643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200" b="1" dirty="0" smtClean="0">
                <a:latin typeface="Arial Narrow" pitchFamily="34" charset="0"/>
              </a:rPr>
              <a:t>Field Campaigns and IOPs</a:t>
            </a:r>
          </a:p>
        </p:txBody>
      </p:sp>
      <p:pic>
        <p:nvPicPr>
          <p:cNvPr id="107" name="Picture 29" descr="NE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3968" y="4093041"/>
            <a:ext cx="694944" cy="19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31" descr="http://www.emast.org.au/wp-content/uploads/2014/08/TERN-Logo-250pix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863"/>
          <a:stretch/>
        </p:blipFill>
        <p:spPr bwMode="auto">
          <a:xfrm>
            <a:off x="5069186" y="4034648"/>
            <a:ext cx="436880" cy="33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33" descr="http://blogs.helsinki.fi/atmscience/files/2013/06/logotransparent-ICOS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1648" y="4037892"/>
            <a:ext cx="1029502" cy="32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AutoShape 17"/>
          <p:cNvSpPr>
            <a:spLocks noChangeArrowheads="1"/>
          </p:cNvSpPr>
          <p:nvPr/>
        </p:nvSpPr>
        <p:spPr bwMode="auto">
          <a:xfrm>
            <a:off x="715602" y="1731007"/>
            <a:ext cx="2704270" cy="317500"/>
          </a:xfrm>
          <a:prstGeom prst="chevron">
            <a:avLst>
              <a:gd name="adj" fmla="val 36748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r>
              <a:rPr lang="en-GB" altLang="en-US" sz="1200" b="1" dirty="0" smtClean="0">
                <a:latin typeface="Arial Narrow" pitchFamily="34" charset="0"/>
              </a:rPr>
              <a:t>Albedo, Burned Area, &amp; LST Protocols</a:t>
            </a:r>
            <a:endParaRPr lang="en-US" altLang="en-US" sz="1200" b="1" dirty="0">
              <a:latin typeface="Arial Narrow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>
            <a:off x="611560" y="1628800"/>
            <a:ext cx="803763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AutoShape 17"/>
          <p:cNvSpPr>
            <a:spLocks noChangeArrowheads="1"/>
          </p:cNvSpPr>
          <p:nvPr/>
        </p:nvSpPr>
        <p:spPr bwMode="auto">
          <a:xfrm>
            <a:off x="715602" y="3068960"/>
            <a:ext cx="2488246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GB" altLang="en-US" sz="1200" b="1" dirty="0" smtClean="0">
                <a:latin typeface="Arial Narrow" pitchFamily="34" charset="0"/>
              </a:rPr>
              <a:t>WGCV ACIX (Lead Agency: ESA)</a:t>
            </a:r>
            <a:endParaRPr lang="en-GB" altLang="en-US" sz="1200" b="1" dirty="0">
              <a:latin typeface="Arial Narrow" pitchFamily="34" charset="0"/>
            </a:endParaRPr>
          </a:p>
        </p:txBody>
      </p:sp>
      <p:cxnSp>
        <p:nvCxnSpPr>
          <p:cNvPr id="113" name="Straight Connector 112"/>
          <p:cNvCxnSpPr/>
          <p:nvPr/>
        </p:nvCxnSpPr>
        <p:spPr>
          <a:xfrm>
            <a:off x="611560" y="2996952"/>
            <a:ext cx="803763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611560" y="3845079"/>
            <a:ext cx="8037635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611560" y="4653136"/>
            <a:ext cx="803763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6" name="Group 115"/>
          <p:cNvGrpSpPr/>
          <p:nvPr/>
        </p:nvGrpSpPr>
        <p:grpSpPr>
          <a:xfrm>
            <a:off x="7812360" y="764705"/>
            <a:ext cx="1176704" cy="3960440"/>
            <a:chOff x="7740352" y="1284288"/>
            <a:chExt cx="1176704" cy="4289425"/>
          </a:xfrm>
        </p:grpSpPr>
        <p:sp>
          <p:nvSpPr>
            <p:cNvPr id="117" name="AutoShape 5"/>
            <p:cNvSpPr>
              <a:spLocks noChangeArrowheads="1"/>
            </p:cNvSpPr>
            <p:nvPr/>
          </p:nvSpPr>
          <p:spPr bwMode="auto">
            <a:xfrm>
              <a:off x="7740352" y="1284288"/>
              <a:ext cx="1176704" cy="4289425"/>
            </a:xfrm>
            <a:prstGeom prst="roundRect">
              <a:avLst>
                <a:gd name="adj" fmla="val 16667"/>
              </a:avLst>
            </a:prstGeom>
            <a:solidFill>
              <a:srgbClr val="C5FFC5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 eaLnBrk="1" hangingPunct="1"/>
              <a:endParaRPr lang="en-US" altLang="en-US" sz="4800">
                <a:latin typeface="Times New Roman" pitchFamily="18" charset="0"/>
              </a:endParaRPr>
            </a:p>
          </p:txBody>
        </p:sp>
        <p:sp>
          <p:nvSpPr>
            <p:cNvPr id="118" name="WordArt 26"/>
            <p:cNvSpPr>
              <a:spLocks noChangeArrowheads="1" noChangeShapeType="1" noTextEdit="1"/>
            </p:cNvSpPr>
            <p:nvPr/>
          </p:nvSpPr>
          <p:spPr bwMode="auto">
            <a:xfrm>
              <a:off x="7957019" y="1417639"/>
              <a:ext cx="747346" cy="296863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3600" b="1" kern="10" dirty="0">
                  <a:ln w="6350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+mj-lt"/>
                </a:rPr>
                <a:t>Vision</a:t>
              </a: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809068" y="1988840"/>
              <a:ext cx="1083412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>
                <a:lnSpc>
                  <a:spcPct val="90000"/>
                </a:lnSpc>
              </a:pPr>
              <a:r>
                <a:rPr lang="en-US" altLang="en-US" sz="1100" b="1" dirty="0" smtClean="0">
                  <a:solidFill>
                    <a:srgbClr val="0000FF"/>
                  </a:solidFill>
                </a:rPr>
                <a:t>All missions</a:t>
              </a:r>
              <a:r>
                <a:rPr lang="en-US" altLang="en-US" sz="1100" b="1" dirty="0" smtClean="0"/>
                <a:t> </a:t>
              </a:r>
              <a:r>
                <a:rPr lang="en-US" altLang="en-US" sz="1100" b="1" dirty="0"/>
                <a:t>support </a:t>
              </a:r>
              <a:r>
                <a:rPr lang="en-US" altLang="en-US" sz="1100" b="1" dirty="0" smtClean="0"/>
                <a:t>validation &amp; </a:t>
              </a:r>
              <a:r>
                <a:rPr lang="en-US" altLang="en-US" sz="1100" b="1" dirty="0" smtClean="0">
                  <a:solidFill>
                    <a:srgbClr val="0000FF"/>
                  </a:solidFill>
                </a:rPr>
                <a:t>validation </a:t>
              </a:r>
              <a:r>
                <a:rPr lang="en-US" altLang="en-US" sz="1100" b="1" dirty="0">
                  <a:solidFill>
                    <a:srgbClr val="0000FF"/>
                  </a:solidFill>
                </a:rPr>
                <a:t>is on-going</a:t>
              </a:r>
              <a:endParaRPr lang="en-US" altLang="en-US" sz="1100" b="1" dirty="0"/>
            </a:p>
            <a:p>
              <a:pPr marL="0" lvl="1">
                <a:lnSpc>
                  <a:spcPct val="90000"/>
                </a:lnSpc>
              </a:pPr>
              <a:endParaRPr lang="en-US" altLang="en-US" sz="1100" b="1" dirty="0" smtClean="0"/>
            </a:p>
            <a:p>
              <a:pPr marL="0" lvl="1">
                <a:lnSpc>
                  <a:spcPct val="90000"/>
                </a:lnSpc>
              </a:pPr>
              <a:r>
                <a:rPr lang="en-US" altLang="en-US" sz="1100" b="1" dirty="0" smtClean="0"/>
                <a:t>Uncertainty </a:t>
              </a:r>
              <a:r>
                <a:rPr lang="en-US" altLang="en-US" sz="1100" b="1" dirty="0"/>
                <a:t>information determined through </a:t>
              </a:r>
              <a:r>
                <a:rPr lang="en-US" altLang="en-US" sz="1100" b="1" dirty="0">
                  <a:solidFill>
                    <a:srgbClr val="0000FF"/>
                  </a:solidFill>
                </a:rPr>
                <a:t>standard </a:t>
              </a:r>
              <a:r>
                <a:rPr lang="en-US" altLang="en-US" sz="1100" b="1" dirty="0" smtClean="0">
                  <a:solidFill>
                    <a:srgbClr val="0000FF"/>
                  </a:solidFill>
                </a:rPr>
                <a:t>practices &amp; protocols</a:t>
              </a:r>
              <a:endParaRPr lang="en-US" altLang="en-US" sz="1100" b="1" dirty="0"/>
            </a:p>
            <a:p>
              <a:pPr marL="0" lvl="1">
                <a:lnSpc>
                  <a:spcPct val="90000"/>
                </a:lnSpc>
              </a:pPr>
              <a:endParaRPr lang="en-US" altLang="en-US" sz="1100" b="1" dirty="0" smtClean="0">
                <a:solidFill>
                  <a:srgbClr val="0000FF"/>
                </a:solidFill>
              </a:endParaRPr>
            </a:p>
            <a:p>
              <a:pPr marL="0" lvl="1">
                <a:lnSpc>
                  <a:spcPct val="90000"/>
                </a:lnSpc>
              </a:pPr>
              <a:r>
                <a:rPr lang="en-US" altLang="en-US" sz="1100" b="1" dirty="0" smtClean="0">
                  <a:solidFill>
                    <a:srgbClr val="0000FF"/>
                  </a:solidFill>
                </a:rPr>
                <a:t>Algorithms </a:t>
              </a:r>
              <a:r>
                <a:rPr lang="en-US" altLang="en-US" sz="1100" b="1" dirty="0">
                  <a:solidFill>
                    <a:srgbClr val="0000FF"/>
                  </a:solidFill>
                </a:rPr>
                <a:t>are iteratively improved</a:t>
              </a:r>
              <a:r>
                <a:rPr lang="en-US" altLang="en-US" sz="1100" b="1" dirty="0"/>
                <a:t> based on validation </a:t>
              </a:r>
              <a:r>
                <a:rPr lang="en-US" altLang="en-US" sz="1100" b="1" dirty="0" smtClean="0"/>
                <a:t>results</a:t>
              </a:r>
              <a:endParaRPr lang="en-US" altLang="en-US" sz="1100" b="1" dirty="0"/>
            </a:p>
          </p:txBody>
        </p:sp>
      </p:grpSp>
      <p:sp>
        <p:nvSpPr>
          <p:cNvPr id="124" name="AutoShape 15"/>
          <p:cNvSpPr>
            <a:spLocks noChangeArrowheads="1"/>
          </p:cNvSpPr>
          <p:nvPr/>
        </p:nvSpPr>
        <p:spPr bwMode="auto">
          <a:xfrm>
            <a:off x="715602" y="1165696"/>
            <a:ext cx="4798586" cy="319088"/>
          </a:xfrm>
          <a:prstGeom prst="chevron">
            <a:avLst>
              <a:gd name="adj" fmla="val 35403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GB" altLang="en-US" sz="1200" b="1" dirty="0" smtClean="0">
                <a:latin typeface="Arial Narrow" pitchFamily="34" charset="0"/>
              </a:rPr>
              <a:t>Operational Validation Framework: Land Product Characterization System        (Lead Agencies: USGS/NOAA)</a:t>
            </a:r>
            <a:endParaRPr lang="en-US" altLang="en-US" sz="1200" b="1" dirty="0">
              <a:latin typeface="Arial Narrow" pitchFamily="34" charset="0"/>
            </a:endParaRPr>
          </a:p>
        </p:txBody>
      </p:sp>
      <p:sp>
        <p:nvSpPr>
          <p:cNvPr id="126" name="AutoShape 14"/>
          <p:cNvSpPr>
            <a:spLocks noChangeArrowheads="1"/>
          </p:cNvSpPr>
          <p:nvPr/>
        </p:nvSpPr>
        <p:spPr bwMode="auto">
          <a:xfrm>
            <a:off x="709742" y="2132856"/>
            <a:ext cx="3106436" cy="317500"/>
          </a:xfrm>
          <a:prstGeom prst="chevron">
            <a:avLst>
              <a:gd name="adj" fmla="val 29685"/>
            </a:avLst>
          </a:prstGeom>
          <a:solidFill>
            <a:srgbClr val="FF0000">
              <a:alpha val="60000"/>
            </a:srgbClr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1" hangingPunct="1"/>
            <a:r>
              <a:rPr lang="en-GB" altLang="en-US" sz="1200" b="1" dirty="0" smtClean="0">
                <a:latin typeface="Arial Narrow" pitchFamily="34" charset="0"/>
              </a:rPr>
              <a:t>CEOS Carbon Actions 7/8 (NASA CMS Program)</a:t>
            </a:r>
            <a:endParaRPr lang="en-US" altLang="en-US" sz="1200" b="1" dirty="0">
              <a:latin typeface="Arial Narrow" pitchFamily="34" charset="0"/>
            </a:endParaRPr>
          </a:p>
        </p:txBody>
      </p:sp>
      <p:pic>
        <p:nvPicPr>
          <p:cNvPr id="127" name="Picture 4" descr="http://eospso.nasa.gov/sites/default/files/thumbs/SMAP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74171" y="4757316"/>
            <a:ext cx="365581" cy="651614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28" name="Straight Arrow Connector 127"/>
          <p:cNvCxnSpPr/>
          <p:nvPr/>
        </p:nvCxnSpPr>
        <p:spPr>
          <a:xfrm>
            <a:off x="1392383" y="6579205"/>
            <a:ext cx="2065197" cy="12033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Arrow Connector 130"/>
          <p:cNvCxnSpPr/>
          <p:nvPr/>
        </p:nvCxnSpPr>
        <p:spPr>
          <a:xfrm>
            <a:off x="4224034" y="5915583"/>
            <a:ext cx="2012896" cy="6999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/>
          <p:cNvCxnSpPr/>
          <p:nvPr/>
        </p:nvCxnSpPr>
        <p:spPr>
          <a:xfrm>
            <a:off x="6444208" y="4885595"/>
            <a:ext cx="792088" cy="1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/>
          <p:cNvCxnSpPr/>
          <p:nvPr/>
        </p:nvCxnSpPr>
        <p:spPr>
          <a:xfrm flipV="1">
            <a:off x="7636975" y="5011312"/>
            <a:ext cx="319401" cy="1864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7" name="Picture 8" descr="JECAM Intl logo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23804" y="4037892"/>
            <a:ext cx="800524" cy="330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10" descr="http://eospso.nasa.gov/sites/default/files/thumbs/JPSS-2.pn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71" t="6027" r="6970" b="-1"/>
          <a:stretch/>
        </p:blipFill>
        <p:spPr bwMode="auto">
          <a:xfrm>
            <a:off x="7364390" y="6189893"/>
            <a:ext cx="591984" cy="491877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141" name="Straight Arrow Connector 140"/>
          <p:cNvCxnSpPr/>
          <p:nvPr/>
        </p:nvCxnSpPr>
        <p:spPr>
          <a:xfrm>
            <a:off x="4108256" y="6429716"/>
            <a:ext cx="3272056" cy="18015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2" name="Picture 8" descr="http://eospso.nasa.gov/sites/default/files/thumbs/JPSS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91880" y="6181781"/>
            <a:ext cx="616376" cy="499989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cxnSp>
        <p:nvCxnSpPr>
          <p:cNvPr id="143" name="Straight Arrow Connector 142"/>
          <p:cNvCxnSpPr/>
          <p:nvPr/>
        </p:nvCxnSpPr>
        <p:spPr>
          <a:xfrm>
            <a:off x="3644642" y="4813587"/>
            <a:ext cx="2112109" cy="1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4" name="Picture 2" descr="http://eospso.nasa.gov/sites/default/files/thumbs/GEDI.pn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96136" y="4725144"/>
            <a:ext cx="832309" cy="575979"/>
          </a:xfrm>
          <a:prstGeom prst="rect">
            <a:avLst/>
          </a:prstGeom>
          <a:solidFill>
            <a:schemeClr val="bg1">
              <a:alpha val="91000"/>
            </a:schemeClr>
          </a:solidFill>
        </p:spPr>
      </p:pic>
      <p:pic>
        <p:nvPicPr>
          <p:cNvPr id="145" name="Picture 25" descr="http://www.esa.int/var/esa/storage/images/esa_multimedia/images/2015/01/sentinel-2_mission_logo/15221056-3-eng-GB/Sentinel-2_mission_logo_rnb_small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3533"/>
          <a:stretch/>
        </p:blipFill>
        <p:spPr bwMode="auto">
          <a:xfrm>
            <a:off x="1259632" y="5804765"/>
            <a:ext cx="864096" cy="194314"/>
          </a:xfrm>
          <a:prstGeom prst="rect">
            <a:avLst/>
          </a:prstGeom>
          <a:solidFill>
            <a:schemeClr val="bg1"/>
          </a:solidFill>
          <a:extLst/>
        </p:spPr>
      </p:pic>
      <p:pic>
        <p:nvPicPr>
          <p:cNvPr id="146" name="Picture 12" descr="http://eospso.nasa.gov/sites/default/files/thumbs/Landsat8_1.pn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994793" y="5772088"/>
            <a:ext cx="609655" cy="23626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47" name="TextBox 146"/>
          <p:cNvSpPr txBox="1"/>
          <p:nvPr/>
        </p:nvSpPr>
        <p:spPr>
          <a:xfrm>
            <a:off x="7994793" y="6006311"/>
            <a:ext cx="609655" cy="20005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700" dirty="0" smtClean="0"/>
              <a:t>Landsat 9</a:t>
            </a:r>
            <a:endParaRPr lang="en-US" sz="700" dirty="0"/>
          </a:p>
        </p:txBody>
      </p:sp>
      <p:sp>
        <p:nvSpPr>
          <p:cNvPr id="148" name="TextBox 147"/>
          <p:cNvSpPr txBox="1"/>
          <p:nvPr/>
        </p:nvSpPr>
        <p:spPr>
          <a:xfrm>
            <a:off x="1860388" y="5761365"/>
            <a:ext cx="3353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rgbClr val="0070C0"/>
                </a:solidFill>
                <a:latin typeface="Arial Narrow" panose="020B0606020202030204" pitchFamily="34" charset="0"/>
              </a:rPr>
              <a:t>a/b</a:t>
            </a:r>
            <a:endParaRPr lang="en-US" sz="1000" b="1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49" name="Straight Arrow Connector 148"/>
          <p:cNvCxnSpPr/>
          <p:nvPr/>
        </p:nvCxnSpPr>
        <p:spPr>
          <a:xfrm>
            <a:off x="2691046" y="5915583"/>
            <a:ext cx="800834" cy="3499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/>
          <p:cNvGrpSpPr/>
          <p:nvPr/>
        </p:nvGrpSpPr>
        <p:grpSpPr>
          <a:xfrm>
            <a:off x="6236930" y="5775067"/>
            <a:ext cx="999366" cy="246221"/>
            <a:chOff x="6236930" y="5775067"/>
            <a:chExt cx="999366" cy="246221"/>
          </a:xfrm>
        </p:grpSpPr>
        <p:pic>
          <p:nvPicPr>
            <p:cNvPr id="151" name="Picture 23" descr="http://www.esa.int/var/esa/storage/images/esa_multimedia/images/2015/09/sentinel-3_mission_logo/15629325-1-eng-GB/Sentinel-3_mission_logo_rnb_small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6837"/>
            <a:stretch/>
          </p:blipFill>
          <p:spPr bwMode="auto">
            <a:xfrm>
              <a:off x="6236930" y="5793081"/>
              <a:ext cx="999366" cy="228206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52" name="Rectangle 151"/>
            <p:cNvSpPr/>
            <p:nvPr/>
          </p:nvSpPr>
          <p:spPr>
            <a:xfrm>
              <a:off x="6987510" y="5775067"/>
              <a:ext cx="248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c</a:t>
              </a:r>
              <a:endParaRPr lang="en-US" sz="1000" dirty="0"/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2195736" y="5775066"/>
            <a:ext cx="936104" cy="246222"/>
            <a:chOff x="1979712" y="5817674"/>
            <a:chExt cx="936104" cy="246222"/>
          </a:xfrm>
        </p:grpSpPr>
        <p:pic>
          <p:nvPicPr>
            <p:cNvPr id="154" name="Picture 23" descr="http://www.esa.int/var/esa/storage/images/esa_multimedia/images/2015/09/sentinel-3_mission_logo/15629325-1-eng-GB/Sentinel-3_mission_logo_rnb_small.jpg"/>
            <p:cNvPicPr>
              <a:picLocks noChangeAspect="1" noChangeArrowheads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3159"/>
            <a:stretch/>
          </p:blipFill>
          <p:spPr bwMode="auto">
            <a:xfrm>
              <a:off x="1979712" y="5846298"/>
              <a:ext cx="886420" cy="217598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55" name="Rectangle 154"/>
            <p:cNvSpPr/>
            <p:nvPr/>
          </p:nvSpPr>
          <p:spPr>
            <a:xfrm>
              <a:off x="2673442" y="5817674"/>
              <a:ext cx="24237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0070C0"/>
                  </a:solidFill>
                  <a:latin typeface="Arial Narrow" panose="020B0606020202030204" pitchFamily="34" charset="0"/>
                </a:rPr>
                <a:t>a</a:t>
              </a:r>
              <a:endParaRPr lang="en-US" sz="1000" dirty="0"/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3491880" y="5775066"/>
            <a:ext cx="1008112" cy="246221"/>
            <a:chOff x="3347864" y="5817674"/>
            <a:chExt cx="1008112" cy="246221"/>
          </a:xfrm>
        </p:grpSpPr>
        <p:pic>
          <p:nvPicPr>
            <p:cNvPr id="157" name="Picture 23" descr="http://www.esa.int/var/esa/storage/images/esa_multimedia/images/2015/09/sentinel-3_mission_logo/15629325-1-eng-GB/Sentinel-3_mission_logo_rnb_small.jpg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11207"/>
            <a:stretch/>
          </p:blipFill>
          <p:spPr bwMode="auto">
            <a:xfrm>
              <a:off x="3347864" y="5835689"/>
              <a:ext cx="951210" cy="189510"/>
            </a:xfrm>
            <a:prstGeom prst="rect">
              <a:avLst/>
            </a:prstGeom>
            <a:solidFill>
              <a:schemeClr val="bg1"/>
            </a:solidFill>
            <a:extLst/>
          </p:spPr>
        </p:pic>
        <p:sp>
          <p:nvSpPr>
            <p:cNvPr id="158" name="Rectangle 157"/>
            <p:cNvSpPr/>
            <p:nvPr/>
          </p:nvSpPr>
          <p:spPr>
            <a:xfrm>
              <a:off x="4107190" y="5817674"/>
              <a:ext cx="24878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b="1" dirty="0" smtClean="0">
                  <a:solidFill>
                    <a:srgbClr val="0070C0"/>
                  </a:solidFill>
                  <a:latin typeface="Arial Narrow" panose="020B0606020202030204" pitchFamily="34" charset="0"/>
                </a:rPr>
                <a:t>b</a:t>
              </a:r>
              <a:endParaRPr lang="en-US" sz="1000" dirty="0"/>
            </a:p>
          </p:txBody>
        </p:sp>
      </p:grpSp>
      <p:cxnSp>
        <p:nvCxnSpPr>
          <p:cNvPr id="159" name="Straight Arrow Connector 158"/>
          <p:cNvCxnSpPr/>
          <p:nvPr/>
        </p:nvCxnSpPr>
        <p:spPr>
          <a:xfrm>
            <a:off x="1193278" y="6129050"/>
            <a:ext cx="6801515" cy="3078"/>
          </a:xfrm>
          <a:prstGeom prst="straightConnector1">
            <a:avLst/>
          </a:prstGeom>
          <a:ln>
            <a:solidFill>
              <a:srgbClr val="0000FF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59"/>
          <p:cNvCxnSpPr/>
          <p:nvPr/>
        </p:nvCxnSpPr>
        <p:spPr>
          <a:xfrm>
            <a:off x="611560" y="5517232"/>
            <a:ext cx="8037635" cy="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1" name="TextBox 160"/>
          <p:cNvSpPr txBox="1"/>
          <p:nvPr/>
        </p:nvSpPr>
        <p:spPr>
          <a:xfrm>
            <a:off x="613632" y="465313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New Missions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611560" y="5497487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Sustained Missions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4670331" y="5857527"/>
            <a:ext cx="766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Morning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4475703" y="6204136"/>
            <a:ext cx="888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 Narrow" panose="020B0606020202030204" pitchFamily="34" charset="0"/>
              </a:rPr>
              <a:t>Afternoon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pic>
        <p:nvPicPr>
          <p:cNvPr id="165" name="Picture 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7068" y="4071497"/>
            <a:ext cx="1592922" cy="24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" name="AutoShape 17"/>
          <p:cNvSpPr>
            <a:spLocks noChangeArrowheads="1"/>
          </p:cNvSpPr>
          <p:nvPr/>
        </p:nvSpPr>
        <p:spPr bwMode="auto">
          <a:xfrm>
            <a:off x="683568" y="2564904"/>
            <a:ext cx="2016224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GB" altLang="en-US" sz="1200" b="1" dirty="0">
              <a:latin typeface="Arial Narrow" pitchFamily="34" charset="0"/>
            </a:endParaRPr>
          </a:p>
        </p:txBody>
      </p:sp>
      <p:pic>
        <p:nvPicPr>
          <p:cNvPr id="167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3598" y="2576894"/>
            <a:ext cx="950880" cy="29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" name="AutoShape 17"/>
          <p:cNvSpPr>
            <a:spLocks noChangeArrowheads="1"/>
          </p:cNvSpPr>
          <p:nvPr/>
        </p:nvSpPr>
        <p:spPr bwMode="auto">
          <a:xfrm>
            <a:off x="2627783" y="2564904"/>
            <a:ext cx="3164415" cy="317500"/>
          </a:xfrm>
          <a:prstGeom prst="chevron">
            <a:avLst>
              <a:gd name="adj" fmla="val 36748"/>
            </a:avLst>
          </a:prstGeom>
          <a:solidFill>
            <a:schemeClr val="bg1"/>
          </a:solidFill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r>
              <a:rPr lang="en-US" altLang="en-US" sz="1200" b="1" dirty="0" smtClean="0">
                <a:latin typeface="Arial Narrow" pitchFamily="34" charset="0"/>
              </a:rPr>
              <a:t>ECV protocols </a:t>
            </a:r>
            <a:r>
              <a:rPr lang="en-US" altLang="en-US" sz="1200" b="1" dirty="0">
                <a:latin typeface="Arial Narrow" pitchFamily="34" charset="0"/>
              </a:rPr>
              <a:t>and procedures for </a:t>
            </a:r>
            <a:r>
              <a:rPr lang="en-US" altLang="en-US" sz="1200" b="1" dirty="0" smtClean="0">
                <a:latin typeface="Arial Narrow" pitchFamily="34" charset="0"/>
              </a:rPr>
              <a:t>Snow ECV          </a:t>
            </a:r>
            <a:r>
              <a:rPr lang="en-GB" altLang="en-US" sz="1200" b="1" dirty="0" smtClean="0">
                <a:latin typeface="Arial Narrow" pitchFamily="34" charset="0"/>
              </a:rPr>
              <a:t>(</a:t>
            </a:r>
            <a:r>
              <a:rPr lang="en-GB" altLang="en-US" sz="1200" b="1" dirty="0">
                <a:latin typeface="Arial Narrow" pitchFamily="34" charset="0"/>
              </a:rPr>
              <a:t>Lead </a:t>
            </a:r>
            <a:r>
              <a:rPr lang="en-GB" altLang="en-US" sz="1200" b="1" dirty="0" smtClean="0">
                <a:latin typeface="Arial Narrow" pitchFamily="34" charset="0"/>
              </a:rPr>
              <a:t>Agency: ESA)</a:t>
            </a:r>
            <a:endParaRPr lang="en-GB" altLang="en-US" sz="1200" b="1" dirty="0">
              <a:latin typeface="Arial Narrow" pitchFamily="34" charset="0"/>
            </a:endParaRPr>
          </a:p>
        </p:txBody>
      </p:sp>
      <p:pic>
        <p:nvPicPr>
          <p:cNvPr id="169" name="Picture 12" descr="http://eospso.nasa.gov/sites/default/files/thumbs/Landsat8_1.pn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59632" y="5972158"/>
            <a:ext cx="864096" cy="48067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0" name="Rectangle 169"/>
          <p:cNvSpPr/>
          <p:nvPr/>
        </p:nvSpPr>
        <p:spPr>
          <a:xfrm>
            <a:off x="1259632" y="5804765"/>
            <a:ext cx="864096" cy="648571"/>
          </a:xfrm>
          <a:prstGeom prst="rect">
            <a:avLst/>
          </a:prstGeom>
          <a:noFill/>
          <a:ln w="31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6" descr="http://eospso.nasa.gov/sites/default/files/thumbs/Suomi-NPP_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05" y="5799558"/>
            <a:ext cx="533319" cy="402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2" name="Picture 6" descr="http://eospso.nasa.gov/sites/default/files/thumbs/Suomi-NPP_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05" y="6015582"/>
            <a:ext cx="533319" cy="4020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73" name="Picture 6" descr="http://eospso.nasa.gov/sites/default/files/thumbs/Suomi-NPP_0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4305" y="6231606"/>
            <a:ext cx="533319" cy="4020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74" name="TextBox 173"/>
          <p:cNvSpPr txBox="1"/>
          <p:nvPr/>
        </p:nvSpPr>
        <p:spPr>
          <a:xfrm>
            <a:off x="649894" y="6561638"/>
            <a:ext cx="753754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/>
              <a:t>Terra/Aqua/S-NPP</a:t>
            </a:r>
            <a:endParaRPr lang="en-US" sz="700" dirty="0"/>
          </a:p>
        </p:txBody>
      </p:sp>
      <p:sp>
        <p:nvSpPr>
          <p:cNvPr id="175" name="TextBox 174"/>
          <p:cNvSpPr txBox="1"/>
          <p:nvPr/>
        </p:nvSpPr>
        <p:spPr>
          <a:xfrm>
            <a:off x="3664869" y="6561638"/>
            <a:ext cx="30261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/>
              <a:t>JPSS-1</a:t>
            </a:r>
            <a:endParaRPr lang="en-US" sz="700" dirty="0"/>
          </a:p>
        </p:txBody>
      </p:sp>
      <p:sp>
        <p:nvSpPr>
          <p:cNvPr id="176" name="TextBox 175"/>
          <p:cNvSpPr txBox="1"/>
          <p:nvPr/>
        </p:nvSpPr>
        <p:spPr>
          <a:xfrm>
            <a:off x="7524328" y="6561638"/>
            <a:ext cx="302616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 smtClean="0"/>
              <a:t>JPSS-2</a:t>
            </a:r>
            <a:endParaRPr lang="en-US" sz="700" dirty="0"/>
          </a:p>
        </p:txBody>
      </p:sp>
      <p:grpSp>
        <p:nvGrpSpPr>
          <p:cNvPr id="80" name="Group 79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81" name="Rectangle 80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683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5" name="Rectangle 4"/>
          <p:cNvSpPr/>
          <p:nvPr/>
        </p:nvSpPr>
        <p:spPr>
          <a:xfrm>
            <a:off x="755576" y="69741"/>
            <a:ext cx="82094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MALIBU</a:t>
            </a:r>
            <a:r>
              <a:rPr lang="en-US" sz="25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sz="1800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Medium" charset="0"/>
                <a:ea typeface="Avenir Medium" charset="0"/>
                <a:cs typeface="Avenir Medium" charset="0"/>
              </a:rPr>
              <a:t>Multi </a:t>
            </a:r>
            <a:r>
              <a:rPr lang="en-US" sz="1800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Medium" charset="0"/>
                <a:ea typeface="Avenir Medium" charset="0"/>
                <a:cs typeface="Avenir Medium" charset="0"/>
              </a:rPr>
              <a:t>AngLe Imaging BRDF Unmanned aerial </a:t>
            </a:r>
            <a:r>
              <a:rPr lang="en-US" sz="1800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Medium" charset="0"/>
                <a:ea typeface="Avenir Medium" charset="0"/>
                <a:cs typeface="Avenir Medium" charset="0"/>
              </a:rPr>
              <a:t>system</a:t>
            </a:r>
            <a:endParaRPr lang="en-US" sz="1800" dirty="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Avenir Medium" charset="0"/>
              <a:ea typeface="Avenir Medium" charset="0"/>
              <a:cs typeface="Avenir Medium" charset="0"/>
            </a:endParaRPr>
          </a:p>
        </p:txBody>
      </p:sp>
      <p:pic>
        <p:nvPicPr>
          <p:cNvPr id="8" name="Picture 3" descr="C:\Users\moroman\Google Drive\Proposals\2016\ABoVE\MALIBU_Figure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81" y="980728"/>
            <a:ext cx="4232778" cy="4062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34642" y="5361823"/>
            <a:ext cx="445365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Avenir Light" charset="0"/>
                <a:ea typeface="Avenir Light" charset="0"/>
                <a:cs typeface="Avenir Light" charset="0"/>
              </a:rPr>
              <a:t>https://viirsland.gsfc.nasa.gov/Campaigns.html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5081" y="6021288"/>
            <a:ext cx="791535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venir Book" charset="0"/>
                <a:ea typeface="Avenir Book" charset="0"/>
                <a:cs typeface="Avenir Book" charset="0"/>
              </a:rPr>
              <a:t>B31B-0471 MALIBU: A High Spatial Resolution Multi-Angle Imaging Unmanned Airborne System to Validate Satellite-derived BRDF/Albedo Products. Wed, 14 Dec 2016 (8:00 - 12:20)</a:t>
            </a:r>
          </a:p>
        </p:txBody>
      </p:sp>
      <p:pic>
        <p:nvPicPr>
          <p:cNvPr id="12" name="Picture 11" descr="JPSS Logo5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4448931"/>
            <a:ext cx="504056" cy="47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57000"/>
              </a:srgbClr>
            </a:outerShdw>
          </a:effectLst>
        </p:spPr>
      </p:pic>
      <p:pic>
        <p:nvPicPr>
          <p:cNvPr id="14" name="malibu_at_pawne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328" b="13699"/>
          <a:stretch/>
        </p:blipFill>
        <p:spPr>
          <a:xfrm>
            <a:off x="5004048" y="2258298"/>
            <a:ext cx="3764001" cy="208823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3568" y="4495469"/>
            <a:ext cx="979425" cy="388272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910190" y="811748"/>
            <a:ext cx="4066680" cy="1446550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Avenir Medium" charset="0"/>
                <a:ea typeface="Avenir Medium" charset="0"/>
                <a:cs typeface="Avenir Medium" charset="0"/>
              </a:rPr>
              <a:t>Objective</a:t>
            </a:r>
          </a:p>
          <a:p>
            <a:r>
              <a:rPr lang="en-US" altLang="en-US" sz="1600" dirty="0" smtClean="0">
                <a:latin typeface="Avenir Book" charset="0"/>
                <a:ea typeface="Avenir Book" charset="0"/>
                <a:cs typeface="Avenir Book" charset="0"/>
              </a:rPr>
              <a:t>Multi-angular </a:t>
            </a:r>
            <a:r>
              <a:rPr lang="en-US" altLang="en-US" sz="1600" dirty="0">
                <a:latin typeface="Avenir Book" charset="0"/>
                <a:ea typeface="Avenir Book" charset="0"/>
                <a:cs typeface="Avenir Book" charset="0"/>
              </a:rPr>
              <a:t>reference datasets for the assessment of ECVs, including satellite-derived BRF, albedo, VI, PRI, LAI/</a:t>
            </a:r>
            <a:r>
              <a:rPr lang="en-US" altLang="en-US" sz="1600" dirty="0" err="1">
                <a:latin typeface="Avenir Book" charset="0"/>
                <a:ea typeface="Avenir Book" charset="0"/>
                <a:cs typeface="Avenir Book" charset="0"/>
              </a:rPr>
              <a:t>fAPAR</a:t>
            </a:r>
            <a:r>
              <a:rPr lang="en-US" altLang="en-US" sz="1600" dirty="0">
                <a:latin typeface="Avenir Book" charset="0"/>
                <a:ea typeface="Avenir Book" charset="0"/>
                <a:cs typeface="Avenir Book" charset="0"/>
              </a:rPr>
              <a:t>, snow cover, and phenology metrics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905254" y="4653136"/>
            <a:ext cx="4109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 smtClean="0">
                <a:latin typeface="Avenir Medium" charset="0"/>
                <a:ea typeface="Avenir Medium" charset="0"/>
                <a:cs typeface="Avenir Medium" charset="0"/>
              </a:rPr>
              <a:t>Benefits</a:t>
            </a:r>
          </a:p>
          <a:p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A </a:t>
            </a:r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cost effective ($300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× </a:t>
            </a:r>
            <a:r>
              <a:rPr lang="en-US" sz="1600" dirty="0">
                <a:latin typeface="Avenir Book" charset="0"/>
                <a:ea typeface="Avenir Book" charset="0"/>
                <a:cs typeface="Avenir Book" charset="0"/>
              </a:rPr>
              <a:t>Flight Hour), fully-exempted (FAA-S.333 &amp; TCAN) platform, that follows </a:t>
            </a:r>
            <a:r>
              <a:rPr lang="en-US" sz="1600" dirty="0" smtClean="0">
                <a:latin typeface="Avenir Book" charset="0"/>
                <a:ea typeface="Avenir Book" charset="0"/>
                <a:cs typeface="Avenir Book" charset="0"/>
              </a:rPr>
              <a:t>CEOS </a:t>
            </a:r>
            <a:r>
              <a:rPr lang="en-US" sz="1600" dirty="0" err="1" smtClean="0">
                <a:latin typeface="Avenir Book" charset="0"/>
                <a:ea typeface="Avenir Book" charset="0"/>
                <a:cs typeface="Avenir Book" charset="0"/>
              </a:rPr>
              <a:t>WGCV</a:t>
            </a:r>
            <a:r>
              <a:rPr lang="en-US" altLang="en-US" sz="1600" dirty="0" err="1" smtClean="0">
                <a:latin typeface="Avenir Book" charset="0"/>
                <a:ea typeface="Avenir Book" charset="0"/>
                <a:cs typeface="Avenir Book" charset="0"/>
              </a:rPr>
              <a:t>protocols</a:t>
            </a:r>
            <a:endParaRPr lang="en-US" altLang="en-US" sz="1600" dirty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16346" y="4326128"/>
            <a:ext cx="385170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>
                <a:latin typeface="Avenir Light" charset="0"/>
                <a:ea typeface="Avenir Light" charset="0"/>
                <a:cs typeface="Avenir Light" charset="0"/>
              </a:rPr>
              <a:t>Pawnee National </a:t>
            </a:r>
            <a:r>
              <a:rPr lang="en-US" sz="1100" dirty="0" smtClean="0">
                <a:latin typeface="Avenir Light" charset="0"/>
                <a:ea typeface="Avenir Light" charset="0"/>
                <a:cs typeface="Avenir Light" charset="0"/>
              </a:rPr>
              <a:t>Grasslands in June 2016</a:t>
            </a:r>
          </a:p>
          <a:p>
            <a:pPr algn="r"/>
            <a:r>
              <a:rPr lang="en-US" sz="1100" dirty="0" smtClean="0">
                <a:latin typeface="Avenir Light" charset="0"/>
                <a:ea typeface="Avenir Light" charset="0"/>
                <a:cs typeface="Avenir Light" charset="0"/>
              </a:rPr>
              <a:t>Table Mountain, Colorado in Nov. 2016</a:t>
            </a:r>
            <a:endParaRPr lang="en-US" sz="1100" dirty="0">
              <a:latin typeface="Avenir Light" charset="0"/>
              <a:ea typeface="Avenir Light" charset="0"/>
              <a:cs typeface="Avenir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5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104"/>
            <a:ext cx="8229600" cy="609600"/>
          </a:xfrm>
        </p:spPr>
        <p:txBody>
          <a:bodyPr/>
          <a:lstStyle/>
          <a:p>
            <a:r>
              <a:rPr lang="en-US" sz="3600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Conclusion </a:t>
            </a:r>
            <a:endParaRPr lang="en-US" sz="3600" dirty="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91344"/>
            <a:ext cx="8568952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Avenir Heavy" charset="0"/>
                <a:ea typeface="Avenir Heavy" charset="0"/>
                <a:cs typeface="Avenir Heavy" charset="0"/>
              </a:rPr>
              <a:t>Role of CEOS-LPV</a:t>
            </a:r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Coordinate validation efforts internationally </a:t>
            </a: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Foster collaboration and sharing information and data</a:t>
            </a: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Develop protocols and good practices for validation efforts</a:t>
            </a:r>
          </a:p>
          <a:p>
            <a:r>
              <a:rPr lang="en-US" sz="2400" dirty="0" smtClean="0">
                <a:latin typeface="Avenir Book" charset="0"/>
                <a:ea typeface="Avenir Book" charset="0"/>
                <a:cs typeface="Avenir Book" charset="0"/>
              </a:rPr>
              <a:t>Recommendations for reporting and use of accuracy information</a:t>
            </a:r>
          </a:p>
          <a:p>
            <a:endParaRPr lang="en-US" sz="24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Need to develop and better represent the ground component to:</a:t>
            </a:r>
          </a:p>
          <a:p>
            <a:r>
              <a:rPr lang="en-US" sz="2400" dirty="0" smtClean="0">
                <a:latin typeface="Avenir Light" charset="0"/>
                <a:ea typeface="Avenir Light" charset="0"/>
                <a:cs typeface="Avenir Light" charset="0"/>
              </a:rPr>
              <a:t>Improve current validation stages</a:t>
            </a:r>
          </a:p>
          <a:p>
            <a:r>
              <a:rPr lang="en-US" sz="2400" dirty="0" smtClean="0">
                <a:latin typeface="Avenir Light" charset="0"/>
                <a:ea typeface="Avenir Light" charset="0"/>
                <a:cs typeface="Avenir Light" charset="0"/>
              </a:rPr>
              <a:t>Prepare evaluation of higher level products</a:t>
            </a:r>
          </a:p>
          <a:p>
            <a:pPr marL="0" indent="0">
              <a:buNone/>
            </a:pP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  <a:p>
            <a:pPr marL="0" indent="0">
              <a:buNone/>
            </a:pPr>
            <a:endParaRPr lang="en-US" sz="2400" b="1" dirty="0" smtClean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15</a:t>
            </a:fld>
            <a:endParaRPr lang="en-US" alt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467544" y="0"/>
            <a:ext cx="8676456" cy="908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8897" y="274405"/>
            <a:ext cx="7051495" cy="6370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195736" y="2936264"/>
            <a:ext cx="45781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latin typeface="Avenir Black" charset="0"/>
                <a:ea typeface="Avenir Black" charset="0"/>
                <a:cs typeface="Avenir Black" charset="0"/>
              </a:rPr>
              <a:t>https://</a:t>
            </a:r>
            <a:r>
              <a:rPr lang="en-US" sz="2800" b="1" dirty="0">
                <a:latin typeface="Avenir Black" charset="0"/>
                <a:ea typeface="Avenir Black" charset="0"/>
                <a:cs typeface="Avenir Black" charset="0"/>
              </a:rPr>
              <a:t>lpvs.gsfc.nasa.gov</a:t>
            </a:r>
          </a:p>
        </p:txBody>
      </p:sp>
    </p:spTree>
    <p:extLst>
      <p:ext uri="{BB962C8B-B14F-4D97-AF65-F5344CB8AC3E}">
        <p14:creationId xmlns:p14="http://schemas.microsoft.com/office/powerpoint/2010/main" val="119083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609600" y="155104"/>
            <a:ext cx="8229600" cy="609600"/>
          </a:xfrm>
        </p:spPr>
        <p:txBody>
          <a:bodyPr/>
          <a:lstStyle/>
          <a:p>
            <a:pPr eaLnBrk="1" hangingPunct="1"/>
            <a:r>
              <a:rPr lang="de-CH" altLang="en-US" sz="4000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CEOS &gt; WGCV &gt; LPV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609600" y="908051"/>
            <a:ext cx="8426450" cy="3097014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de-CH" altLang="en-US" sz="2400" b="1" dirty="0" smtClean="0">
                <a:latin typeface="Avenir Heavy" charset="0"/>
                <a:ea typeface="Avenir Heavy" charset="0"/>
                <a:cs typeface="Avenir Heavy" charset="0"/>
              </a:rPr>
              <a:t>CEOS</a:t>
            </a:r>
            <a:r>
              <a:rPr lang="de-CH" altLang="en-US" sz="2400" dirty="0" smtClean="0">
                <a:latin typeface="Avenir Medium" charset="0"/>
                <a:ea typeface="Avenir Medium" charset="0"/>
                <a:cs typeface="Avenir Medium" charset="0"/>
              </a:rPr>
              <a:t> - Committee on Earth Observation Satellites   </a:t>
            </a:r>
          </a:p>
          <a:p>
            <a:pPr marL="400050" lvl="1" indent="0" eaLnBrk="1" hangingPunct="1">
              <a:buFont typeface="Arial" charset="0"/>
              <a:buNone/>
            </a:pPr>
            <a:r>
              <a:rPr lang="de-CH" altLang="en-US" sz="1800" dirty="0" smtClean="0">
                <a:latin typeface="Avenir Light" charset="0"/>
                <a:ea typeface="Avenir Light" charset="0"/>
                <a:cs typeface="Avenir Light" charset="0"/>
              </a:rPr>
              <a:t>31 CEOS Members (e.g. space agencies, research centers</a:t>
            </a:r>
            <a:r>
              <a:rPr lang="de-CH" altLang="en-US" sz="1800" dirty="0">
                <a:latin typeface="Avenir Light" charset="0"/>
                <a:ea typeface="Avenir Light" charset="0"/>
                <a:cs typeface="Avenir Light" charset="0"/>
              </a:rPr>
              <a:t>)</a:t>
            </a:r>
            <a:endParaRPr lang="de-CH" altLang="en-US" sz="1800" dirty="0" smtClean="0">
              <a:latin typeface="Avenir Light" charset="0"/>
              <a:ea typeface="Avenir Light" charset="0"/>
              <a:cs typeface="Avenir Light" charset="0"/>
            </a:endParaRPr>
          </a:p>
          <a:p>
            <a:pPr marL="400050" lvl="1" indent="0" eaLnBrk="1" hangingPunct="1">
              <a:buFont typeface="Arial" charset="0"/>
              <a:buNone/>
            </a:pPr>
            <a:r>
              <a:rPr lang="de-CH" altLang="en-US" sz="1800" dirty="0" smtClean="0">
                <a:latin typeface="Avenir Light" charset="0"/>
                <a:ea typeface="Avenir Light" charset="0"/>
                <a:cs typeface="Avenir Light" charset="0"/>
              </a:rPr>
              <a:t>24 Associate Members (e.g. UNEP, WMO, GCOS)</a:t>
            </a:r>
          </a:p>
          <a:p>
            <a:pPr marL="0" indent="0" eaLnBrk="1" hangingPunct="1">
              <a:buFont typeface="Arial" charset="0"/>
              <a:buNone/>
            </a:pPr>
            <a:endParaRPr lang="de-CH" altLang="en-US" sz="1100" dirty="0" smtClean="0">
              <a:latin typeface="Avenir Medium" charset="0"/>
              <a:ea typeface="Avenir Medium" charset="0"/>
              <a:cs typeface="Avenir Medium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de-CH" altLang="en-US" sz="2000" dirty="0" smtClean="0">
                <a:latin typeface="Avenir Medium" charset="0"/>
                <a:ea typeface="Avenir Medium" charset="0"/>
                <a:cs typeface="Avenir Medium" charset="0"/>
              </a:rPr>
              <a:t>CEOS </a:t>
            </a:r>
            <a:r>
              <a:rPr lang="en-US" altLang="en-US" sz="2000" dirty="0" smtClean="0">
                <a:latin typeface="Avenir Medium" charset="0"/>
                <a:ea typeface="Avenir Medium" charset="0"/>
                <a:cs typeface="Avenir Medium" charset="0"/>
              </a:rPr>
              <a:t>coordinates civil space-based EO to benefit society</a:t>
            </a:r>
          </a:p>
          <a:p>
            <a:pPr marL="0" indent="0" eaLnBrk="1" hangingPunct="1">
              <a:buFont typeface="Arial" charset="0"/>
              <a:buNone/>
            </a:pPr>
            <a:endParaRPr lang="en-US" altLang="en-US" sz="700" dirty="0" smtClean="0">
              <a:latin typeface="Avenir Medium" charset="0"/>
              <a:ea typeface="Avenir Medium" charset="0"/>
              <a:cs typeface="Avenir Medium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en-US" altLang="en-US" sz="2000" dirty="0" smtClean="0">
              <a:latin typeface="Avenir Medium" charset="0"/>
              <a:ea typeface="Avenir Medium" charset="0"/>
              <a:cs typeface="Avenir Medium" charset="0"/>
            </a:endParaRPr>
          </a:p>
          <a:p>
            <a:pPr marL="0" indent="0" eaLnBrk="1" hangingPunct="1">
              <a:buFont typeface="Arial" charset="0"/>
              <a:buNone/>
            </a:pPr>
            <a:r>
              <a:rPr lang="en-US" altLang="en-US" sz="2000" dirty="0" smtClean="0">
                <a:latin typeface="Avenir Medium" charset="0"/>
                <a:ea typeface="Avenir Medium" charset="0"/>
                <a:cs typeface="Avenir Medium" charset="0"/>
              </a:rPr>
              <a:t>The </a:t>
            </a:r>
            <a:r>
              <a:rPr lang="en-US" altLang="en-US" sz="2000" b="1" dirty="0" smtClean="0">
                <a:latin typeface="Avenir Heavy" charset="0"/>
                <a:ea typeface="Avenir Heavy" charset="0"/>
                <a:cs typeface="Avenir Heavy" charset="0"/>
              </a:rPr>
              <a:t>Working Group on Calibration and Validation </a:t>
            </a:r>
            <a:r>
              <a:rPr lang="en-US" altLang="en-US" sz="2000" dirty="0" smtClean="0">
                <a:latin typeface="Avenir Medium" charset="0"/>
                <a:ea typeface="Avenir Medium" charset="0"/>
                <a:cs typeface="Avenir Medium" charset="0"/>
              </a:rPr>
              <a:t>(WGCV) is one of 5 CEOS working groups</a:t>
            </a:r>
          </a:p>
          <a:p>
            <a:pPr marL="0" indent="0" algn="ctr" eaLnBrk="1" hangingPunct="1">
              <a:buFont typeface="Arial" charset="0"/>
              <a:buNone/>
            </a:pPr>
            <a:endParaRPr lang="en-US" altLang="en-US" sz="2000" dirty="0" smtClean="0">
              <a:latin typeface="Avenir Medium" charset="0"/>
              <a:ea typeface="Avenir Medium" charset="0"/>
              <a:cs typeface="Avenir Medium" charset="0"/>
            </a:endParaRPr>
          </a:p>
          <a:p>
            <a:pPr marL="400050" lvl="1" indent="0" eaLnBrk="1" hangingPunct="1">
              <a:buFont typeface="Arial" charset="0"/>
              <a:buNone/>
            </a:pPr>
            <a:r>
              <a:rPr lang="en-US" altLang="en-US" sz="2000" dirty="0" smtClean="0">
                <a:latin typeface="Avenir Medium" charset="0"/>
                <a:ea typeface="Avenir Medium" charset="0"/>
                <a:cs typeface="Avenir Medium" charset="0"/>
              </a:rPr>
              <a:t> </a:t>
            </a:r>
          </a:p>
          <a:p>
            <a:pPr marL="400050" lvl="1" indent="0" eaLnBrk="1" hangingPunct="1">
              <a:buFont typeface="Arial" charset="0"/>
              <a:buNone/>
            </a:pPr>
            <a:endParaRPr lang="en-US" altLang="en-US" sz="2000" dirty="0" smtClean="0">
              <a:latin typeface="Avenir Medium" charset="0"/>
              <a:ea typeface="Avenir Medium" charset="0"/>
              <a:cs typeface="Avenir Medium" charset="0"/>
            </a:endParaRPr>
          </a:p>
          <a:p>
            <a:pPr marL="400050" lvl="1" indent="0" eaLnBrk="1" hangingPunct="1">
              <a:buFont typeface="Arial" charset="0"/>
              <a:buNone/>
            </a:pPr>
            <a:r>
              <a:rPr lang="en-US" altLang="en-US" sz="2000" dirty="0" smtClean="0">
                <a:latin typeface="Avenir Medium" charset="0"/>
                <a:ea typeface="Avenir Medium" charset="0"/>
                <a:cs typeface="Avenir Medium" charset="0"/>
              </a:rPr>
              <a:t> </a:t>
            </a:r>
            <a:endParaRPr lang="de-CH" altLang="en-US" sz="2400" dirty="0" smtClean="0">
              <a:latin typeface="Avenir Medium" charset="0"/>
              <a:ea typeface="Avenir Medium" charset="0"/>
              <a:cs typeface="Avenir Medium" charset="0"/>
            </a:endParaRP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609601" y="3933056"/>
            <a:ext cx="7922840" cy="2794611"/>
          </a:xfrm>
          <a:prstGeom prst="rect">
            <a:avLst/>
          </a:prstGeom>
          <a:solidFill>
            <a:srgbClr val="DFFEDE"/>
          </a:solidFill>
          <a:ln w="9525">
            <a:solidFill>
              <a:srgbClr val="9E8E5C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</p:spPr>
        <p:txBody>
          <a:bodyPr wrap="square">
            <a:spAutoFit/>
          </a:bodyPr>
          <a:lstStyle>
            <a:lvl1pPr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0" lvl="1">
              <a:lnSpc>
                <a:spcPct val="110000"/>
              </a:lnSpc>
              <a:defRPr/>
            </a:pPr>
            <a:r>
              <a:rPr lang="en-US" altLang="en-US" sz="2000" b="1" dirty="0" smtClean="0">
                <a:solidFill>
                  <a:srgbClr val="000090"/>
                </a:solidFill>
                <a:latin typeface="Avenir Heavy" charset="0"/>
                <a:ea typeface="Avenir Heavy" charset="0"/>
                <a:cs typeface="Avenir Heavy" charset="0"/>
              </a:rPr>
              <a:t>Land Product Validation (LPV)</a:t>
            </a:r>
            <a:r>
              <a:rPr lang="en-US" altLang="en-US" sz="1800" b="1" dirty="0" smtClean="0">
                <a:solidFill>
                  <a:srgbClr val="000090"/>
                </a:solidFill>
                <a:latin typeface="Avenir Heavy" charset="0"/>
                <a:ea typeface="Avenir Heavy" charset="0"/>
                <a:cs typeface="Avenir Heavy" charset="0"/>
              </a:rPr>
              <a:t> </a:t>
            </a:r>
            <a:r>
              <a:rPr lang="en-US" altLang="en-US" sz="1800" dirty="0" smtClean="0">
                <a:latin typeface="Avenir Medium" charset="0"/>
                <a:ea typeface="Avenir Medium" charset="0"/>
                <a:cs typeface="Avenir Medium" charset="0"/>
              </a:rPr>
              <a:t>is one of 6 WGCV subgroups</a:t>
            </a:r>
            <a:endParaRPr lang="en-US" altLang="en-US" sz="600" dirty="0" smtClean="0">
              <a:latin typeface="Avenir Medium" charset="0"/>
              <a:ea typeface="Avenir Medium" charset="0"/>
              <a:cs typeface="Avenir Medium" charset="0"/>
            </a:endParaRPr>
          </a:p>
          <a:p>
            <a:pPr>
              <a:lnSpc>
                <a:spcPct val="110000"/>
              </a:lnSpc>
              <a:spcBef>
                <a:spcPts val="600"/>
              </a:spcBef>
              <a:defRPr/>
            </a:pP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Current LPV Officers:</a:t>
            </a:r>
          </a:p>
          <a:p>
            <a:pPr>
              <a:lnSpc>
                <a:spcPct val="110000"/>
              </a:lnSpc>
              <a:spcBef>
                <a:spcPts val="600"/>
              </a:spcBef>
              <a:buFont typeface="Arial" pitchFamily="34" charset="0"/>
              <a:buNone/>
              <a:defRPr/>
            </a:pP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Chair	 	       	Miguel </a:t>
            </a:r>
            <a:r>
              <a:rPr lang="en-US" altLang="en-US" sz="1800" dirty="0" err="1" smtClean="0">
                <a:latin typeface="Avenir Light" charset="0"/>
                <a:ea typeface="Avenir Light" charset="0"/>
                <a:cs typeface="Avenir Light" charset="0"/>
              </a:rPr>
              <a:t>Román</a:t>
            </a: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              	NASA GFSC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800" dirty="0">
                <a:latin typeface="Avenir Light" charset="0"/>
                <a:ea typeface="Avenir Light" charset="0"/>
                <a:cs typeface="Avenir Light" charset="0"/>
              </a:rPr>
              <a:t>Vice-Chair      </a:t>
            </a: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		Fernando Camacho	EOLAB/U. of Valencia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Secretariat		Jaime Nickeson 		SSAI/NASA GSFC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Protocol Dev.		Pierre </a:t>
            </a:r>
            <a:r>
              <a:rPr lang="en-US" altLang="en-US" sz="1800" dirty="0" err="1" smtClean="0">
                <a:latin typeface="Avenir Light" charset="0"/>
                <a:ea typeface="Avenir Light" charset="0"/>
                <a:cs typeface="Avenir Light" charset="0"/>
              </a:rPr>
              <a:t>Guillevic</a:t>
            </a: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		UMD/NASA GSFC</a:t>
            </a:r>
          </a:p>
          <a:p>
            <a:pPr>
              <a:lnSpc>
                <a:spcPct val="110000"/>
              </a:lnSpc>
              <a:defRPr/>
            </a:pPr>
            <a:r>
              <a:rPr lang="en-US" altLang="en-US" sz="1800" dirty="0">
                <a:latin typeface="Avenir Light" charset="0"/>
                <a:ea typeface="Avenir Light" charset="0"/>
                <a:cs typeface="Avenir Light" charset="0"/>
              </a:rPr>
              <a:t>	</a:t>
            </a: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		</a:t>
            </a:r>
            <a:r>
              <a:rPr lang="en-US" altLang="en-US" sz="1800" dirty="0" err="1" smtClean="0">
                <a:latin typeface="Avenir Light" charset="0"/>
                <a:ea typeface="Avenir Light" charset="0"/>
                <a:cs typeface="Avenir Light" charset="0"/>
              </a:rPr>
              <a:t>Zhuosen</a:t>
            </a: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 Wang		UMD/NASA </a:t>
            </a:r>
            <a:r>
              <a:rPr lang="en-US" altLang="en-US" sz="1800" dirty="0">
                <a:latin typeface="Avenir Light" charset="0"/>
                <a:ea typeface="Avenir Light" charset="0"/>
                <a:cs typeface="Avenir Light" charset="0"/>
              </a:rPr>
              <a:t>GSFC </a:t>
            </a:r>
            <a:endParaRPr lang="en-US" altLang="en-US" sz="1800" dirty="0" smtClean="0">
              <a:latin typeface="Avenir Light" charset="0"/>
              <a:ea typeface="Avenir Light" charset="0"/>
              <a:cs typeface="Avenir Light" charset="0"/>
            </a:endParaRPr>
          </a:p>
          <a:p>
            <a:pPr>
              <a:lnSpc>
                <a:spcPct val="110000"/>
              </a:lnSpc>
              <a:defRPr/>
            </a:pPr>
            <a:r>
              <a:rPr lang="en-US" altLang="en-US" sz="1800" dirty="0" smtClean="0">
                <a:latin typeface="Avenir Light" charset="0"/>
                <a:ea typeface="Avenir Light" charset="0"/>
                <a:cs typeface="Avenir Light" charset="0"/>
              </a:rPr>
              <a:t>+ 11 Focus Areas with 2 co-leads each                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705600" y="6381750"/>
            <a:ext cx="2133600" cy="365125"/>
          </a:xfrm>
        </p:spPr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grpSp>
        <p:nvGrpSpPr>
          <p:cNvPr id="6" name="Group 5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393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hemat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762000"/>
            <a:ext cx="8512128" cy="588327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503121">
            <a:off x="7976989" y="321113"/>
            <a:ext cx="1067354" cy="39154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3400" y="74712"/>
            <a:ext cx="8229600" cy="762000"/>
          </a:xfrm>
        </p:spPr>
        <p:txBody>
          <a:bodyPr/>
          <a:lstStyle/>
          <a:p>
            <a:r>
              <a:rPr lang="en-US" sz="36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An </a:t>
            </a:r>
            <a:r>
              <a:rPr lang="en-US" sz="3600" b="1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i</a:t>
            </a:r>
            <a:r>
              <a:rPr lang="en-US" sz="36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nternational framework</a:t>
            </a:r>
            <a:endParaRPr lang="en-US" sz="3600" b="1" dirty="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552" y="6096000"/>
            <a:ext cx="2225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venir Heavy" charset="0"/>
                <a:ea typeface="Avenir Heavy" charset="0"/>
                <a:cs typeface="Avenir Heavy" charset="0"/>
              </a:rPr>
              <a:t>www.ceos.org</a:t>
            </a:r>
            <a:endParaRPr lang="en-US" sz="2400" b="1" dirty="0"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7104" y="1772816"/>
            <a:ext cx="1892808" cy="611335"/>
          </a:xfrm>
          <a:prstGeom prst="rect">
            <a:avLst/>
          </a:prstGeom>
          <a:solidFill>
            <a:srgbClr val="B2F1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6366933" y="6036733"/>
            <a:ext cx="1363134" cy="770467"/>
          </a:xfrm>
          <a:custGeom>
            <a:avLst/>
            <a:gdLst>
              <a:gd name="connsiteX0" fmla="*/ 8467 w 1363134"/>
              <a:gd name="connsiteY0" fmla="*/ 0 h 770467"/>
              <a:gd name="connsiteX1" fmla="*/ 846667 w 1363134"/>
              <a:gd name="connsiteY1" fmla="*/ 0 h 770467"/>
              <a:gd name="connsiteX2" fmla="*/ 846667 w 1363134"/>
              <a:gd name="connsiteY2" fmla="*/ 118534 h 770467"/>
              <a:gd name="connsiteX3" fmla="*/ 1363134 w 1363134"/>
              <a:gd name="connsiteY3" fmla="*/ 127000 h 770467"/>
              <a:gd name="connsiteX4" fmla="*/ 1363134 w 1363134"/>
              <a:gd name="connsiteY4" fmla="*/ 770467 h 770467"/>
              <a:gd name="connsiteX5" fmla="*/ 711200 w 1363134"/>
              <a:gd name="connsiteY5" fmla="*/ 770467 h 770467"/>
              <a:gd name="connsiteX6" fmla="*/ 711200 w 1363134"/>
              <a:gd name="connsiteY6" fmla="*/ 550334 h 770467"/>
              <a:gd name="connsiteX7" fmla="*/ 0 w 1363134"/>
              <a:gd name="connsiteY7" fmla="*/ 541867 h 770467"/>
              <a:gd name="connsiteX8" fmla="*/ 8467 w 1363134"/>
              <a:gd name="connsiteY8" fmla="*/ 0 h 770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3134" h="770467">
                <a:moveTo>
                  <a:pt x="8467" y="0"/>
                </a:moveTo>
                <a:lnTo>
                  <a:pt x="846667" y="0"/>
                </a:lnTo>
                <a:lnTo>
                  <a:pt x="846667" y="118534"/>
                </a:lnTo>
                <a:lnTo>
                  <a:pt x="1363134" y="127000"/>
                </a:lnTo>
                <a:lnTo>
                  <a:pt x="1363134" y="770467"/>
                </a:lnTo>
                <a:lnTo>
                  <a:pt x="711200" y="770467"/>
                </a:lnTo>
                <a:lnTo>
                  <a:pt x="711200" y="550334"/>
                </a:lnTo>
                <a:lnTo>
                  <a:pt x="0" y="541867"/>
                </a:lnTo>
                <a:lnTo>
                  <a:pt x="8467" y="0"/>
                </a:lnTo>
                <a:close/>
              </a:path>
            </a:pathLst>
          </a:cu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5" descr="CEOS-LPV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61209" y="2384151"/>
            <a:ext cx="915247" cy="306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6830888" y="6381750"/>
            <a:ext cx="2133600" cy="365125"/>
          </a:xfrm>
        </p:spPr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3974" y="6179735"/>
            <a:ext cx="646176" cy="579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72816"/>
            <a:ext cx="10414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  <p:sp>
        <p:nvSpPr>
          <p:cNvPr id="16" name="Rectangle 15"/>
          <p:cNvSpPr/>
          <p:nvPr/>
        </p:nvSpPr>
        <p:spPr>
          <a:xfrm>
            <a:off x="6084168" y="1412776"/>
            <a:ext cx="1008112" cy="244574"/>
          </a:xfrm>
          <a:prstGeom prst="rect">
            <a:avLst/>
          </a:prstGeom>
          <a:noFill/>
          <a:ln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968067" y="86899"/>
            <a:ext cx="2044617" cy="1318568"/>
          </a:xfrm>
          <a:custGeom>
            <a:avLst/>
            <a:gdLst>
              <a:gd name="connsiteX0" fmla="*/ 0 w 2044617"/>
              <a:gd name="connsiteY0" fmla="*/ 1318568 h 1318568"/>
              <a:gd name="connsiteX1" fmla="*/ 296333 w 2044617"/>
              <a:gd name="connsiteY1" fmla="*/ 1276234 h 1318568"/>
              <a:gd name="connsiteX2" fmla="*/ 524933 w 2044617"/>
              <a:gd name="connsiteY2" fmla="*/ 1073034 h 1318568"/>
              <a:gd name="connsiteX3" fmla="*/ 804333 w 2044617"/>
              <a:gd name="connsiteY3" fmla="*/ 607368 h 1318568"/>
              <a:gd name="connsiteX4" fmla="*/ 1016000 w 2044617"/>
              <a:gd name="connsiteY4" fmla="*/ 167101 h 1318568"/>
              <a:gd name="connsiteX5" fmla="*/ 1134533 w 2044617"/>
              <a:gd name="connsiteY5" fmla="*/ 40101 h 1318568"/>
              <a:gd name="connsiteX6" fmla="*/ 1312333 w 2044617"/>
              <a:gd name="connsiteY6" fmla="*/ 6234 h 1318568"/>
              <a:gd name="connsiteX7" fmla="*/ 1540933 w 2044617"/>
              <a:gd name="connsiteY7" fmla="*/ 150168 h 1318568"/>
              <a:gd name="connsiteX8" fmla="*/ 1871133 w 2044617"/>
              <a:gd name="connsiteY8" fmla="*/ 438034 h 1318568"/>
              <a:gd name="connsiteX9" fmla="*/ 2040466 w 2044617"/>
              <a:gd name="connsiteY9" fmla="*/ 675101 h 1318568"/>
              <a:gd name="connsiteX10" fmla="*/ 1981200 w 2044617"/>
              <a:gd name="connsiteY10" fmla="*/ 835968 h 1318568"/>
              <a:gd name="connsiteX11" fmla="*/ 1854200 w 2044617"/>
              <a:gd name="connsiteY11" fmla="*/ 903701 h 1318568"/>
              <a:gd name="connsiteX12" fmla="*/ 1625600 w 2044617"/>
              <a:gd name="connsiteY12" fmla="*/ 810568 h 1318568"/>
              <a:gd name="connsiteX13" fmla="*/ 1295400 w 2044617"/>
              <a:gd name="connsiteY13" fmla="*/ 531168 h 1318568"/>
              <a:gd name="connsiteX14" fmla="*/ 1083733 w 2044617"/>
              <a:gd name="connsiteY14" fmla="*/ 311034 h 1318568"/>
              <a:gd name="connsiteX15" fmla="*/ 1083733 w 2044617"/>
              <a:gd name="connsiteY15" fmla="*/ 82434 h 1318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44617" h="1318568">
                <a:moveTo>
                  <a:pt x="0" y="1318568"/>
                </a:moveTo>
                <a:cubicBezTo>
                  <a:pt x="104422" y="1317862"/>
                  <a:pt x="208844" y="1317156"/>
                  <a:pt x="296333" y="1276234"/>
                </a:cubicBezTo>
                <a:cubicBezTo>
                  <a:pt x="383822" y="1235312"/>
                  <a:pt x="440266" y="1184512"/>
                  <a:pt x="524933" y="1073034"/>
                </a:cubicBezTo>
                <a:cubicBezTo>
                  <a:pt x="609600" y="961556"/>
                  <a:pt x="722489" y="758357"/>
                  <a:pt x="804333" y="607368"/>
                </a:cubicBezTo>
                <a:cubicBezTo>
                  <a:pt x="886177" y="456379"/>
                  <a:pt x="960967" y="261645"/>
                  <a:pt x="1016000" y="167101"/>
                </a:cubicBezTo>
                <a:cubicBezTo>
                  <a:pt x="1071033" y="72557"/>
                  <a:pt x="1085144" y="66912"/>
                  <a:pt x="1134533" y="40101"/>
                </a:cubicBezTo>
                <a:cubicBezTo>
                  <a:pt x="1183922" y="13290"/>
                  <a:pt x="1244600" y="-12110"/>
                  <a:pt x="1312333" y="6234"/>
                </a:cubicBezTo>
                <a:cubicBezTo>
                  <a:pt x="1380066" y="24578"/>
                  <a:pt x="1447800" y="78201"/>
                  <a:pt x="1540933" y="150168"/>
                </a:cubicBezTo>
                <a:cubicBezTo>
                  <a:pt x="1634066" y="222135"/>
                  <a:pt x="1787878" y="350545"/>
                  <a:pt x="1871133" y="438034"/>
                </a:cubicBezTo>
                <a:cubicBezTo>
                  <a:pt x="1954388" y="525523"/>
                  <a:pt x="2022122" y="608779"/>
                  <a:pt x="2040466" y="675101"/>
                </a:cubicBezTo>
                <a:cubicBezTo>
                  <a:pt x="2058810" y="741423"/>
                  <a:pt x="2012244" y="797868"/>
                  <a:pt x="1981200" y="835968"/>
                </a:cubicBezTo>
                <a:cubicBezTo>
                  <a:pt x="1950156" y="874068"/>
                  <a:pt x="1913467" y="907934"/>
                  <a:pt x="1854200" y="903701"/>
                </a:cubicBezTo>
                <a:cubicBezTo>
                  <a:pt x="1794933" y="899468"/>
                  <a:pt x="1718733" y="872657"/>
                  <a:pt x="1625600" y="810568"/>
                </a:cubicBezTo>
                <a:cubicBezTo>
                  <a:pt x="1532467" y="748479"/>
                  <a:pt x="1385711" y="614424"/>
                  <a:pt x="1295400" y="531168"/>
                </a:cubicBezTo>
                <a:cubicBezTo>
                  <a:pt x="1205089" y="447912"/>
                  <a:pt x="1119011" y="385823"/>
                  <a:pt x="1083733" y="311034"/>
                </a:cubicBezTo>
                <a:cubicBezTo>
                  <a:pt x="1048455" y="236245"/>
                  <a:pt x="1083733" y="82434"/>
                  <a:pt x="1083733" y="82434"/>
                </a:cubicBezTo>
              </a:path>
            </a:pathLst>
          </a:custGeom>
          <a:noFill/>
          <a:ln w="19050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5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622671" y="188640"/>
            <a:ext cx="8382000" cy="60960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de-CH" altLang="en-US" sz="32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LPV Focus Areas and Co-leaders </a:t>
            </a:r>
            <a:endParaRPr lang="en-US" altLang="en-US" sz="3200" b="1" dirty="0" smtClean="0"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7171" name="Slide Number Placeholder 3"/>
          <p:cNvSpPr>
            <a:spLocks noGrp="1"/>
          </p:cNvSpPr>
          <p:nvPr>
            <p:ph type="sldNum" sz="quarter" idx="11"/>
          </p:nvPr>
        </p:nvSpPr>
        <p:spPr bwMode="auto">
          <a:xfrm>
            <a:off x="6858000" y="6640909"/>
            <a:ext cx="2133600" cy="2444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3A618-BD25-4C61-BEB4-76F4C37C9E14}" type="slidenum">
              <a:rPr lang="en-US" altLang="en-US" sz="1200" smtClean="0">
                <a:solidFill>
                  <a:srgbClr val="898989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20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7172" name="TextBox 9"/>
          <p:cNvSpPr txBox="1">
            <a:spLocks noChangeArrowheads="1"/>
          </p:cNvSpPr>
          <p:nvPr/>
        </p:nvSpPr>
        <p:spPr bwMode="auto">
          <a:xfrm>
            <a:off x="622670" y="6303528"/>
            <a:ext cx="38773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venir Light" charset="0"/>
                <a:ea typeface="Avenir Light" charset="0"/>
                <a:cs typeface="Avenir Light" charset="0"/>
              </a:rPr>
              <a:t>*Essential Climate Variable (ECV) as defined by GCOS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dirty="0" smtClean="0">
                <a:latin typeface="Avenir Light" charset="0"/>
                <a:ea typeface="Avenir Light" charset="0"/>
                <a:cs typeface="Avenir Light" charset="0"/>
              </a:rPr>
              <a:t>Co-lead:</a:t>
            </a:r>
            <a:r>
              <a:rPr lang="en-US" altLang="en-US" sz="1200" dirty="0" smtClean="0">
                <a:latin typeface="Avenir Medium" charset="0"/>
                <a:ea typeface="Avenir Medium" charset="0"/>
                <a:cs typeface="Avenir Medium" charset="0"/>
              </a:rPr>
              <a:t> sitting</a:t>
            </a:r>
            <a:r>
              <a:rPr lang="en-US" altLang="en-US" sz="1200" dirty="0">
                <a:latin typeface="Avenir Medium" charset="0"/>
                <a:ea typeface="Avenir Medium" charset="0"/>
                <a:cs typeface="Avenir Medium" charset="0"/>
              </a:rPr>
              <a:t>, </a:t>
            </a:r>
            <a:r>
              <a:rPr lang="en-US" altLang="en-US" sz="1200" dirty="0">
                <a:solidFill>
                  <a:srgbClr val="008F00"/>
                </a:solidFill>
                <a:latin typeface="Avenir Medium" charset="0"/>
                <a:ea typeface="Avenir Medium" charset="0"/>
                <a:cs typeface="Avenir Medium" charset="0"/>
              </a:rPr>
              <a:t>recently </a:t>
            </a:r>
            <a:r>
              <a:rPr lang="en-US" altLang="en-US" sz="1200" dirty="0" smtClean="0">
                <a:solidFill>
                  <a:srgbClr val="008F00"/>
                </a:solidFill>
                <a:latin typeface="Avenir Medium" charset="0"/>
                <a:ea typeface="Avenir Medium" charset="0"/>
                <a:cs typeface="Avenir Medium" charset="0"/>
              </a:rPr>
              <a:t>accepted, </a:t>
            </a:r>
            <a:r>
              <a:rPr lang="en-US" altLang="en-US" sz="1200" dirty="0" smtClean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rPr>
              <a:t>vacant</a:t>
            </a:r>
            <a:r>
              <a:rPr lang="en-US" altLang="en-US" sz="1200" dirty="0">
                <a:solidFill>
                  <a:srgbClr val="FF0000"/>
                </a:solidFill>
                <a:latin typeface="Avenir Medium" charset="0"/>
                <a:ea typeface="Avenir Medium" charset="0"/>
                <a:cs typeface="Avenir Medium" charset="0"/>
              </a:rPr>
              <a:t>,</a:t>
            </a:r>
            <a:r>
              <a:rPr lang="en-US" altLang="en-US" sz="1200" dirty="0">
                <a:latin typeface="Avenir Medium" charset="0"/>
                <a:ea typeface="Avenir Medium" charset="0"/>
                <a:cs typeface="Avenir Medium" charset="0"/>
              </a:rPr>
              <a:t> </a:t>
            </a:r>
            <a:r>
              <a:rPr lang="en-US" altLang="en-US" sz="1200" dirty="0">
                <a:solidFill>
                  <a:srgbClr val="005493"/>
                </a:solidFill>
                <a:latin typeface="Avenir Medium" charset="0"/>
                <a:ea typeface="Avenir Medium" charset="0"/>
                <a:cs typeface="Avenir Medium" charset="0"/>
              </a:rPr>
              <a:t>ex-officio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584006"/>
              </p:ext>
            </p:extLst>
          </p:nvPr>
        </p:nvGraphicFramePr>
        <p:xfrm>
          <a:off x="622671" y="908721"/>
          <a:ext cx="8382001" cy="525658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11795"/>
                <a:gridCol w="1723402"/>
                <a:gridCol w="940038"/>
                <a:gridCol w="783364"/>
                <a:gridCol w="1723402"/>
              </a:tblGrid>
              <a:tr h="473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Snow Cover*, Sea Ice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Thomas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Nagler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(ENVEO, Austria)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Candidates identified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C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Surface Radiation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(Reflectance, BRDF, Albedo*)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Zhuosen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Wang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(NASA GSFC)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Alessio</a:t>
                      </a:r>
                      <a:r>
                        <a:rPr kumimoji="0" lang="en-US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</a:t>
                      </a:r>
                      <a:r>
                        <a:rPr kumimoji="0" lang="en-US" sz="12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Lattanzio</a:t>
                      </a:r>
                      <a:endParaRPr kumimoji="0" lang="en-US" sz="1200" b="0" i="0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Avenir Light" charset="0"/>
                          <a:ea typeface="Avenir Light" charset="0"/>
                          <a:cs typeface="Avenir Light" charset="0"/>
                        </a:rPr>
                        <a:t>(EUMETSAT)</a:t>
                      </a:r>
                      <a:endParaRPr kumimoji="0" lang="en-US" sz="10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Land Cover and Land Use Change*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Pontus Olofsson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(Boston University)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Candidates identified</a:t>
                      </a:r>
                      <a:endParaRPr lang="en-US" sz="1200" b="0" i="0" dirty="0" smtClean="0">
                        <a:solidFill>
                          <a:srgbClr val="FF0000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C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  <a:sym typeface="Symbol"/>
                        </a:rPr>
                        <a:t>F</a:t>
                      </a: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APAR*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Arturo Sanchez-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Azofeifa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(University of Alberta)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Nadine Gobron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b="0" i="0" kern="1200" dirty="0" smtClean="0"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(JRC, IT)</a:t>
                      </a:r>
                      <a:endParaRPr lang="en-US" sz="1200" b="0" i="0" kern="1200" dirty="0" smtClean="0">
                        <a:solidFill>
                          <a:schemeClr val="tx1"/>
                        </a:solidFill>
                        <a:effectLst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Leaf Area Index* </a:t>
                      </a:r>
                      <a:endParaRPr kumimoji="0" lang="en-US" sz="14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Oliver Sonnentag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(University of Montreal) 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Hongliang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Fang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(Chinese Academy of Science)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19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Fire*             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(Active Fire, Burned Area)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493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Luigi Boschetti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5493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(University of Idaho)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Gareth Roberts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(U. Southampton, UK)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Andrew Edwards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(Charles Darwin U.)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</a:tr>
              <a:tr h="5190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Land Surface Temperature*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(LST and Emissivity)</a:t>
                      </a:r>
                      <a:endParaRPr kumimoji="0" lang="en-US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Pierre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Guillevic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F00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(NASA GSFC)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Frank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Goettsche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F00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(KIT, Germany)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Soil Moisture*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Michael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Cosh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(USDA ARS)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0FE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Candidates identified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C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33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Land Surface Phenology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Matt Jones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(University of Montana)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Jadu Dash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(University of  Southampton, UK)</a:t>
                      </a:r>
                      <a:endParaRPr kumimoji="0" lang="en-US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Light" charset="0"/>
                        <a:ea typeface="Avenir Light" charset="0"/>
                        <a:cs typeface="Avenir Light" charset="0"/>
                      </a:endParaRP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9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Vegetation Index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Tomoaki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 Miura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(University of Hawaii)</a:t>
                      </a:r>
                    </a:p>
                  </a:txBody>
                  <a:tcPr anchor="ctr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Candidates identified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3DC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96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Above Ground Biomass*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Laura </a:t>
                      </a:r>
                      <a:r>
                        <a:rPr lang="en-US" sz="1200" b="0" i="0" u="none" strike="noStrike" dirty="0" err="1" smtClean="0"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Duncanson</a:t>
                      </a:r>
                      <a:r>
                        <a:rPr lang="en-US" sz="1000" b="0" i="0" u="none" strike="noStrike" dirty="0"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/>
                      </a:r>
                      <a:br>
                        <a:rPr lang="en-US" sz="1000" b="0" i="0" u="none" strike="noStrike" dirty="0"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(GSFC)</a:t>
                      </a:r>
                    </a:p>
                  </a:txBody>
                  <a:tcPr marL="12700" marR="12700" marT="1270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John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Armston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8F00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(UMD/UQ, Australia)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venir Medium" charset="0"/>
                        <a:ea typeface="Avenir Medium" charset="0"/>
                        <a:cs typeface="Avenir Medium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Medium" charset="0"/>
                          <a:ea typeface="Avenir Medium" charset="0"/>
                          <a:cs typeface="Avenir Medium" charset="0"/>
                        </a:rPr>
                        <a:t>Mat Disney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8F00"/>
                          </a:solidFill>
                          <a:effectLst/>
                          <a:latin typeface="Avenir Light" charset="0"/>
                          <a:ea typeface="Avenir Light" charset="0"/>
                          <a:cs typeface="Avenir Light" charset="0"/>
                        </a:rPr>
                        <a:t>(U. College London, UK)</a:t>
                      </a:r>
                    </a:p>
                  </a:txBody>
                  <a:tcPr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FFEDE"/>
                    </a:solidFill>
                  </a:tcPr>
                </a:tc>
              </a:tr>
            </a:tbl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035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609600" y="299120"/>
            <a:ext cx="8426450" cy="609600"/>
          </a:xfrm>
        </p:spPr>
        <p:txBody>
          <a:bodyPr/>
          <a:lstStyle/>
          <a:p>
            <a:pPr eaLnBrk="1" hangingPunct="1"/>
            <a:r>
              <a:rPr lang="en-US" sz="32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LPV Subgroup </a:t>
            </a:r>
            <a:r>
              <a:rPr lang="en-US" sz="3200" b="1" dirty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68239"/>
            <a:ext cx="8502650" cy="5545137"/>
          </a:xfrm>
        </p:spPr>
        <p:txBody>
          <a:bodyPr/>
          <a:lstStyle/>
          <a:p>
            <a:pPr marL="457200" indent="-457200" eaLnBrk="1" hangingPunct="1">
              <a:buFont typeface="+mj-lt"/>
              <a:buAutoNum type="arabicPeriod"/>
              <a:defRPr/>
            </a:pPr>
            <a:r>
              <a:rPr lang="en-US" altLang="de-DE" sz="2000" dirty="0" smtClean="0">
                <a:latin typeface="Avenir Book" charset="0"/>
                <a:ea typeface="Avenir Book" charset="0"/>
                <a:cs typeface="Avenir Book" charset="0"/>
              </a:rPr>
              <a:t>To foster and coordinate </a:t>
            </a:r>
            <a:r>
              <a:rPr lang="en-US" altLang="de-DE" sz="2000" b="1" dirty="0" smtClean="0">
                <a:latin typeface="Avenir Heavy" charset="0"/>
                <a:ea typeface="Avenir Heavy" charset="0"/>
                <a:cs typeface="Avenir Heavy" charset="0"/>
              </a:rPr>
              <a:t>quantitative validation of higher level global land products</a:t>
            </a:r>
            <a:r>
              <a:rPr lang="en-US" altLang="de-DE" sz="2000" dirty="0" smtClean="0">
                <a:latin typeface="Avenir Book" charset="0"/>
                <a:ea typeface="Avenir Book" charset="0"/>
                <a:cs typeface="Avenir Book" charset="0"/>
              </a:rPr>
              <a:t> derived from remotely sensed data, in a traceable way, and to relay results to users.</a:t>
            </a:r>
          </a:p>
          <a:p>
            <a:pPr algn="ctr" eaLnBrk="1" hangingPunct="1">
              <a:buFont typeface="+mj-lt"/>
              <a:buAutoNum type="arabicPeriod"/>
              <a:defRPr/>
            </a:pPr>
            <a:endParaRPr lang="en-US" altLang="de-DE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 eaLnBrk="1" hangingPunct="1">
              <a:lnSpc>
                <a:spcPct val="11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de-DE" sz="2000" dirty="0" smtClean="0">
                <a:latin typeface="Avenir Book" charset="0"/>
                <a:ea typeface="Avenir Book" charset="0"/>
                <a:cs typeface="Avenir Book" charset="0"/>
              </a:rPr>
              <a:t>To increase the quality and efficiency of global satellite product validation by developing and promoting </a:t>
            </a:r>
            <a:r>
              <a:rPr lang="en-US" altLang="de-DE" sz="2000" b="1" dirty="0" smtClean="0">
                <a:latin typeface="Avenir Heavy" charset="0"/>
                <a:ea typeface="Avenir Heavy" charset="0"/>
                <a:cs typeface="Avenir Heavy" charset="0"/>
              </a:rPr>
              <a:t>international standards and protocols</a:t>
            </a:r>
            <a:r>
              <a:rPr lang="en-US" altLang="de-DE" sz="2000" dirty="0" smtClean="0">
                <a:latin typeface="Avenir Book" charset="0"/>
                <a:ea typeface="Avenir Book" charset="0"/>
                <a:cs typeface="Avenir Book" charset="0"/>
              </a:rPr>
              <a:t> for: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de-DE" sz="1800" dirty="0" smtClean="0">
                <a:latin typeface="Avenir Light" charset="0"/>
                <a:ea typeface="Avenir Light" charset="0"/>
                <a:cs typeface="Avenir Light" charset="0"/>
              </a:rPr>
              <a:t>Field sampling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de-DE" sz="1800" dirty="0" smtClean="0">
                <a:latin typeface="Avenir Light" charset="0"/>
                <a:ea typeface="Avenir Light" charset="0"/>
                <a:cs typeface="Avenir Light" charset="0"/>
              </a:rPr>
              <a:t>Scaling techniques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de-DE" sz="1800" dirty="0" smtClean="0">
                <a:latin typeface="Avenir Light" charset="0"/>
                <a:ea typeface="Avenir Light" charset="0"/>
                <a:cs typeface="Avenir Light" charset="0"/>
              </a:rPr>
              <a:t>Accuracy report and use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de-DE" sz="1800" dirty="0" smtClean="0">
                <a:latin typeface="Avenir Light" charset="0"/>
                <a:ea typeface="Avenir Light" charset="0"/>
                <a:cs typeface="Avenir Light" charset="0"/>
              </a:rPr>
              <a:t>Data and information exchange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buFont typeface="Calibri" pitchFamily="34" charset="0"/>
              <a:buNone/>
              <a:defRPr/>
            </a:pPr>
            <a:endParaRPr lang="en-US" altLang="de-DE" sz="16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lvl="2" eaLnBrk="1" hangingPunct="1">
              <a:lnSpc>
                <a:spcPct val="30000"/>
              </a:lnSpc>
              <a:spcBef>
                <a:spcPct val="0"/>
              </a:spcBef>
              <a:buFontTx/>
              <a:buNone/>
              <a:defRPr/>
            </a:pPr>
            <a:endParaRPr lang="en-US" altLang="de-DE" sz="1800" dirty="0" smtClean="0"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 eaLnBrk="1" hangingPunct="1">
              <a:lnSpc>
                <a:spcPct val="110000"/>
              </a:lnSpc>
              <a:spcBef>
                <a:spcPct val="0"/>
              </a:spcBef>
              <a:buFont typeface="+mj-lt"/>
              <a:buAutoNum type="arabicPeriod"/>
              <a:defRPr/>
            </a:pPr>
            <a:r>
              <a:rPr lang="en-US" altLang="de-DE" sz="2000" dirty="0" smtClean="0">
                <a:latin typeface="Avenir Book" charset="0"/>
                <a:ea typeface="Avenir Book" charset="0"/>
                <a:cs typeface="Avenir Book" charset="0"/>
              </a:rPr>
              <a:t>To provide feedback to international structures for: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de-DE" sz="1800" dirty="0" smtClean="0">
                <a:latin typeface="Avenir Light" charset="0"/>
                <a:ea typeface="Avenir Light" charset="0"/>
                <a:cs typeface="Avenir Light" charset="0"/>
              </a:rPr>
              <a:t>Requirements on product accuracy and quality assurance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de-DE" sz="1800" dirty="0" smtClean="0">
                <a:latin typeface="Avenir Light" charset="0"/>
                <a:ea typeface="Avenir Light" charset="0"/>
                <a:cs typeface="Avenir Light" charset="0"/>
              </a:rPr>
              <a:t>Terrestrial biophysical measurement standards </a:t>
            </a:r>
          </a:p>
          <a:p>
            <a:pPr lvl="2" eaLnBrk="1" hangingPunct="1">
              <a:lnSpc>
                <a:spcPct val="110000"/>
              </a:lnSpc>
              <a:spcBef>
                <a:spcPct val="0"/>
              </a:spcBef>
              <a:defRPr/>
            </a:pPr>
            <a:r>
              <a:rPr lang="en-US" altLang="de-DE" sz="1800" dirty="0" smtClean="0">
                <a:latin typeface="Avenir Light" charset="0"/>
                <a:ea typeface="Avenir Light" charset="0"/>
                <a:cs typeface="Avenir Light" charset="0"/>
              </a:rPr>
              <a:t>Definitions for future missions</a:t>
            </a:r>
          </a:p>
        </p:txBody>
      </p:sp>
      <p:sp>
        <p:nvSpPr>
          <p:cNvPr id="32771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A45972C-1CD2-F148-BD7B-426BFEAD7304}" type="slidenum">
              <a:rPr lang="en-US" sz="1200">
                <a:solidFill>
                  <a:srgbClr val="898989"/>
                </a:solidFill>
              </a:rPr>
              <a:pPr/>
              <a:t>5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2" name="Rectangle 1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90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 descr="Screen Shot 2014-12-04 at 6.5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9774" y="1400945"/>
            <a:ext cx="5498824" cy="49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609600" y="167915"/>
            <a:ext cx="8355013" cy="812813"/>
          </a:xfrm>
        </p:spPr>
        <p:txBody>
          <a:bodyPr/>
          <a:lstStyle/>
          <a:p>
            <a:r>
              <a:rPr lang="de-CH" altLang="en-US" sz="3200" b="1" dirty="0" smtClean="0"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The LPV Validation Framework</a:t>
            </a:r>
            <a:r>
              <a:rPr lang="de-CH" altLang="en-US" sz="3200" b="1" dirty="0" smtClean="0">
                <a:latin typeface="Avenir Heavy" charset="0"/>
                <a:ea typeface="Avenir Heavy" charset="0"/>
                <a:cs typeface="Avenir Heavy" charset="0"/>
              </a:rPr>
              <a:t/>
            </a:r>
            <a:br>
              <a:rPr lang="de-CH" altLang="en-US" sz="3200" b="1" dirty="0" smtClean="0">
                <a:latin typeface="Avenir Heavy" charset="0"/>
                <a:ea typeface="Avenir Heavy" charset="0"/>
                <a:cs typeface="Avenir Heavy" charset="0"/>
              </a:rPr>
            </a:br>
            <a:r>
              <a:rPr lang="de-CH" altLang="en-US" sz="1800" dirty="0" smtClean="0">
                <a:latin typeface="Avenir Book" charset="0"/>
                <a:ea typeface="Avenir Book" charset="0"/>
                <a:cs typeface="Avenir Book" charset="0"/>
              </a:rPr>
              <a:t>Lead </a:t>
            </a:r>
            <a:r>
              <a:rPr lang="de-CH" altLang="en-US" sz="1800" dirty="0" err="1">
                <a:latin typeface="Avenir Book" charset="0"/>
                <a:ea typeface="Avenir Book" charset="0"/>
                <a:cs typeface="Avenir Book" charset="0"/>
              </a:rPr>
              <a:t>c</a:t>
            </a:r>
            <a:r>
              <a:rPr lang="de-CH" altLang="en-US" sz="1800" dirty="0" err="1" smtClean="0">
                <a:latin typeface="Avenir Book" charset="0"/>
                <a:ea typeface="Avenir Book" charset="0"/>
                <a:cs typeface="Avenir Book" charset="0"/>
              </a:rPr>
              <a:t>oordinating</a:t>
            </a:r>
            <a:r>
              <a:rPr lang="de-CH" altLang="en-US" sz="1800" dirty="0" smtClean="0">
                <a:latin typeface="Avenir Book" charset="0"/>
                <a:ea typeface="Avenir Book" charset="0"/>
                <a:cs typeface="Avenir Book" charset="0"/>
              </a:rPr>
              <a:t> Agency: NASA</a:t>
            </a:r>
            <a:endParaRPr lang="en-US" altLang="en-US" sz="3200" dirty="0" smtClean="0"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4339" name="Slide Number Placeholder 4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FC52DD3-FBFE-41E6-B1CF-E2FDE6319459}" type="slidenum">
              <a:rPr lang="en-US" altLang="en-US" sz="1200" smtClean="0">
                <a:solidFill>
                  <a:srgbClr val="898989"/>
                </a:solidFill>
                <a:latin typeface="Arial" charset="0"/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200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23728" y="1185501"/>
            <a:ext cx="173411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000" dirty="0" smtClean="0">
                <a:solidFill>
                  <a:srgbClr val="FF0000"/>
                </a:solidFill>
                <a:latin typeface="Avenir Light" charset="0"/>
                <a:ea typeface="Avenir Light" charset="0"/>
                <a:cs typeface="Avenir Light" charset="0"/>
              </a:rPr>
              <a:t>Lead Agency: NASA</a:t>
            </a:r>
            <a:endParaRPr lang="en-US" altLang="en-US" sz="1000" dirty="0">
              <a:solidFill>
                <a:srgbClr val="FF0000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36096" y="1185501"/>
            <a:ext cx="202872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000" dirty="0" smtClean="0">
                <a:solidFill>
                  <a:srgbClr val="FF0000"/>
                </a:solidFill>
                <a:latin typeface="Avenir Light" charset="0"/>
                <a:ea typeface="Avenir Light" charset="0"/>
                <a:cs typeface="Avenir Light" charset="0"/>
              </a:rPr>
              <a:t>Lead Agencies: USGS/NOAA</a:t>
            </a:r>
            <a:endParaRPr lang="en-US" altLang="en-US" sz="1000" dirty="0">
              <a:solidFill>
                <a:srgbClr val="FF0000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635896" y="5202855"/>
            <a:ext cx="21291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GB" altLang="en-US" sz="1000" dirty="0" smtClean="0">
                <a:solidFill>
                  <a:srgbClr val="FF0000"/>
                </a:solidFill>
                <a:latin typeface="Avenir Light" charset="0"/>
                <a:ea typeface="Avenir Light" charset="0"/>
                <a:cs typeface="Avenir Light" charset="0"/>
              </a:rPr>
              <a:t>Lead Agencies:  ESA/NASA/USGS</a:t>
            </a:r>
            <a:endParaRPr lang="en-US" altLang="en-US" sz="1000" dirty="0">
              <a:solidFill>
                <a:srgbClr val="FF0000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40719" y="1185501"/>
            <a:ext cx="168267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GB" altLang="en-US" sz="1000" dirty="0" smtClean="0">
                <a:solidFill>
                  <a:srgbClr val="FF0000"/>
                </a:solidFill>
                <a:latin typeface="Avenir Light" charset="0"/>
                <a:ea typeface="Avenir Light" charset="0"/>
                <a:cs typeface="Avenir Light" charset="0"/>
              </a:rPr>
              <a:t>Lead Agencies: Various</a:t>
            </a:r>
            <a:endParaRPr lang="en-US" altLang="en-US" sz="1000" dirty="0">
              <a:solidFill>
                <a:srgbClr val="FF0000"/>
              </a:solidFill>
              <a:latin typeface="Avenir Light" charset="0"/>
              <a:ea typeface="Avenir Light" charset="0"/>
              <a:cs typeface="Avenir Light" charset="0"/>
            </a:endParaRPr>
          </a:p>
        </p:txBody>
      </p:sp>
      <p:pic>
        <p:nvPicPr>
          <p:cNvPr id="5" name="Picture 4" descr="Screen Shot 2016-05-03 at 11.37.3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723" y="1891970"/>
            <a:ext cx="1518558" cy="102989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5503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467544" y="221989"/>
            <a:ext cx="8640960" cy="442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lnSpc>
                <a:spcPts val="2200"/>
              </a:lnSpc>
              <a:defRPr/>
            </a:pPr>
            <a:r>
              <a:rPr lang="en-US" altLang="en-US" sz="3200" b="1" dirty="0" smtClean="0">
                <a:solidFill>
                  <a:srgbClr val="000000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</a:rPr>
              <a:t>Leaf Area Index Validation Protocol</a:t>
            </a:r>
            <a:endParaRPr lang="en-US" altLang="en-US" sz="600" b="1" dirty="0" smtClean="0">
              <a:solidFill>
                <a:srgbClr val="000000"/>
              </a:solidFill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latin typeface="Avenir Heavy" charset="0"/>
              <a:ea typeface="Avenir Heavy" charset="0"/>
              <a:cs typeface="Avenir Heavy" charset="0"/>
            </a:endParaRPr>
          </a:p>
        </p:txBody>
      </p:sp>
      <p:sp>
        <p:nvSpPr>
          <p:cNvPr id="10" name="TextBox 45"/>
          <p:cNvSpPr txBox="1">
            <a:spLocks noChangeArrowheads="1"/>
          </p:cNvSpPr>
          <p:nvPr/>
        </p:nvSpPr>
        <p:spPr bwMode="auto">
          <a:xfrm>
            <a:off x="3744341" y="3503712"/>
            <a:ext cx="51673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>
              <a:defRPr/>
            </a:pPr>
            <a:r>
              <a:rPr lang="en-US" sz="1400" dirty="0" smtClean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</a:rPr>
              <a:t>Location </a:t>
            </a:r>
            <a:r>
              <a:rPr lang="en-US" sz="1400" dirty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</a:rPr>
              <a:t>of reference LAI sites available for direct validation and inter-comparison studies.</a:t>
            </a:r>
          </a:p>
        </p:txBody>
      </p:sp>
      <p:sp>
        <p:nvSpPr>
          <p:cNvPr id="11" name="TextBox 45"/>
          <p:cNvSpPr txBox="1">
            <a:spLocks noChangeArrowheads="1"/>
          </p:cNvSpPr>
          <p:nvPr/>
        </p:nvSpPr>
        <p:spPr bwMode="auto">
          <a:xfrm>
            <a:off x="3744341" y="5789712"/>
            <a:ext cx="5257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91440" bIns="91440">
            <a:spAutoFit/>
          </a:bodyPr>
          <a:lstStyle/>
          <a:p>
            <a:pPr eaLnBrk="1" hangingPunct="1">
              <a:defRPr/>
            </a:pPr>
            <a:r>
              <a:rPr lang="en-US" sz="1400" dirty="0" smtClean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</a:rPr>
              <a:t>Depiction </a:t>
            </a:r>
            <a:r>
              <a:rPr lang="en-US" sz="1400" dirty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</a:rPr>
              <a:t>of spatial footprint of a LAI-2000 instrument as a function of zenithal view ring (left) and the TRAC instrument (right) for a given solar illumination condition.</a:t>
            </a:r>
          </a:p>
        </p:txBody>
      </p:sp>
      <p:pic>
        <p:nvPicPr>
          <p:cNvPr id="12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085" y="1560185"/>
            <a:ext cx="2952750" cy="3781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8141" y="4037112"/>
            <a:ext cx="54403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4341" y="836712"/>
            <a:ext cx="5181600" cy="2576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TextBox 45"/>
          <p:cNvSpPr txBox="1">
            <a:spLocks noChangeArrowheads="1"/>
          </p:cNvSpPr>
          <p:nvPr/>
        </p:nvSpPr>
        <p:spPr bwMode="auto">
          <a:xfrm>
            <a:off x="611560" y="5446385"/>
            <a:ext cx="2971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/>
            <a:r>
              <a:rPr lang="de-CH" sz="1400" dirty="0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https://</a:t>
            </a:r>
            <a:r>
              <a:rPr lang="de-CH" sz="1400" dirty="0" err="1">
                <a:solidFill>
                  <a:prstClr val="black"/>
                </a:solidFill>
                <a:latin typeface="Avenir Light" charset="0"/>
                <a:ea typeface="Avenir Light" charset="0"/>
                <a:cs typeface="Avenir Light" charset="0"/>
              </a:rPr>
              <a:t>lpvs.gsfc.nasa.gov</a:t>
            </a:r>
            <a:endParaRPr lang="de-CH" altLang="en-US" sz="1400" dirty="0">
              <a:latin typeface="Avenir Light" charset="0"/>
              <a:ea typeface="Avenir Light" charset="0"/>
              <a:cs typeface="Avenir Light" charset="0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6705600" y="6381750"/>
            <a:ext cx="2133600" cy="365125"/>
          </a:xfrm>
        </p:spPr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grpSp>
        <p:nvGrpSpPr>
          <p:cNvPr id="16" name="Group 15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98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5" name="Shape 101"/>
          <p:cNvSpPr txBox="1">
            <a:spLocks noGrp="1"/>
          </p:cNvSpPr>
          <p:nvPr>
            <p:ph type="title"/>
          </p:nvPr>
        </p:nvSpPr>
        <p:spPr>
          <a:xfrm>
            <a:off x="628650" y="44624"/>
            <a:ext cx="7886700" cy="1008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200" b="1" u="none" strike="noStrike" cap="none" dirty="0" smtClean="0">
                <a:solidFill>
                  <a:schemeClr val="dk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  <a:sym typeface="Calibri"/>
              </a:rPr>
              <a:t>LPV validation </a:t>
            </a:r>
            <a:r>
              <a:rPr lang="en-US" sz="3200" b="1" u="none" strike="noStrike" cap="none" dirty="0">
                <a:solidFill>
                  <a:schemeClr val="dk1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  <a:sym typeface="Calibri"/>
              </a:rPr>
              <a:t>requirements</a:t>
            </a:r>
          </a:p>
        </p:txBody>
      </p:sp>
      <p:sp>
        <p:nvSpPr>
          <p:cNvPr id="6" name="Shape 102"/>
          <p:cNvSpPr/>
          <p:nvPr/>
        </p:nvSpPr>
        <p:spPr>
          <a:xfrm>
            <a:off x="441433" y="4729836"/>
            <a:ext cx="8702700" cy="172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u="none" strike="noStrike" cap="none" dirty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Characterize in situ measurements and validation datasets at satellite product resolution including uncertainty estimates</a:t>
            </a:r>
          </a:p>
          <a:p>
            <a:pPr marL="342900" marR="0" lvl="0" indent="-342900" algn="l" rtl="0">
              <a:lnSpc>
                <a:spcPct val="110000"/>
              </a:lnSpc>
              <a:spcBef>
                <a:spcPts val="120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n-US" sz="2000" u="none" strike="noStrike" cap="none" dirty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Characterize product uncertainties and identify issues with algorithm, ancillary data, geometric considerations, temporal drift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8717" y="922184"/>
            <a:ext cx="6368132" cy="380765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67944" y="4297797"/>
            <a:ext cx="2365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(From </a:t>
            </a:r>
            <a:r>
              <a:rPr lang="en-US" sz="1200" dirty="0" err="1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Guillevic</a:t>
            </a:r>
            <a:r>
              <a:rPr lang="en-US" sz="1200" dirty="0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 et al., RSE, 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93311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697981" y="3855702"/>
            <a:ext cx="5898355" cy="2381610"/>
            <a:chOff x="31927800" y="4953000"/>
            <a:chExt cx="8582381" cy="3890963"/>
          </a:xfrm>
        </p:grpSpPr>
        <p:pic>
          <p:nvPicPr>
            <p:cNvPr id="28" name="Picture 9" descr="Champaign_IL_model_upscale_simul12_2012_193_289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27800" y="4953000"/>
              <a:ext cx="8382000" cy="3890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11" descr="Champaign_IL_model_upscale_simul12_2012_266_269.eps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8244" t="18788" r="52937" b="49870"/>
            <a:stretch/>
          </p:blipFill>
          <p:spPr bwMode="auto">
            <a:xfrm>
              <a:off x="39159329" y="5262563"/>
              <a:ext cx="628079" cy="829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2" descr="Champaign_IL_model_upscale_simul12_2012_213_215.eps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5906" t="15238" r="40492" b="48344"/>
            <a:stretch/>
          </p:blipFill>
          <p:spPr bwMode="auto">
            <a:xfrm>
              <a:off x="33223200" y="7396163"/>
              <a:ext cx="685800" cy="80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Box 15"/>
            <p:cNvSpPr txBox="1">
              <a:spLocks noChangeArrowheads="1"/>
            </p:cNvSpPr>
            <p:nvPr/>
          </p:nvSpPr>
          <p:spPr bwMode="auto">
            <a:xfrm>
              <a:off x="33832798" y="8053409"/>
              <a:ext cx="1727552" cy="37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rgbClr val="008F00"/>
                  </a:solidFill>
                  <a:latin typeface="Avenir Light"/>
                  <a:cs typeface="Avenir Light"/>
                </a:rPr>
                <a:t>Before the harvest</a:t>
              </a:r>
            </a:p>
          </p:txBody>
        </p:sp>
        <p:sp>
          <p:nvSpPr>
            <p:cNvPr id="32" name="TextBox 16"/>
            <p:cNvSpPr txBox="1">
              <a:spLocks noChangeArrowheads="1"/>
            </p:cNvSpPr>
            <p:nvPr/>
          </p:nvSpPr>
          <p:spPr bwMode="auto">
            <a:xfrm>
              <a:off x="38968085" y="6230750"/>
              <a:ext cx="1542096" cy="3771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900" dirty="0">
                  <a:solidFill>
                    <a:srgbClr val="FFC000"/>
                  </a:solidFill>
                  <a:latin typeface="Avenir Light"/>
                  <a:cs typeface="Avenir Light"/>
                </a:rPr>
                <a:t>After the harvest</a:t>
              </a:r>
            </a:p>
          </p:txBody>
        </p:sp>
        <p:sp>
          <p:nvSpPr>
            <p:cNvPr id="33" name="Oval 32"/>
            <p:cNvSpPr/>
            <p:nvPr/>
          </p:nvSpPr>
          <p:spPr>
            <a:xfrm>
              <a:off x="39083129" y="5262564"/>
              <a:ext cx="776942" cy="990599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33147000" y="7379731"/>
              <a:ext cx="853142" cy="990600"/>
            </a:xfrm>
            <a:prstGeom prst="ellipse">
              <a:avLst/>
            </a:prstGeom>
            <a:noFill/>
            <a:ln>
              <a:solidFill>
                <a:srgbClr val="008F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 34"/>
            <p:cNvSpPr/>
            <p:nvPr/>
          </p:nvSpPr>
          <p:spPr>
            <a:xfrm>
              <a:off x="38003051" y="5588281"/>
              <a:ext cx="1098181" cy="903941"/>
            </a:xfrm>
            <a:custGeom>
              <a:avLst/>
              <a:gdLst>
                <a:gd name="connsiteX0" fmla="*/ 1098181 w 1098181"/>
                <a:gd name="connsiteY0" fmla="*/ 0 h 903941"/>
                <a:gd name="connsiteX1" fmla="*/ 194236 w 1098181"/>
                <a:gd name="connsiteY1" fmla="*/ 194235 h 903941"/>
                <a:gd name="connsiteX2" fmla="*/ 0 w 1098181"/>
                <a:gd name="connsiteY2" fmla="*/ 903941 h 9039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98181" h="903941">
                  <a:moveTo>
                    <a:pt x="1098181" y="0"/>
                  </a:moveTo>
                  <a:cubicBezTo>
                    <a:pt x="737723" y="21789"/>
                    <a:pt x="377266" y="43578"/>
                    <a:pt x="194236" y="194235"/>
                  </a:cubicBezTo>
                  <a:cubicBezTo>
                    <a:pt x="11206" y="344892"/>
                    <a:pt x="0" y="903941"/>
                    <a:pt x="0" y="903941"/>
                  </a:cubicBezTo>
                </a:path>
              </a:pathLst>
            </a:custGeom>
            <a:ln w="9525">
              <a:solidFill>
                <a:srgbClr val="FFC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flipV="1">
              <a:off x="33749129" y="5818376"/>
              <a:ext cx="685800" cy="1600200"/>
            </a:xfrm>
            <a:prstGeom prst="straightConnector1">
              <a:avLst/>
            </a:prstGeom>
            <a:ln w="9525">
              <a:solidFill>
                <a:srgbClr val="008F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9973ED-3CA8-486F-9949-DD3997A21E33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5" name="Shape 127"/>
          <p:cNvSpPr txBox="1">
            <a:spLocks noGrp="1"/>
          </p:cNvSpPr>
          <p:nvPr>
            <p:ph type="title"/>
          </p:nvPr>
        </p:nvSpPr>
        <p:spPr>
          <a:xfrm>
            <a:off x="628650" y="116632"/>
            <a:ext cx="7886700" cy="10986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</a:pPr>
            <a:r>
              <a:rPr lang="en-US" sz="3600" b="1" u="none" strike="noStrike" cap="none" dirty="0" smtClean="0">
                <a:solidFill>
                  <a:srgbClr val="000000"/>
                </a:solidFill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latin typeface="Avenir Heavy" charset="0"/>
                <a:ea typeface="Avenir Heavy" charset="0"/>
                <a:cs typeface="Avenir Heavy" charset="0"/>
                <a:sym typeface="Calibri"/>
              </a:rPr>
              <a:t>LPV validation challenges</a:t>
            </a:r>
            <a:r>
              <a:rPr lang="en-US" sz="3600" b="1" u="none" strike="noStrike" cap="none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  <a:sym typeface="Calibri"/>
              </a:rPr>
              <a:t/>
            </a:r>
            <a:br>
              <a:rPr lang="en-US" sz="3600" b="1" u="none" strike="noStrike" cap="none" dirty="0">
                <a:solidFill>
                  <a:srgbClr val="000000"/>
                </a:solidFill>
                <a:latin typeface="Avenir Heavy" charset="0"/>
                <a:ea typeface="Avenir Heavy" charset="0"/>
                <a:cs typeface="Avenir Heavy" charset="0"/>
                <a:sym typeface="Calibri"/>
              </a:rPr>
            </a:br>
            <a:r>
              <a:rPr lang="en-US" sz="2000" u="none" strike="noStrike" cap="none" dirty="0" smtClean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Example: </a:t>
            </a:r>
            <a:r>
              <a:rPr lang="en-US" sz="2000" dirty="0" smtClean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Spatial </a:t>
            </a:r>
            <a:r>
              <a:rPr lang="en-US" sz="2000" dirty="0">
                <a:solidFill>
                  <a:srgbClr val="000000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vs. temporal variability</a:t>
            </a:r>
            <a:endParaRPr lang="en-US" sz="2000" u="none" strike="noStrike" cap="none" dirty="0">
              <a:solidFill>
                <a:srgbClr val="000000"/>
              </a:solidFill>
              <a:latin typeface="Avenir Light" charset="0"/>
              <a:ea typeface="Avenir Light" charset="0"/>
              <a:cs typeface="Avenir Light" charset="0"/>
              <a:sym typeface="Calibri"/>
            </a:endParaRPr>
          </a:p>
        </p:txBody>
      </p:sp>
      <p:grpSp>
        <p:nvGrpSpPr>
          <p:cNvPr id="13" name="Shape 135"/>
          <p:cNvGrpSpPr/>
          <p:nvPr/>
        </p:nvGrpSpPr>
        <p:grpSpPr>
          <a:xfrm>
            <a:off x="5237431" y="1226839"/>
            <a:ext cx="2790953" cy="2392129"/>
            <a:chOff x="4843462" y="1497339"/>
            <a:chExt cx="3690937" cy="3430261"/>
          </a:xfrm>
        </p:grpSpPr>
        <p:pic>
          <p:nvPicPr>
            <p:cNvPr id="14" name="Shape 13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843462" y="1973263"/>
              <a:ext cx="3690937" cy="295433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Shape 137"/>
            <p:cNvSpPr txBox="1"/>
            <p:nvPr/>
          </p:nvSpPr>
          <p:spPr>
            <a:xfrm>
              <a:off x="5345355" y="1497339"/>
              <a:ext cx="2592191" cy="3698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800" dirty="0">
                  <a:solidFill>
                    <a:srgbClr val="FFC000"/>
                  </a:solidFill>
                  <a:latin typeface="Avenir Light" charset="0"/>
                  <a:ea typeface="Avenir Light" charset="0"/>
                  <a:cs typeface="Avenir Light" charset="0"/>
                  <a:sym typeface="Arial"/>
                </a:rPr>
                <a:t>After the harvest</a:t>
              </a:r>
            </a:p>
          </p:txBody>
        </p:sp>
        <p:sp>
          <p:nvSpPr>
            <p:cNvPr id="16" name="Shape 138"/>
            <p:cNvSpPr/>
            <p:nvPr/>
          </p:nvSpPr>
          <p:spPr>
            <a:xfrm>
              <a:off x="6656113" y="3155676"/>
              <a:ext cx="76199" cy="76199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Shape 139"/>
            <p:cNvSpPr/>
            <p:nvPr/>
          </p:nvSpPr>
          <p:spPr>
            <a:xfrm>
              <a:off x="6732312" y="2740494"/>
              <a:ext cx="1567141" cy="36933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 dirty="0">
                  <a:solidFill>
                    <a:srgbClr val="FFFF00"/>
                  </a:solidFill>
                  <a:latin typeface="Avenir Light" charset="0"/>
                  <a:ea typeface="Avenir Light" charset="0"/>
                  <a:cs typeface="Avenir Light" charset="0"/>
                  <a:sym typeface="Arial"/>
                </a:rPr>
                <a:t>Station 1</a:t>
              </a:r>
            </a:p>
          </p:txBody>
        </p:sp>
        <p:sp>
          <p:nvSpPr>
            <p:cNvPr id="18" name="Shape 140"/>
            <p:cNvSpPr/>
            <p:nvPr/>
          </p:nvSpPr>
          <p:spPr>
            <a:xfrm>
              <a:off x="5461616" y="3520602"/>
              <a:ext cx="1324929" cy="369333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400">
                  <a:solidFill>
                    <a:srgbClr val="FFFF00"/>
                  </a:solidFill>
                  <a:latin typeface="Avenir Light" charset="0"/>
                  <a:ea typeface="Avenir Light" charset="0"/>
                  <a:cs typeface="Avenir Light" charset="0"/>
                  <a:sym typeface="Arial"/>
                </a:rPr>
                <a:t>Station 2</a:t>
              </a:r>
            </a:p>
          </p:txBody>
        </p:sp>
        <p:sp>
          <p:nvSpPr>
            <p:cNvPr id="19" name="Shape 141"/>
            <p:cNvSpPr/>
            <p:nvPr/>
          </p:nvSpPr>
          <p:spPr>
            <a:xfrm>
              <a:off x="6656113" y="3413644"/>
              <a:ext cx="76199" cy="76199"/>
            </a:xfrm>
            <a:prstGeom prst="ellipse">
              <a:avLst/>
            </a:prstGeom>
            <a:solidFill>
              <a:srgbClr val="FFFF00"/>
            </a:solidFill>
            <a:ln w="9525" cap="flat" cmpd="sng">
              <a:solidFill>
                <a:schemeClr val="accen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321021" y="1229889"/>
            <a:ext cx="2613619" cy="2700881"/>
            <a:chOff x="622300" y="1669881"/>
            <a:chExt cx="3682999" cy="3919359"/>
          </a:xfrm>
        </p:grpSpPr>
        <p:grpSp>
          <p:nvGrpSpPr>
            <p:cNvPr id="6" name="Shape 128"/>
            <p:cNvGrpSpPr/>
            <p:nvPr/>
          </p:nvGrpSpPr>
          <p:grpSpPr>
            <a:xfrm>
              <a:off x="622300" y="1669881"/>
              <a:ext cx="3682999" cy="3420690"/>
              <a:chOff x="622300" y="1524372"/>
              <a:chExt cx="3682999" cy="3420690"/>
            </a:xfrm>
          </p:grpSpPr>
          <p:pic>
            <p:nvPicPr>
              <p:cNvPr id="7" name="Shape 129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622300" y="1973263"/>
                <a:ext cx="3682999" cy="29717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Shape 130"/>
              <p:cNvSpPr/>
              <p:nvPr/>
            </p:nvSpPr>
            <p:spPr>
              <a:xfrm>
                <a:off x="2425700" y="3192463"/>
                <a:ext cx="76199" cy="76199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chemeClr val="accent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" name="Shape 131"/>
              <p:cNvSpPr/>
              <p:nvPr/>
            </p:nvSpPr>
            <p:spPr>
              <a:xfrm>
                <a:off x="2450610" y="2782401"/>
                <a:ext cx="1418009" cy="3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400" u="none" strike="noStrike" cap="none" dirty="0">
                    <a:solidFill>
                      <a:srgbClr val="FFFF00"/>
                    </a:solidFill>
                    <a:latin typeface="Avenir Light" charset="0"/>
                    <a:ea typeface="Avenir Light" charset="0"/>
                    <a:cs typeface="Avenir Light" charset="0"/>
                    <a:sym typeface="Arial"/>
                  </a:rPr>
                  <a:t>Station 1</a:t>
                </a:r>
              </a:p>
            </p:txBody>
          </p:sp>
          <p:sp>
            <p:nvSpPr>
              <p:cNvPr id="10" name="Shape 132"/>
              <p:cNvSpPr/>
              <p:nvPr/>
            </p:nvSpPr>
            <p:spPr>
              <a:xfrm>
                <a:off x="1232967" y="3608545"/>
                <a:ext cx="1381585" cy="369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400" dirty="0">
                    <a:solidFill>
                      <a:srgbClr val="FFFF00"/>
                    </a:solidFill>
                    <a:latin typeface="Avenir Light" charset="0"/>
                    <a:ea typeface="Avenir Light" charset="0"/>
                    <a:cs typeface="Avenir Light" charset="0"/>
                    <a:sym typeface="Arial"/>
                  </a:rPr>
                  <a:t>Station 2</a:t>
                </a:r>
              </a:p>
            </p:txBody>
          </p:sp>
          <p:sp>
            <p:nvSpPr>
              <p:cNvPr id="11" name="Shape 133"/>
              <p:cNvSpPr txBox="1"/>
              <p:nvPr/>
            </p:nvSpPr>
            <p:spPr>
              <a:xfrm>
                <a:off x="961976" y="1524372"/>
                <a:ext cx="2906644" cy="36988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buSzPct val="25000"/>
                  <a:buNone/>
                </a:pPr>
                <a:r>
                  <a:rPr lang="en-US" sz="1800" dirty="0">
                    <a:solidFill>
                      <a:srgbClr val="008F00"/>
                    </a:solidFill>
                    <a:latin typeface="Avenir Light" charset="0"/>
                    <a:ea typeface="Avenir Light" charset="0"/>
                    <a:cs typeface="Avenir Light" charset="0"/>
                    <a:sym typeface="Arial"/>
                  </a:rPr>
                  <a:t>Before the harvest</a:t>
                </a:r>
              </a:p>
            </p:txBody>
          </p:sp>
          <p:sp>
            <p:nvSpPr>
              <p:cNvPr id="12" name="Shape 134"/>
              <p:cNvSpPr/>
              <p:nvPr/>
            </p:nvSpPr>
            <p:spPr>
              <a:xfrm>
                <a:off x="2425700" y="3450430"/>
                <a:ext cx="76199" cy="76199"/>
              </a:xfrm>
              <a:prstGeom prst="ellipse">
                <a:avLst/>
              </a:prstGeom>
              <a:solidFill>
                <a:srgbClr val="FFFF00"/>
              </a:solidFill>
              <a:ln w="9525" cap="flat" cmpd="sng">
                <a:solidFill>
                  <a:schemeClr val="accent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0" name="Shape 142"/>
            <p:cNvCxnSpPr/>
            <p:nvPr/>
          </p:nvCxnSpPr>
          <p:spPr>
            <a:xfrm>
              <a:off x="1734208" y="5179967"/>
              <a:ext cx="1860330" cy="5194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miter/>
              <a:headEnd type="arrow" w="med" len="med"/>
              <a:tailEnd type="arrow" w="med" len="med"/>
            </a:ln>
          </p:spPr>
        </p:cxnSp>
        <p:sp>
          <p:nvSpPr>
            <p:cNvPr id="21" name="Shape 143"/>
            <p:cNvSpPr/>
            <p:nvPr/>
          </p:nvSpPr>
          <p:spPr>
            <a:xfrm>
              <a:off x="2342810" y="5219909"/>
              <a:ext cx="730727" cy="36933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buSzPct val="25000"/>
                <a:buNone/>
              </a:pPr>
              <a:r>
                <a:rPr lang="en-US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1 km</a:t>
              </a:r>
            </a:p>
          </p:txBody>
        </p:sp>
      </p:grpSp>
      <p:sp>
        <p:nvSpPr>
          <p:cNvPr id="22" name="Shape 144"/>
          <p:cNvSpPr txBox="1"/>
          <p:nvPr/>
        </p:nvSpPr>
        <p:spPr>
          <a:xfrm>
            <a:off x="846658" y="6282609"/>
            <a:ext cx="7683534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1201738" marR="0" lvl="0" indent="-1201738" algn="l" rtl="0">
              <a:lnSpc>
                <a:spcPct val="110000"/>
              </a:lnSpc>
              <a:spcBef>
                <a:spcPts val="0"/>
              </a:spcBef>
              <a:buSzPct val="25000"/>
              <a:buNone/>
            </a:pPr>
            <a:r>
              <a:rPr lang="en-US" sz="1600" dirty="0" err="1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Bondville</a:t>
            </a:r>
            <a:r>
              <a:rPr lang="en-US" sz="1600" dirty="0" smtClean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, IL: Temporal variations </a:t>
            </a:r>
            <a:r>
              <a:rPr lang="en-US" sz="1600" dirty="0">
                <a:solidFill>
                  <a:schemeClr val="dk1"/>
                </a:solidFill>
                <a:latin typeface="Avenir Light" charset="0"/>
                <a:ea typeface="Avenir Light" charset="0"/>
                <a:cs typeface="Avenir Light" charset="0"/>
                <a:sym typeface="Calibri"/>
              </a:rPr>
              <a:t>of the contribution of the surrounding area to coarse radiometric measurements over croplands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-4067" y="0"/>
            <a:ext cx="416818" cy="6858000"/>
            <a:chOff x="-4067" y="0"/>
            <a:chExt cx="416818" cy="6858000"/>
          </a:xfrm>
        </p:grpSpPr>
        <p:sp>
          <p:nvSpPr>
            <p:cNvPr id="24" name="Rectangle 23"/>
            <p:cNvSpPr/>
            <p:nvPr/>
          </p:nvSpPr>
          <p:spPr>
            <a:xfrm>
              <a:off x="0" y="0"/>
              <a:ext cx="412750" cy="6858000"/>
            </a:xfrm>
            <a:prstGeom prst="rect">
              <a:avLst/>
            </a:prstGeom>
            <a:solidFill>
              <a:srgbClr val="344C72"/>
            </a:solidFill>
            <a:ln>
              <a:solidFill>
                <a:srgbClr val="344C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>
              <a:scene3d>
                <a:camera prst="orthographicFront">
                  <a:rot lat="0" lon="0" rev="0"/>
                </a:camera>
                <a:lightRig rig="threePt" dir="t"/>
              </a:scene3d>
            </a:bodyPr>
            <a:lstStyle/>
            <a:p>
              <a:pPr marL="1370013"/>
              <a:r>
                <a:rPr lang="en-US" sz="1800" spc="100" dirty="0" smtClean="0">
                  <a:solidFill>
                    <a:srgbClr val="A5CC35"/>
                  </a:solidFill>
                  <a:latin typeface="Avenir Book" charset="0"/>
                  <a:ea typeface="Avenir Book" charset="0"/>
                  <a:cs typeface="Avenir Book" charset="0"/>
                </a:rPr>
                <a:t>Working Group on Calibration and Validation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6200000">
              <a:off x="-321375" y="6004070"/>
              <a:ext cx="1051433" cy="416818"/>
            </a:xfrm>
            <a:prstGeom prst="rect">
              <a:avLst/>
            </a:prstGeom>
          </p:spPr>
        </p:pic>
      </p:grpSp>
      <p:cxnSp>
        <p:nvCxnSpPr>
          <p:cNvPr id="37" name="Straight Connector 36"/>
          <p:cNvCxnSpPr/>
          <p:nvPr/>
        </p:nvCxnSpPr>
        <p:spPr>
          <a:xfrm>
            <a:off x="4580467" y="1251826"/>
            <a:ext cx="0" cy="252028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40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uzh_praesentation_informell_e</Template>
  <TotalTime>21450</TotalTime>
  <Words>1193</Words>
  <Application>Microsoft Office PowerPoint</Application>
  <PresentationFormat>On-screen Show (4:3)</PresentationFormat>
  <Paragraphs>246</Paragraphs>
  <Slides>16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4_Office Theme</vt:lpstr>
      <vt:lpstr>CEOS Land Product Validation Overview and Goals  </vt:lpstr>
      <vt:lpstr>CEOS &gt; WGCV &gt; LPV</vt:lpstr>
      <vt:lpstr>An international framework</vt:lpstr>
      <vt:lpstr>LPV Focus Areas and Co-leaders </vt:lpstr>
      <vt:lpstr>LPV Subgroup Objectives</vt:lpstr>
      <vt:lpstr>The LPV Validation Framework Lead coordinating Agency: NASA</vt:lpstr>
      <vt:lpstr>PowerPoint Presentation</vt:lpstr>
      <vt:lpstr>LPV validation requirements</vt:lpstr>
      <vt:lpstr>LPV validation challenges Example: Spatial vs. temporal variability</vt:lpstr>
      <vt:lpstr>PowerPoint Presentation</vt:lpstr>
      <vt:lpstr>PowerPoint Presentation</vt:lpstr>
      <vt:lpstr>PowerPoint Presentation</vt:lpstr>
      <vt:lpstr>CEOS-LPV 5-Year Roadmap</vt:lpstr>
      <vt:lpstr>PowerPoint Presentation</vt:lpstr>
      <vt:lpstr>Conclusion 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LPV Subgroup Overview - AGU 2014</dc:title>
  <dc:creator>J Nickeson</dc:creator>
  <cp:lastModifiedBy>Hampapuram Ramapriyan</cp:lastModifiedBy>
  <cp:revision>818</cp:revision>
  <cp:lastPrinted>2016-05-23T17:14:50Z</cp:lastPrinted>
  <dcterms:created xsi:type="dcterms:W3CDTF">2012-11-12T08:21:21Z</dcterms:created>
  <dcterms:modified xsi:type="dcterms:W3CDTF">2017-06-29T16:48:47Z</dcterms:modified>
</cp:coreProperties>
</file>