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0" r:id="rId1"/>
  </p:sldMasterIdLst>
  <p:notesMasterIdLst>
    <p:notesMasterId r:id="rId10"/>
  </p:notesMasterIdLst>
  <p:handoutMasterIdLst>
    <p:handoutMasterId r:id="rId11"/>
  </p:handoutMasterIdLst>
  <p:sldIdLst>
    <p:sldId id="336" r:id="rId2"/>
    <p:sldId id="457" r:id="rId3"/>
    <p:sldId id="458" r:id="rId4"/>
    <p:sldId id="459" r:id="rId5"/>
    <p:sldId id="460" r:id="rId6"/>
    <p:sldId id="461" r:id="rId7"/>
    <p:sldId id="463" r:id="rId8"/>
    <p:sldId id="464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29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29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29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29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29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29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29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29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29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amapriyan, Hampapuram K. (GSFC-4230)" initials="RHK(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CC99"/>
    <a:srgbClr val="C0D2FE"/>
    <a:srgbClr val="B4CBFE"/>
    <a:srgbClr val="DDDDFF"/>
    <a:srgbClr val="BBE0E3"/>
    <a:srgbClr val="BBE0CC"/>
    <a:srgbClr val="C0D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331" autoAdjust="0"/>
  </p:normalViewPr>
  <p:slideViewPr>
    <p:cSldViewPr snapToGrid="0">
      <p:cViewPr>
        <p:scale>
          <a:sx n="90" d="100"/>
          <a:sy n="90" d="100"/>
        </p:scale>
        <p:origin x="-2232" y="-3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7" d="100"/>
        <a:sy n="97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1584" y="96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Arial" pitchFamily="-111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Arial" pitchFamily="-111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Arial" pitchFamily="-111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704B6574-AC79-456B-913F-D07924BAB8F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727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Arial" pitchFamily="-111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Arial" pitchFamily="-111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6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Arial" pitchFamily="-111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51D0FF63-AAA8-48EA-80D6-B1390BE859A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936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ヒラギノ角ゴ Pro W3" pitchFamily="-111" charset="-128"/>
        <a:cs typeface="ヒラギノ角ゴ Pro W3" pitchFamily="-111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ヒラギノ角ゴ Pro W3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8" charset="-128"/>
        <a:cs typeface="ＭＳ Ｐゴシック" pitchFamily="-108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pitchFamily="34" charset="0"/>
              <a:ea typeface="ＭＳ Ｐゴシック" pitchFamily="29" charset="-128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3CDA06-88D5-4C40-A0A5-D20B4069F912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7924800" y="6618288"/>
            <a:ext cx="12192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 sz="1400" dirty="0">
              <a:latin typeface="Arial" pitchFamily="-111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469900" y="1103313"/>
            <a:ext cx="8343900" cy="647700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2225" y="5854700"/>
            <a:ext cx="3708400" cy="889000"/>
          </a:xfrm>
        </p:spPr>
        <p:txBody>
          <a:bodyPr/>
          <a:lstStyle>
            <a:lvl1pPr marL="0" indent="0">
              <a:buFont typeface="Wingdings" pitchFamily="-107" charset="2"/>
              <a:buNone/>
              <a:defRPr sz="1600" b="1">
                <a:solidFill>
                  <a:srgbClr val="104A84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465888" y="63039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81684A3-239C-471A-9A1E-69847A08209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4919E-2C46-4C4B-A531-CD5FC20C7BA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8475" y="36513"/>
            <a:ext cx="1960563" cy="63912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3613" y="36513"/>
            <a:ext cx="5732462" cy="63912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1997EE-756F-4BD6-890F-1953A80E4C6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93C696-6997-4752-A34F-CA7E851258F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35D581-B527-45B8-B9EC-82EA1494B27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3613" y="1290638"/>
            <a:ext cx="3846512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2525" y="1290638"/>
            <a:ext cx="3846513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78E7D9-F742-4FB3-812D-F51CA9C780A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FECAC8-BFB9-4637-A635-DB205ECFFA9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CEB986-E19F-4891-AED9-5106F1AB0E4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AF7A56-4EFB-4426-9B8C-1D57E91EFB6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4C6071-313C-4D1D-BA29-78A406E4539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D37A9-424B-436C-A498-80F8BD71B7B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3425" y="6503988"/>
            <a:ext cx="1905000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fld id="{7B1EFE50-F892-420A-9BC5-2AABA64DF9CE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263650" y="36513"/>
            <a:ext cx="6950075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63613" y="1290638"/>
            <a:ext cx="7845425" cy="513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1" name="Rectangle 5">
            <a:hlinkClick r:id="" action="ppaction://hlinkshowjump?jump=lastslide"/>
          </p:cNvPr>
          <p:cNvSpPr>
            <a:spLocks noChangeArrowheads="1"/>
          </p:cNvSpPr>
          <p:nvPr userDrawn="1"/>
        </p:nvSpPr>
        <p:spPr bwMode="auto">
          <a:xfrm>
            <a:off x="8932863" y="0"/>
            <a:ext cx="211137" cy="254000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pitchFamily="-111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1030" name="Group 6"/>
          <p:cNvGrpSpPr>
            <a:grpSpLocks/>
          </p:cNvGrpSpPr>
          <p:nvPr userDrawn="1"/>
        </p:nvGrpSpPr>
        <p:grpSpPr bwMode="auto">
          <a:xfrm>
            <a:off x="152400" y="914400"/>
            <a:ext cx="8915400" cy="77788"/>
            <a:chOff x="281" y="734"/>
            <a:chExt cx="5616" cy="49"/>
          </a:xfrm>
        </p:grpSpPr>
        <p:sp>
          <p:nvSpPr>
            <p:cNvPr id="2" name="Line 7"/>
            <p:cNvSpPr>
              <a:spLocks noChangeShapeType="1"/>
            </p:cNvSpPr>
            <p:nvPr/>
          </p:nvSpPr>
          <p:spPr bwMode="auto">
            <a:xfrm>
              <a:off x="281" y="734"/>
              <a:ext cx="5616" cy="0"/>
            </a:xfrm>
            <a:prstGeom prst="line">
              <a:avLst/>
            </a:prstGeom>
            <a:noFill/>
            <a:ln w="50800">
              <a:solidFill>
                <a:srgbClr val="114FFB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pitchFamily="-107" charset="0"/>
                <a:ea typeface="+mn-ea"/>
              </a:endParaRPr>
            </a:p>
          </p:txBody>
        </p:sp>
        <p:sp>
          <p:nvSpPr>
            <p:cNvPr id="4104" name="Line 8"/>
            <p:cNvSpPr>
              <a:spLocks noChangeShapeType="1"/>
            </p:cNvSpPr>
            <p:nvPr/>
          </p:nvSpPr>
          <p:spPr bwMode="auto">
            <a:xfrm>
              <a:off x="281" y="783"/>
              <a:ext cx="5616" cy="0"/>
            </a:xfrm>
            <a:prstGeom prst="line">
              <a:avLst/>
            </a:prstGeom>
            <a:noFill/>
            <a:ln w="50800">
              <a:solidFill>
                <a:srgbClr val="A2C1FE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Arial" pitchFamily="-107" charset="0"/>
                <a:ea typeface="+mn-ea"/>
              </a:endParaRPr>
            </a:p>
          </p:txBody>
        </p:sp>
      </p:grpSp>
      <p:pic>
        <p:nvPicPr>
          <p:cNvPr id="1031" name="Picture 9" descr="nasa_3D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8077200" y="66675"/>
            <a:ext cx="10668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64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ransition>
    <p:wipe dir="d"/>
  </p:transition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pitchFamily="-107" charset="0"/>
          <a:ea typeface="ＭＳ Ｐゴシック" pitchFamily="-65" charset="-128"/>
          <a:cs typeface="ＭＳ Ｐゴシック" pitchFamily="-65" charset="-128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pitchFamily="-107" charset="0"/>
          <a:ea typeface="ＭＳ Ｐゴシック" pitchFamily="-65" charset="-128"/>
          <a:cs typeface="ＭＳ Ｐゴシック" pitchFamily="-65" charset="-128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pitchFamily="-107" charset="0"/>
          <a:ea typeface="ＭＳ Ｐゴシック" pitchFamily="-65" charset="-128"/>
          <a:cs typeface="ＭＳ Ｐゴシック" pitchFamily="-65" charset="-128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pitchFamily="-107" charset="0"/>
          <a:ea typeface="ＭＳ Ｐゴシック" pitchFamily="-65" charset="-128"/>
          <a:cs typeface="ＭＳ Ｐゴシック" pitchFamily="-65" charset="-128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pitchFamily="-107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pitchFamily="-107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pitchFamily="-107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accent2"/>
          </a:solidFill>
          <a:latin typeface="Arial" pitchFamily="-107" charset="0"/>
        </a:defRPr>
      </a:lvl9pPr>
    </p:titleStyle>
    <p:bodyStyle>
      <a:lvl1pPr marL="282575" indent="-282575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SzPct val="70000"/>
        <a:buFont typeface="Wingdings" pitchFamily="2" charset="2"/>
        <a:buBlip>
          <a:blip r:embed="rId14"/>
        </a:buBlip>
        <a:defRPr sz="20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636588" indent="-239713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Font typeface="Times" pitchFamily="29" charset="0"/>
        <a:buChar char="•"/>
        <a:defRPr sz="2000">
          <a:solidFill>
            <a:schemeClr val="tx1"/>
          </a:solidFill>
          <a:latin typeface="+mn-lt"/>
          <a:ea typeface="ＭＳ Ｐゴシック" pitchFamily="-107" charset="-128"/>
        </a:defRPr>
      </a:lvl2pPr>
      <a:lvl3pPr marL="917575" indent="-166688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ヒラギノ角ゴ Pro W3" pitchFamily="-111" charset="-128"/>
          <a:cs typeface="ヒラギノ角ゴ Pro W3" pitchFamily="-111" charset="-128"/>
        </a:defRPr>
      </a:lvl3pPr>
      <a:lvl4pPr marL="1255713" indent="-223838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ヒラギノ角ゴ Pro W3" pitchFamily="-111" charset="-128"/>
        </a:defRPr>
      </a:lvl4pPr>
      <a:lvl5pPr marL="1593850" indent="-223838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5pPr>
      <a:lvl6pPr marL="2051050" indent="-223838" algn="l" rtl="0" fontAlgn="base">
        <a:lnSpc>
          <a:spcPct val="85000"/>
        </a:lnSpc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7" charset="-128"/>
        </a:defRPr>
      </a:lvl6pPr>
      <a:lvl7pPr marL="2508250" indent="-223838" algn="l" rtl="0" fontAlgn="base">
        <a:lnSpc>
          <a:spcPct val="85000"/>
        </a:lnSpc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7" charset="-128"/>
        </a:defRPr>
      </a:lvl7pPr>
      <a:lvl8pPr marL="2965450" indent="-223838" algn="l" rtl="0" fontAlgn="base">
        <a:lnSpc>
          <a:spcPct val="85000"/>
        </a:lnSpc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7" charset="-128"/>
        </a:defRPr>
      </a:lvl8pPr>
      <a:lvl9pPr marL="3422650" indent="-223838" algn="l" rtl="0" fontAlgn="base">
        <a:lnSpc>
          <a:spcPct val="85000"/>
        </a:lnSpc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7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ama.Ramapriyan@nasa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4"/>
          <p:cNvSpPr>
            <a:spLocks noGrp="1"/>
          </p:cNvSpPr>
          <p:nvPr>
            <p:ph type="ctrTitle"/>
          </p:nvPr>
        </p:nvSpPr>
        <p:spPr>
          <a:xfrm>
            <a:off x="829349" y="250826"/>
            <a:ext cx="7453423" cy="908124"/>
          </a:xfrm>
        </p:spPr>
        <p:txBody>
          <a:bodyPr/>
          <a:lstStyle/>
          <a:p>
            <a:r>
              <a:rPr lang="en-US" sz="2800" dirty="0" smtClean="0"/>
              <a:t>Provenance and Context Content Standard (Emerging) – Status of Activities</a:t>
            </a:r>
            <a:endParaRPr lang="en-US" sz="2800" dirty="0" smtClean="0">
              <a:ea typeface="ＭＳ Ｐゴシック" pitchFamily="29" charset="-128"/>
            </a:endParaRPr>
          </a:p>
        </p:txBody>
      </p:sp>
      <p:sp>
        <p:nvSpPr>
          <p:cNvPr id="16387" name="Subtitle 5"/>
          <p:cNvSpPr>
            <a:spLocks noGrp="1"/>
          </p:cNvSpPr>
          <p:nvPr>
            <p:ph type="subTitle" idx="1"/>
          </p:nvPr>
        </p:nvSpPr>
        <p:spPr>
          <a:xfrm>
            <a:off x="3944685" y="5442706"/>
            <a:ext cx="4517286" cy="1246187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1800" dirty="0" smtClean="0">
                <a:ea typeface="ＭＳ Ｐゴシック" pitchFamily="29" charset="-128"/>
              </a:rPr>
              <a:t>H. K. Ramapriyan</a:t>
            </a:r>
          </a:p>
          <a:p>
            <a:pPr algn="ctr">
              <a:buFont typeface="Wingdings" pitchFamily="2" charset="2"/>
              <a:buNone/>
            </a:pPr>
            <a:r>
              <a:rPr lang="en-US" sz="1800" dirty="0" smtClean="0">
                <a:ea typeface="ＭＳ Ｐゴシック" pitchFamily="29" charset="-128"/>
              </a:rPr>
              <a:t>Assistant Project Manager</a:t>
            </a:r>
          </a:p>
          <a:p>
            <a:pPr algn="ctr">
              <a:buFont typeface="Wingdings" pitchFamily="2" charset="2"/>
              <a:buNone/>
            </a:pPr>
            <a:r>
              <a:rPr lang="en-US" sz="1800" dirty="0" smtClean="0">
                <a:ea typeface="ＭＳ Ｐゴシック" pitchFamily="29" charset="-128"/>
              </a:rPr>
              <a:t>ESDIS Project, Code 423, NASA GFSC</a:t>
            </a:r>
          </a:p>
          <a:p>
            <a:pPr algn="ctr">
              <a:buFont typeface="Wingdings" pitchFamily="2" charset="2"/>
              <a:buNone/>
            </a:pPr>
            <a:r>
              <a:rPr lang="en-US" sz="1800" dirty="0" smtClean="0">
                <a:ea typeface="ＭＳ Ｐゴシック" pitchFamily="29" charset="-128"/>
                <a:hlinkClick r:id="rId3"/>
              </a:rPr>
              <a:t>Rama.Ramapriyan@nasa.gov</a:t>
            </a:r>
            <a:endParaRPr lang="en-US" sz="1800" dirty="0" smtClean="0">
              <a:ea typeface="ＭＳ Ｐゴシック" pitchFamily="29" charset="-128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62C2DF0-1148-440B-8ED3-F40256237E16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6" name="Subtitle 5"/>
          <p:cNvSpPr txBox="1">
            <a:spLocks/>
          </p:cNvSpPr>
          <p:nvPr/>
        </p:nvSpPr>
        <p:spPr bwMode="auto">
          <a:xfrm>
            <a:off x="0" y="5442706"/>
            <a:ext cx="4124325" cy="777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b="1" dirty="0" smtClean="0">
                <a:solidFill>
                  <a:schemeClr val="accent2"/>
                </a:solidFill>
              </a:rPr>
              <a:t>Sumer ESIP Meeting</a:t>
            </a:r>
          </a:p>
          <a:p>
            <a:pPr algn="ctr"/>
            <a:r>
              <a:rPr lang="en-US" sz="2400" b="1" dirty="0" smtClean="0">
                <a:solidFill>
                  <a:schemeClr val="accent2"/>
                </a:solidFill>
              </a:rPr>
              <a:t>July 8, 2014</a:t>
            </a:r>
            <a:endParaRPr lang="en-US" sz="24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  <a:t>Activities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04037" y="2105366"/>
            <a:ext cx="8527312" cy="2849405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sz="2800" b="1" dirty="0">
                <a:ea typeface="ＭＳ Ｐゴシック" pitchFamily="-112" charset="-128"/>
                <a:cs typeface="ＭＳ Ｐゴシック" pitchFamily="-112" charset="-128"/>
              </a:rPr>
              <a:t>Papers </a:t>
            </a:r>
          </a:p>
          <a:p>
            <a:pPr>
              <a:lnSpc>
                <a:spcPct val="75000"/>
              </a:lnSpc>
            </a:pPr>
            <a:r>
              <a:rPr lang="en-US" sz="2800" b="1" dirty="0" smtClean="0">
                <a:ea typeface="ＭＳ Ｐゴシック" pitchFamily="-112" charset="-128"/>
                <a:cs typeface="ＭＳ Ｐゴシック" pitchFamily="-112" charset="-128"/>
              </a:rPr>
              <a:t>NASA Preservation Content Specification</a:t>
            </a:r>
          </a:p>
          <a:p>
            <a:pPr>
              <a:lnSpc>
                <a:spcPct val="75000"/>
              </a:lnSpc>
            </a:pPr>
            <a:r>
              <a:rPr lang="en-US" sz="2800" b="1" dirty="0" smtClean="0">
                <a:ea typeface="ＭＳ Ｐゴシック" pitchFamily="-112" charset="-128"/>
                <a:cs typeface="ＭＳ Ｐゴシック" pitchFamily="-112" charset="-128"/>
              </a:rPr>
              <a:t>NASA ESDSWG – Preservation related WGs</a:t>
            </a:r>
          </a:p>
          <a:p>
            <a:pPr>
              <a:lnSpc>
                <a:spcPct val="75000"/>
              </a:lnSpc>
            </a:pPr>
            <a:r>
              <a:rPr lang="en-US" sz="2800" b="1" dirty="0" smtClean="0">
                <a:ea typeface="ＭＳ Ｐゴシック" pitchFamily="-112" charset="-128"/>
                <a:cs typeface="ＭＳ Ｐゴシック" pitchFamily="-112" charset="-128"/>
              </a:rPr>
              <a:t>NASA DOI implementation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81BF49C-FD8A-5140-81D7-134BF165F365}" type="slidenum">
              <a:rPr lang="en-US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pPr/>
              <a:t>2</a:t>
            </a:fld>
            <a:endParaRPr lang="en-US" dirty="0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31363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  <a:t>Papers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04037" y="1424883"/>
            <a:ext cx="8527312" cy="4795164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sz="2800" b="1" dirty="0" smtClean="0">
                <a:ea typeface="ＭＳ Ｐゴシック" pitchFamily="-112" charset="-128"/>
                <a:cs typeface="ＭＳ Ｐゴシック" pitchFamily="-112" charset="-128"/>
              </a:rPr>
              <a:t>“Opinion” </a:t>
            </a:r>
            <a:r>
              <a:rPr lang="en-US" sz="2800" b="1" dirty="0">
                <a:ea typeface="ＭＳ Ｐゴシック" pitchFamily="-112" charset="-128"/>
                <a:cs typeface="ＭＳ Ｐゴシック" pitchFamily="-112" charset="-128"/>
              </a:rPr>
              <a:t>Article: </a:t>
            </a:r>
          </a:p>
          <a:p>
            <a:pPr lvl="1">
              <a:lnSpc>
                <a:spcPct val="75000"/>
              </a:lnSpc>
              <a:buFont typeface="Wingdings" pitchFamily="2" charset="2"/>
              <a:buChar char="Ø"/>
            </a:pPr>
            <a:r>
              <a:rPr lang="en-US" sz="2400" b="1" dirty="0">
                <a:ea typeface="ＭＳ Ｐゴシック" pitchFamily="-112" charset="-128"/>
                <a:cs typeface="ＭＳ Ｐゴシック" pitchFamily="-112" charset="-128"/>
              </a:rPr>
              <a:t>“On the Importance of Data Set Provenance for Science” – submitted to </a:t>
            </a:r>
            <a:r>
              <a:rPr lang="en-US" sz="2400" b="1" i="1" dirty="0">
                <a:ea typeface="ＭＳ Ｐゴシック" pitchFamily="-112" charset="-128"/>
                <a:cs typeface="ＭＳ Ｐゴシック" pitchFamily="-112" charset="-128"/>
              </a:rPr>
              <a:t>Science </a:t>
            </a:r>
            <a:r>
              <a:rPr lang="en-US" sz="2400" b="1" dirty="0">
                <a:ea typeface="ＭＳ Ｐゴシック" pitchFamily="-112" charset="-128"/>
                <a:cs typeface="ＭＳ Ｐゴシック" pitchFamily="-112" charset="-128"/>
              </a:rPr>
              <a:t>Nov. 2013</a:t>
            </a:r>
          </a:p>
          <a:p>
            <a:pPr lvl="1">
              <a:lnSpc>
                <a:spcPct val="75000"/>
              </a:lnSpc>
              <a:buFont typeface="Wingdings" pitchFamily="2" charset="2"/>
              <a:buChar char="Ø"/>
            </a:pPr>
            <a:r>
              <a:rPr lang="en-US" sz="2400" b="1" dirty="0">
                <a:ea typeface="ＭＳ Ｐゴシック" pitchFamily="-112" charset="-128"/>
                <a:cs typeface="ＭＳ Ｐゴシック" pitchFamily="-112" charset="-128"/>
              </a:rPr>
              <a:t>Rejected by </a:t>
            </a:r>
            <a:r>
              <a:rPr lang="en-US" sz="2400" b="1" i="1" dirty="0">
                <a:ea typeface="ＭＳ Ｐゴシック" pitchFamily="-112" charset="-128"/>
                <a:cs typeface="ＭＳ Ｐゴシック" pitchFamily="-112" charset="-128"/>
              </a:rPr>
              <a:t>Science</a:t>
            </a:r>
            <a:r>
              <a:rPr lang="en-US" sz="2400" b="1" dirty="0">
                <a:ea typeface="ＭＳ Ｐゴシック" pitchFamily="-112" charset="-128"/>
                <a:cs typeface="ＭＳ Ｐゴシック" pitchFamily="-112" charset="-128"/>
              </a:rPr>
              <a:t> Editor after receiving </a:t>
            </a:r>
            <a:r>
              <a:rPr lang="en-US" sz="2400" b="1" dirty="0" smtClean="0">
                <a:ea typeface="ＭＳ Ｐゴシック" pitchFamily="-112" charset="-128"/>
                <a:cs typeface="ＭＳ Ｐゴシック" pitchFamily="-112" charset="-128"/>
              </a:rPr>
              <a:t>reviews – “too narrow in focus”, “not a standard yet”, “</a:t>
            </a:r>
            <a:r>
              <a:rPr lang="en-US" sz="2400" b="1" dirty="0">
                <a:ea typeface="ＭＳ Ｐゴシック" pitchFamily="-112" charset="-128"/>
                <a:cs typeface="ＭＳ Ｐゴシック" pitchFamily="-112" charset="-128"/>
              </a:rPr>
              <a:t>We all acknowledge that data provenance is important, and most of us acknowledge that improved standards are needed. These suggestions are an incremental step in that direction</a:t>
            </a:r>
            <a:r>
              <a:rPr lang="en-US" sz="2400" b="1" dirty="0" smtClean="0">
                <a:ea typeface="ＭＳ Ｐゴシック" pitchFamily="-112" charset="-128"/>
                <a:cs typeface="ＭＳ Ｐゴシック" pitchFamily="-112" charset="-128"/>
              </a:rPr>
              <a:t>.” </a:t>
            </a:r>
            <a:endParaRPr lang="en-US" sz="2400" b="1" dirty="0">
              <a:ea typeface="ＭＳ Ｐゴシック" pitchFamily="-112" charset="-128"/>
              <a:cs typeface="ＭＳ Ｐゴシック" pitchFamily="-112" charset="-128"/>
            </a:endParaRPr>
          </a:p>
          <a:p>
            <a:pPr lvl="1">
              <a:lnSpc>
                <a:spcPct val="75000"/>
              </a:lnSpc>
              <a:buFont typeface="Wingdings" pitchFamily="2" charset="2"/>
              <a:buChar char="Ø"/>
            </a:pPr>
            <a:r>
              <a:rPr lang="en-US" sz="2400" b="1" dirty="0" smtClean="0">
                <a:ea typeface="ＭＳ Ｐゴシック" pitchFamily="-112" charset="-128"/>
                <a:cs typeface="ＭＳ Ｐゴシック" pitchFamily="-112" charset="-128"/>
              </a:rPr>
              <a:t>considering </a:t>
            </a:r>
            <a:r>
              <a:rPr lang="en-US" sz="2400" b="1" dirty="0">
                <a:ea typeface="ＭＳ Ｐゴシック" pitchFamily="-112" charset="-128"/>
                <a:cs typeface="ＭＳ Ｐゴシック" pitchFamily="-112" charset="-128"/>
              </a:rPr>
              <a:t>submitting to </a:t>
            </a:r>
            <a:r>
              <a:rPr lang="en-US" sz="2400" b="1" i="1" dirty="0">
                <a:ea typeface="ＭＳ Ｐゴシック" pitchFamily="-112" charset="-128"/>
                <a:cs typeface="ＭＳ Ｐゴシック" pitchFamily="-112" charset="-128"/>
              </a:rPr>
              <a:t>Eos</a:t>
            </a:r>
            <a:endParaRPr lang="en-US" sz="2400" b="1" dirty="0">
              <a:ea typeface="ＭＳ Ｐゴシック" pitchFamily="-112" charset="-128"/>
              <a:cs typeface="ＭＳ Ｐゴシック" pitchFamily="-112" charset="-128"/>
            </a:endParaRPr>
          </a:p>
          <a:p>
            <a:pPr>
              <a:lnSpc>
                <a:spcPct val="75000"/>
              </a:lnSpc>
            </a:pPr>
            <a:endParaRPr lang="en-US" sz="2800" b="1" dirty="0" smtClean="0">
              <a:ea typeface="ＭＳ Ｐゴシック" pitchFamily="-112" charset="-128"/>
              <a:cs typeface="ＭＳ Ｐゴシック" pitchFamily="-112" charset="-128"/>
            </a:endParaRPr>
          </a:p>
          <a:p>
            <a:pPr>
              <a:lnSpc>
                <a:spcPct val="75000"/>
              </a:lnSpc>
            </a:pPr>
            <a:r>
              <a:rPr lang="en-US" sz="2800" b="1" dirty="0" smtClean="0">
                <a:ea typeface="ＭＳ Ｐゴシック" pitchFamily="-112" charset="-128"/>
                <a:cs typeface="ＭＳ Ｐゴシック" pitchFamily="-112" charset="-128"/>
              </a:rPr>
              <a:t>D-Lib </a:t>
            </a:r>
            <a:r>
              <a:rPr lang="en-US" sz="2800" b="1" dirty="0">
                <a:ea typeface="ＭＳ Ｐゴシック" pitchFamily="-112" charset="-128"/>
                <a:cs typeface="ＭＳ Ｐゴシック" pitchFamily="-112" charset="-128"/>
              </a:rPr>
              <a:t>Article – “</a:t>
            </a:r>
            <a:r>
              <a:rPr lang="en-US" sz="2800" b="1" dirty="0"/>
              <a:t>Data Stewardship in the Earth Sciences” – almost ready</a:t>
            </a:r>
          </a:p>
          <a:p>
            <a:pPr marL="396875" lvl="1" indent="0">
              <a:lnSpc>
                <a:spcPct val="75000"/>
              </a:lnSpc>
              <a:buNone/>
            </a:pPr>
            <a:endParaRPr lang="en-US" sz="2800" b="1" dirty="0" smtClean="0"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81BF49C-FD8A-5140-81D7-134BF165F365}" type="slidenum">
              <a:rPr lang="en-US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pPr/>
              <a:t>3</a:t>
            </a:fld>
            <a:endParaRPr lang="en-US" dirty="0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898074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956902" y="36513"/>
            <a:ext cx="7170110" cy="854075"/>
          </a:xfrm>
        </p:spPr>
        <p:txBody>
          <a:bodyPr/>
          <a:lstStyle/>
          <a:p>
            <a:r>
              <a:rPr lang="en-US" dirty="0">
                <a:ea typeface="ＭＳ Ｐゴシック" pitchFamily="-112" charset="-128"/>
                <a:cs typeface="ＭＳ Ｐゴシック" pitchFamily="-112" charset="-128"/>
              </a:rPr>
              <a:t>NASA Preservation Content </a:t>
            </a:r>
            <a: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  <a:t>Specification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04037" y="1424883"/>
            <a:ext cx="8527312" cy="4135945"/>
          </a:xfrm>
        </p:spPr>
        <p:txBody>
          <a:bodyPr/>
          <a:lstStyle/>
          <a:p>
            <a:pPr marL="282575" lvl="1" indent="-282575">
              <a:lnSpc>
                <a:spcPct val="75000"/>
              </a:lnSpc>
              <a:buSzPct val="70000"/>
              <a:buBlip>
                <a:blip r:embed="rId2"/>
              </a:buBlip>
            </a:pPr>
            <a:r>
              <a:rPr lang="en-US" sz="2800" b="1" dirty="0" smtClean="0">
                <a:ea typeface="ＭＳ Ｐゴシック" pitchFamily="-112" charset="-128"/>
                <a:cs typeface="ＭＳ Ｐゴシック" pitchFamily="-112" charset="-128"/>
              </a:rPr>
              <a:t>In place </a:t>
            </a:r>
            <a:r>
              <a:rPr lang="en-US" sz="2800" b="1" dirty="0">
                <a:ea typeface="ＭＳ Ｐゴシック" pitchFamily="-112" charset="-128"/>
                <a:cs typeface="ＭＳ Ｐゴシック" pitchFamily="-112" charset="-128"/>
              </a:rPr>
              <a:t>since </a:t>
            </a:r>
            <a:r>
              <a:rPr lang="en-US" sz="2800" b="1" dirty="0" smtClean="0">
                <a:ea typeface="ＭＳ Ｐゴシック" pitchFamily="-112" charset="-128"/>
                <a:cs typeface="ＭＳ Ｐゴシック" pitchFamily="-112" charset="-128"/>
              </a:rPr>
              <a:t>November 2011; current version dated January 2013</a:t>
            </a:r>
          </a:p>
          <a:p>
            <a:pPr marL="738187" lvl="2" indent="-457200">
              <a:lnSpc>
                <a:spcPct val="75000"/>
              </a:lnSpc>
              <a:buSzPct val="70000"/>
              <a:buFont typeface="Wingdings" pitchFamily="2" charset="2"/>
              <a:buChar char="Ø"/>
            </a:pPr>
            <a:r>
              <a:rPr lang="en-US" sz="2800" b="1" dirty="0" smtClean="0">
                <a:ea typeface="ＭＳ Ｐゴシック" pitchFamily="-112" charset="-128"/>
                <a:cs typeface="ＭＳ Ｐゴシック" pitchFamily="-112" charset="-128"/>
              </a:rPr>
              <a:t>Based on PCCS from ESIP Data Stewardship Committee</a:t>
            </a:r>
          </a:p>
          <a:p>
            <a:pPr marL="738187" lvl="2" indent="-457200">
              <a:lnSpc>
                <a:spcPct val="75000"/>
              </a:lnSpc>
              <a:buSzPct val="70000"/>
              <a:buFont typeface="Wingdings" pitchFamily="2" charset="2"/>
              <a:buChar char="Ø"/>
            </a:pPr>
            <a:r>
              <a:rPr lang="en-US" sz="2800" b="1" dirty="0" smtClean="0">
                <a:ea typeface="ＭＳ Ｐゴシック" pitchFamily="-112" charset="-128"/>
                <a:cs typeface="ＭＳ Ｐゴシック" pitchFamily="-112" charset="-128"/>
              </a:rPr>
              <a:t>Requirement for new missions</a:t>
            </a:r>
          </a:p>
          <a:p>
            <a:pPr marL="738187" lvl="2" indent="-457200">
              <a:lnSpc>
                <a:spcPct val="75000"/>
              </a:lnSpc>
              <a:buSzPct val="70000"/>
              <a:buFont typeface="Wingdings" pitchFamily="2" charset="2"/>
              <a:buChar char="Ø"/>
            </a:pPr>
            <a:r>
              <a:rPr lang="en-US" sz="2800" b="1" dirty="0" smtClean="0">
                <a:ea typeface="ＭＳ Ｐゴシック" pitchFamily="-112" charset="-128"/>
                <a:cs typeface="ＭＳ Ｐゴシック" pitchFamily="-112" charset="-128"/>
              </a:rPr>
              <a:t>Checklist for missions in operation</a:t>
            </a:r>
          </a:p>
          <a:p>
            <a:pPr marL="738187" lvl="2" indent="-457200">
              <a:lnSpc>
                <a:spcPct val="75000"/>
              </a:lnSpc>
              <a:buSzPct val="70000"/>
              <a:buFont typeface="Wingdings" pitchFamily="2" charset="2"/>
              <a:buChar char="Ø"/>
            </a:pPr>
            <a:r>
              <a:rPr lang="en-US" sz="2800" b="1" dirty="0" smtClean="0">
                <a:ea typeface="ＭＳ Ｐゴシック" pitchFamily="-112" charset="-128"/>
                <a:cs typeface="ＭＳ Ｐゴシック" pitchFamily="-112" charset="-128"/>
              </a:rPr>
              <a:t>Was provided by HQ for “Phase F (Closeout)” exercise for all missions</a:t>
            </a:r>
          </a:p>
          <a:p>
            <a:pPr marL="738187" lvl="2" indent="-457200">
              <a:lnSpc>
                <a:spcPct val="75000"/>
              </a:lnSpc>
              <a:buSzPct val="70000"/>
              <a:buFont typeface="Wingdings" pitchFamily="2" charset="2"/>
              <a:buChar char="Ø"/>
            </a:pPr>
            <a:r>
              <a:rPr lang="en-US" sz="2800" b="1" dirty="0" smtClean="0">
                <a:ea typeface="ＭＳ Ｐゴシック" pitchFamily="-112" charset="-128"/>
                <a:cs typeface="ＭＳ Ｐゴシック" pitchFamily="-112" charset="-128"/>
              </a:rPr>
              <a:t>Has been used for recently terminated instruments (HIRDLS, GLAS)</a:t>
            </a:r>
            <a:endParaRPr lang="en-US" sz="2800" b="1" dirty="0">
              <a:ea typeface="ＭＳ Ｐゴシック" pitchFamily="-112" charset="-128"/>
              <a:cs typeface="ＭＳ Ｐゴシック" pitchFamily="-112" charset="-128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81BF49C-FD8A-5140-81D7-134BF165F365}" type="slidenum">
              <a:rPr lang="en-US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pPr/>
              <a:t>4</a:t>
            </a:fld>
            <a:endParaRPr lang="en-US" dirty="0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9767134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  <a:t>NASA Earth Science Data System Working Groups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393404" y="1116539"/>
            <a:ext cx="8527312" cy="5188568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sz="2800" b="1" dirty="0" smtClean="0">
                <a:ea typeface="ＭＳ Ｐゴシック" pitchFamily="-112" charset="-128"/>
                <a:cs typeface="ＭＳ Ｐゴシック" pitchFamily="-112" charset="-128"/>
              </a:rPr>
              <a:t>Preservation Information Architecture WG (2013-2014) - Joe Glassy (Chair)</a:t>
            </a:r>
          </a:p>
          <a:p>
            <a:pPr lvl="1">
              <a:lnSpc>
                <a:spcPct val="75000"/>
              </a:lnSpc>
            </a:pPr>
            <a:r>
              <a:rPr lang="en-US" sz="2400" b="1" dirty="0">
                <a:ea typeface="ＭＳ Ｐゴシック" pitchFamily="-112" charset="-128"/>
                <a:cs typeface="ＭＳ Ｐゴシック" pitchFamily="-112" charset="-128"/>
              </a:rPr>
              <a:t>Established a context for PIA standards: PCCS, PCS (and kept abreast of PROV-ES…)</a:t>
            </a:r>
          </a:p>
          <a:p>
            <a:pPr lvl="1">
              <a:lnSpc>
                <a:spcPct val="75000"/>
              </a:lnSpc>
            </a:pPr>
            <a:r>
              <a:rPr lang="en-US" sz="2400" b="1" dirty="0">
                <a:ea typeface="ＭＳ Ｐゴシック" pitchFamily="-112" charset="-128"/>
                <a:cs typeface="ＭＳ Ｐゴシック" pitchFamily="-112" charset="-128"/>
              </a:rPr>
              <a:t>Identified and reviewed use cases: </a:t>
            </a:r>
            <a:r>
              <a:rPr lang="en-US" sz="2400" b="1" dirty="0" smtClean="0">
                <a:ea typeface="ＭＳ Ｐゴシック" pitchFamily="-112" charset="-128"/>
                <a:cs typeface="ＭＳ Ｐゴシック" pitchFamily="-112" charset="-128"/>
              </a:rPr>
              <a:t>HIRDLS, </a:t>
            </a:r>
            <a:r>
              <a:rPr lang="en-US" sz="2400" b="1" dirty="0">
                <a:ea typeface="ＭＳ Ｐゴシック" pitchFamily="-112" charset="-128"/>
                <a:cs typeface="ＭＳ Ｐゴシック" pitchFamily="-112" charset="-128"/>
              </a:rPr>
              <a:t>GLAS, ASTER</a:t>
            </a:r>
          </a:p>
          <a:p>
            <a:pPr lvl="1">
              <a:lnSpc>
                <a:spcPct val="75000"/>
              </a:lnSpc>
            </a:pPr>
            <a:r>
              <a:rPr lang="en-US" sz="2400" b="1" dirty="0">
                <a:ea typeface="ＭＳ Ｐゴシック" pitchFamily="-112" charset="-128"/>
                <a:cs typeface="ＭＳ Ｐゴシック" pitchFamily="-112" charset="-128"/>
              </a:rPr>
              <a:t>Identified breadth of coverage needed as beyond just Missions, to include projects, field campaigns…</a:t>
            </a:r>
          </a:p>
          <a:p>
            <a:pPr lvl="1">
              <a:lnSpc>
                <a:spcPct val="75000"/>
              </a:lnSpc>
            </a:pPr>
            <a:r>
              <a:rPr lang="en-US" sz="2400" b="1" dirty="0">
                <a:ea typeface="ＭＳ Ｐゴシック" pitchFamily="-112" charset="-128"/>
                <a:cs typeface="ＭＳ Ｐゴシック" pitchFamily="-112" charset="-128"/>
              </a:rPr>
              <a:t>Re-cast and emphasized PIA within a project life cycle </a:t>
            </a:r>
            <a:r>
              <a:rPr lang="en-US" sz="2400" b="1" dirty="0" smtClean="0">
                <a:ea typeface="ＭＳ Ｐゴシック" pitchFamily="-112" charset="-128"/>
                <a:cs typeface="ＭＳ Ｐゴシック" pitchFamily="-112" charset="-128"/>
              </a:rPr>
              <a:t>perspective</a:t>
            </a:r>
            <a:endParaRPr lang="en-US" sz="3200" b="1" dirty="0" smtClean="0">
              <a:ea typeface="ＭＳ Ｐゴシック" pitchFamily="-112" charset="-128"/>
              <a:cs typeface="ＭＳ Ｐゴシック" pitchFamily="-112" charset="-128"/>
            </a:endParaRPr>
          </a:p>
          <a:p>
            <a:pPr marL="0" indent="0">
              <a:lnSpc>
                <a:spcPct val="75000"/>
              </a:lnSpc>
              <a:buNone/>
            </a:pPr>
            <a:endParaRPr lang="en-US" sz="2800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81BF49C-FD8A-5140-81D7-134BF165F365}" type="slidenum">
              <a:rPr lang="en-US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pPr/>
              <a:t>5</a:t>
            </a:fld>
            <a:endParaRPr lang="en-US" dirty="0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735107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  <a:t>NASA Earth Science Data System Working Groups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393404" y="1116539"/>
            <a:ext cx="8527312" cy="5188568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sz="2800" b="1" dirty="0" smtClean="0">
                <a:ea typeface="ＭＳ Ｐゴシック" pitchFamily="-112" charset="-128"/>
                <a:cs typeface="ＭＳ Ｐゴシック" pitchFamily="-112" charset="-128"/>
              </a:rPr>
              <a:t>Data Preservation Practices WG (2014-2015) – Elmain Martinez (Chair); Joe Glassy (Co-Chair)</a:t>
            </a:r>
          </a:p>
          <a:p>
            <a:pPr lvl="1"/>
            <a:r>
              <a:rPr lang="en-US" sz="2400" dirty="0"/>
              <a:t>Define use cases across the breadth of project life-cycles: satellite missions, air, balloon, </a:t>
            </a:r>
            <a:r>
              <a:rPr lang="en-US" sz="2400" dirty="0" smtClean="0"/>
              <a:t>MEaSUREs, etc.</a:t>
            </a:r>
            <a:endParaRPr lang="en-US" sz="2400" dirty="0"/>
          </a:p>
          <a:p>
            <a:pPr lvl="1"/>
            <a:r>
              <a:rPr lang="en-US" sz="2400" dirty="0"/>
              <a:t>Define a product (artifact) archival life-cycle that fits various types of project life-cycles.</a:t>
            </a:r>
          </a:p>
          <a:p>
            <a:pPr lvl="1"/>
            <a:r>
              <a:rPr lang="en-US" sz="2400" dirty="0"/>
              <a:t>Define guidelines to aid producers in both planning (e.g. adopting standards) and managing (e.g. life-cycle) the product (artifact) delivery process (when, what, how)</a:t>
            </a:r>
          </a:p>
          <a:p>
            <a:pPr lvl="1"/>
            <a:r>
              <a:rPr lang="en-US" sz="2400" dirty="0"/>
              <a:t>Encourage user feedback by proposing that these guidelines be a companion to the PCS document, under configuration management.</a:t>
            </a:r>
          </a:p>
          <a:p>
            <a:pPr lvl="1"/>
            <a:r>
              <a:rPr lang="en-US" sz="2400" dirty="0"/>
              <a:t>Document critical decision points</a:t>
            </a:r>
          </a:p>
          <a:p>
            <a:pPr lvl="1"/>
            <a:r>
              <a:rPr lang="en-US" sz="2400" dirty="0"/>
              <a:t>Review the PCS document for possible refinements that reflect findings from this </a:t>
            </a:r>
            <a:r>
              <a:rPr lang="en-US" sz="2400" dirty="0" smtClean="0"/>
              <a:t>effort</a:t>
            </a:r>
            <a:endParaRPr lang="en-US" sz="2800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81BF49C-FD8A-5140-81D7-134BF165F365}" type="slidenum">
              <a:rPr lang="en-US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pPr/>
              <a:t>6</a:t>
            </a:fld>
            <a:endParaRPr lang="en-US" dirty="0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466686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112" charset="-128"/>
                <a:cs typeface="ＭＳ Ｐゴシック" pitchFamily="-112" charset="-128"/>
              </a:rPr>
              <a:t>Digital Object Identifiers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393404" y="1116538"/>
            <a:ext cx="8527312" cy="2498531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sz="2800" b="1" dirty="0" smtClean="0">
                <a:ea typeface="ＭＳ Ｐゴシック" pitchFamily="-112" charset="-128"/>
                <a:cs typeface="ＭＳ Ｐゴシック" pitchFamily="-112" charset="-128"/>
              </a:rPr>
              <a:t>ESDIS Project making progress implementing DOI’s.</a:t>
            </a:r>
          </a:p>
          <a:p>
            <a:pPr>
              <a:lnSpc>
                <a:spcPct val="75000"/>
              </a:lnSpc>
            </a:pPr>
            <a:r>
              <a:rPr lang="en-US" sz="2800" b="1" dirty="0" smtClean="0">
                <a:ea typeface="ＭＳ Ｐゴシック" pitchFamily="-112" charset="-128"/>
                <a:cs typeface="ＭＳ Ｐゴシック" pitchFamily="-112" charset="-128"/>
              </a:rPr>
              <a:t>Automated process to be implemented by August 2014.</a:t>
            </a:r>
          </a:p>
          <a:p>
            <a:pPr>
              <a:lnSpc>
                <a:spcPct val="75000"/>
              </a:lnSpc>
            </a:pPr>
            <a:r>
              <a:rPr lang="en-US" sz="2800" b="1" dirty="0" smtClean="0">
                <a:ea typeface="ＭＳ Ｐゴシック" pitchFamily="-112" charset="-128"/>
              </a:rPr>
              <a:t>Goal – generate DOI’s for over 6800 products held at DAACs</a:t>
            </a:r>
          </a:p>
          <a:p>
            <a:pPr>
              <a:lnSpc>
                <a:spcPct val="75000"/>
              </a:lnSpc>
            </a:pPr>
            <a:r>
              <a:rPr lang="en-US" sz="2800" b="1" dirty="0" smtClean="0">
                <a:ea typeface="ＭＳ Ｐゴシック" pitchFamily="-112" charset="-128"/>
              </a:rPr>
              <a:t>DOI Registration Status as of June 2014:</a:t>
            </a:r>
          </a:p>
          <a:p>
            <a:pPr>
              <a:lnSpc>
                <a:spcPct val="75000"/>
              </a:lnSpc>
              <a:buNone/>
            </a:pPr>
            <a:endParaRPr lang="en-US" sz="2800" b="1" dirty="0" smtClean="0">
              <a:ea typeface="ＭＳ Ｐゴシック" pitchFamily="-112" charset="-128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81BF49C-FD8A-5140-81D7-134BF165F365}" type="slidenum">
              <a:rPr lang="en-US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rPr>
              <a:pPr/>
              <a:t>7</a:t>
            </a:fld>
            <a:endParaRPr lang="en-US" dirty="0">
              <a:latin typeface="Arial" pitchFamily="-112" charset="0"/>
              <a:ea typeface="ＭＳ Ｐゴシック" pitchFamily="-112" charset="-128"/>
              <a:cs typeface="ＭＳ Ｐゴシック" pitchFamily="-112" charset="-128"/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83353" y="3695995"/>
            <a:ext cx="6219825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51250866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F7A56-4EFB-4426-9B8C-1D57E91EFB6F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18977" y="1233497"/>
            <a:ext cx="8527312" cy="3891396"/>
          </a:xfrm>
          <a:prstGeom prst="rect">
            <a:avLst/>
          </a:prstGeom>
        </p:spPr>
        <p:txBody>
          <a:bodyPr/>
          <a:lstStyle/>
          <a:p>
            <a:pPr marL="282575" marR="0" lvl="0" indent="-282575" algn="l" defTabSz="914400" rtl="0" eaLnBrk="0" fontAlgn="base" latinLnBrk="0" hangingPunct="0">
              <a:lnSpc>
                <a:spcPct val="75000"/>
              </a:lnSpc>
              <a:spcBef>
                <a:spcPct val="20000"/>
              </a:spcBef>
              <a:spcAft>
                <a:spcPct val="0"/>
              </a:spcAft>
              <a:buClrTx/>
              <a:buSzPct val="70000"/>
              <a:buFont typeface="Wingdings" pitchFamily="2" charset="2"/>
              <a:buBlip>
                <a:blip r:embed="rId2"/>
              </a:buBlip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112" charset="-128"/>
                <a:cs typeface="ＭＳ Ｐゴシック" pitchFamily="-65" charset="-128"/>
              </a:rPr>
              <a:t>ESDSWG DOI WG (2013-2014) made recommendations on DOI’s and process.</a:t>
            </a:r>
          </a:p>
          <a:p>
            <a:pPr marL="282575" marR="0" lvl="0" indent="-282575" algn="l" defTabSz="914400" rtl="0" eaLnBrk="0" fontAlgn="base" latinLnBrk="0" hangingPunct="0">
              <a:lnSpc>
                <a:spcPct val="75000"/>
              </a:lnSpc>
              <a:spcBef>
                <a:spcPct val="20000"/>
              </a:spcBef>
              <a:spcAft>
                <a:spcPct val="0"/>
              </a:spcAft>
              <a:buClrTx/>
              <a:buSzPct val="70000"/>
              <a:buFont typeface="Wingdings" pitchFamily="2" charset="2"/>
              <a:buBlip>
                <a:blip r:embed="rId2"/>
              </a:buBlip>
              <a:tabLst/>
              <a:defRPr/>
            </a:pPr>
            <a:r>
              <a:rPr lang="en-US" sz="2800" b="1" kern="0" dirty="0" smtClean="0">
                <a:latin typeface="+mn-lt"/>
                <a:ea typeface="ＭＳ Ｐゴシック" pitchFamily="-112" charset="-128"/>
                <a:cs typeface="ＭＳ Ｐゴシック" pitchFamily="-65" charset="-128"/>
              </a:rPr>
              <a:t>Key recommendation to allow DOI suffix to be an opaque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112" charset="-128"/>
                <a:cs typeface="ＭＳ Ｐゴシック" pitchFamily="-65" charset="-128"/>
              </a:rPr>
              <a:t>string</a:t>
            </a:r>
          </a:p>
          <a:p>
            <a:pPr marL="282575" marR="0" lvl="0" indent="-282575" algn="l" defTabSz="914400" rtl="0" eaLnBrk="0" fontAlgn="base" latinLnBrk="0" hangingPunct="0">
              <a:lnSpc>
                <a:spcPct val="75000"/>
              </a:lnSpc>
              <a:spcBef>
                <a:spcPct val="20000"/>
              </a:spcBef>
              <a:spcAft>
                <a:spcPct val="0"/>
              </a:spcAft>
              <a:buClrTx/>
              <a:buSzPct val="70000"/>
              <a:buFont typeface="Wingdings" pitchFamily="2" charset="2"/>
              <a:buBlip>
                <a:blip r:embed="rId2"/>
              </a:buBlip>
              <a:tabLst/>
              <a:defRPr/>
            </a:pPr>
            <a:r>
              <a:rPr lang="en-US" sz="2800" b="1" kern="0" dirty="0" smtClean="0">
                <a:latin typeface="+mn-lt"/>
                <a:ea typeface="ＭＳ Ｐゴシック" pitchFamily="-112" charset="-128"/>
                <a:cs typeface="ＭＳ Ｐゴシック" pitchFamily="-65" charset="-128"/>
              </a:rPr>
              <a:t>All recommendations resolved and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112" charset="-128"/>
                <a:cs typeface="ＭＳ Ｐゴシック" pitchFamily="-65" charset="-128"/>
              </a:rPr>
              <a:t>fully implemented</a:t>
            </a:r>
          </a:p>
          <a:p>
            <a:pPr marL="282575" marR="0" lvl="0" indent="-282575" algn="l" defTabSz="914400" rtl="0" eaLnBrk="0" fontAlgn="base" latinLnBrk="0" hangingPunct="0">
              <a:lnSpc>
                <a:spcPct val="75000"/>
              </a:lnSpc>
              <a:spcBef>
                <a:spcPct val="20000"/>
              </a:spcBef>
              <a:spcAft>
                <a:spcPct val="0"/>
              </a:spcAft>
              <a:buClrTx/>
              <a:buSzPct val="70000"/>
              <a:buFont typeface="Wingdings" pitchFamily="2" charset="2"/>
              <a:buBlip>
                <a:blip r:embed="rId2"/>
              </a:buBlip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112" charset="-128"/>
                <a:cs typeface="ＭＳ Ｐゴシック" pitchFamily="-65" charset="-128"/>
              </a:rPr>
              <a:t>ESDSWG DOI WG (2014-2015) focused on landing pages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263650" y="36513"/>
            <a:ext cx="6950075" cy="85407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ＭＳ Ｐゴシック" pitchFamily="-112" charset="-128"/>
                <a:cs typeface="ＭＳ Ｐゴシック" pitchFamily="-112" charset="-128"/>
              </a:rPr>
              <a:t>Digital Object Identifiers</a:t>
            </a: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j-lt"/>
              <a:ea typeface="ＭＳ Ｐゴシック" pitchFamily="-112" charset="-128"/>
              <a:cs typeface="ＭＳ Ｐゴシック" pitchFamily="-11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98100915"/>
      </p:ext>
    </p:extLst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10405</TotalTime>
  <Words>502</Words>
  <Application>Microsoft Office PowerPoint</Application>
  <PresentationFormat>On-screen Show (4:3)</PresentationFormat>
  <Paragraphs>59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Blank</vt:lpstr>
      <vt:lpstr>Provenance and Context Content Standard (Emerging) – Status of Activities</vt:lpstr>
      <vt:lpstr>Activities</vt:lpstr>
      <vt:lpstr>Papers</vt:lpstr>
      <vt:lpstr>NASA Preservation Content Specification</vt:lpstr>
      <vt:lpstr>NASA Earth Science Data System Working Groups</vt:lpstr>
      <vt:lpstr>NASA Earth Science Data System Working Groups</vt:lpstr>
      <vt:lpstr>Digital Object Identifiers</vt:lpstr>
      <vt:lpstr>PowerPoint Presentation</vt:lpstr>
    </vt:vector>
  </TitlesOfParts>
  <Company>LMIT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Earth Observing System Data and Information System (EOSDIS)</dc:title>
  <dc:creator>LMIT-ODIN</dc:creator>
  <cp:lastModifiedBy>Ramapriyan, Hampapuram K. (GSFC-4230)</cp:lastModifiedBy>
  <cp:revision>480</cp:revision>
  <cp:lastPrinted>2014-03-06T14:50:35Z</cp:lastPrinted>
  <dcterms:created xsi:type="dcterms:W3CDTF">2011-06-21T16:29:52Z</dcterms:created>
  <dcterms:modified xsi:type="dcterms:W3CDTF">2014-07-02T16:40:30Z</dcterms:modified>
</cp:coreProperties>
</file>